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6.xml" ContentType="application/vnd.openxmlformats-officedocument.drawingml.chart+xml"/>
  <Override PartName="/ppt/charts/chart27.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8.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9.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0.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31.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2.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3.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4.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5.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6.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7.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8.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9.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0.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41.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2.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3.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4.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5.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6.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7.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8.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9.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50.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1.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2.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3.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4.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5.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6.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7.xml" ContentType="application/vnd.openxmlformats-officedocument.drawingml.chart+xml"/>
  <Override PartName="/ppt/charts/style54.xml" ContentType="application/vnd.ms-office.chartstyle+xml"/>
  <Override PartName="/ppt/charts/colors5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63"/>
  </p:notesMasterIdLst>
  <p:handoutMasterIdLst>
    <p:handoutMasterId r:id="rId64"/>
  </p:handoutMasterIdLst>
  <p:sldIdLst>
    <p:sldId id="1099" r:id="rId2"/>
    <p:sldId id="1100" r:id="rId3"/>
    <p:sldId id="1120" r:id="rId4"/>
    <p:sldId id="1122" r:id="rId5"/>
    <p:sldId id="1101" r:id="rId6"/>
    <p:sldId id="1140" r:id="rId7"/>
    <p:sldId id="1102" r:id="rId8"/>
    <p:sldId id="1139" r:id="rId9"/>
    <p:sldId id="1149" r:id="rId10"/>
    <p:sldId id="1238" r:id="rId11"/>
    <p:sldId id="1143" r:id="rId12"/>
    <p:sldId id="1241" r:id="rId13"/>
    <p:sldId id="1157" r:id="rId14"/>
    <p:sldId id="1233" r:id="rId15"/>
    <p:sldId id="1187" r:id="rId16"/>
    <p:sldId id="1242" r:id="rId17"/>
    <p:sldId id="1188" r:id="rId18"/>
    <p:sldId id="1189" r:id="rId19"/>
    <p:sldId id="1246" r:id="rId20"/>
    <p:sldId id="1109" r:id="rId21"/>
    <p:sldId id="1190" r:id="rId22"/>
    <p:sldId id="1228" r:id="rId23"/>
    <p:sldId id="1130" r:id="rId24"/>
    <p:sldId id="1154" r:id="rId25"/>
    <p:sldId id="1191" r:id="rId26"/>
    <p:sldId id="1194" r:id="rId27"/>
    <p:sldId id="1195" r:id="rId28"/>
    <p:sldId id="1196" r:id="rId29"/>
    <p:sldId id="1199" r:id="rId30"/>
    <p:sldId id="1237" r:id="rId31"/>
    <p:sldId id="1144" r:id="rId32"/>
    <p:sldId id="1200" r:id="rId33"/>
    <p:sldId id="1201" r:id="rId34"/>
    <p:sldId id="1202" r:id="rId35"/>
    <p:sldId id="1203" r:id="rId36"/>
    <p:sldId id="1160" r:id="rId37"/>
    <p:sldId id="1161" r:id="rId38"/>
    <p:sldId id="1180" r:id="rId39"/>
    <p:sldId id="1236" r:id="rId40"/>
    <p:sldId id="1206" r:id="rId41"/>
    <p:sldId id="1229" r:id="rId42"/>
    <p:sldId id="1207" r:id="rId43"/>
    <p:sldId id="1208" r:id="rId44"/>
    <p:sldId id="1209" r:id="rId45"/>
    <p:sldId id="1164" r:id="rId46"/>
    <p:sldId id="1205" r:id="rId47"/>
    <p:sldId id="1168" r:id="rId48"/>
    <p:sldId id="1167" r:id="rId49"/>
    <p:sldId id="1171" r:id="rId50"/>
    <p:sldId id="1211" r:id="rId51"/>
    <p:sldId id="1213" r:id="rId52"/>
    <p:sldId id="1212" r:id="rId53"/>
    <p:sldId id="1214" r:id="rId54"/>
    <p:sldId id="1185" r:id="rId55"/>
    <p:sldId id="1243" r:id="rId56"/>
    <p:sldId id="1244" r:id="rId57"/>
    <p:sldId id="1245" r:id="rId58"/>
    <p:sldId id="1181" r:id="rId59"/>
    <p:sldId id="1223" r:id="rId60"/>
    <p:sldId id="1225" r:id="rId61"/>
    <p:sldId id="427"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51" userDrawn="1">
          <p15:clr>
            <a:srgbClr val="A4A3A4"/>
          </p15:clr>
        </p15:guide>
        <p15:guide id="3" pos="6879" userDrawn="1">
          <p15:clr>
            <a:srgbClr val="A4A3A4"/>
          </p15:clr>
        </p15:guide>
        <p15:guide id="4" orient="horz" pos="1162" userDrawn="1">
          <p15:clr>
            <a:srgbClr val="A4A3A4"/>
          </p15:clr>
        </p15:guide>
        <p15:guide id="5" orient="horz" pos="799" userDrawn="1">
          <p15:clr>
            <a:srgbClr val="A4A3A4"/>
          </p15:clr>
        </p15:guide>
        <p15:guide id="6"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FF"/>
    <a:srgbClr val="FF99CC"/>
    <a:srgbClr val="6481DA"/>
    <a:srgbClr val="48ABF1"/>
    <a:srgbClr val="1C9DDA"/>
    <a:srgbClr val="08B5AD"/>
    <a:srgbClr val="0EBABE"/>
    <a:srgbClr val="66FFCC"/>
    <a:srgbClr val="00EEB5"/>
    <a:srgbClr val="09D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7" autoAdjust="0"/>
    <p:restoredTop sz="86735" autoAdjust="0"/>
  </p:normalViewPr>
  <p:slideViewPr>
    <p:cSldViewPr snapToGrid="0">
      <p:cViewPr varScale="1">
        <p:scale>
          <a:sx n="71" d="100"/>
          <a:sy n="71" d="100"/>
        </p:scale>
        <p:origin x="660" y="54"/>
      </p:cViewPr>
      <p:guideLst>
        <p:guide orient="horz" pos="2160"/>
        <p:guide pos="551"/>
        <p:guide pos="6879"/>
        <p:guide orient="horz" pos="1162"/>
        <p:guide orient="horz" pos="799"/>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4" d="100"/>
          <a:sy n="54" d="100"/>
        </p:scale>
        <p:origin x="-28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___24.xlsx"/><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___25.xlsx"/><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___26.xlsx"/></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___27.xlsx"/><Relationship Id="rId2" Type="http://schemas.microsoft.com/office/2011/relationships/chartColorStyle" Target="colors24.xml"/><Relationship Id="rId1" Type="http://schemas.microsoft.com/office/2011/relationships/chartStyle" Target="style24.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___28.xlsx"/><Relationship Id="rId2" Type="http://schemas.microsoft.com/office/2011/relationships/chartColorStyle" Target="colors25.xml"/><Relationship Id="rId1" Type="http://schemas.microsoft.com/office/2011/relationships/chartStyle" Target="style25.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___29.xlsx"/><Relationship Id="rId2" Type="http://schemas.microsoft.com/office/2011/relationships/chartColorStyle" Target="colors26.xml"/><Relationship Id="rId1" Type="http://schemas.microsoft.com/office/2011/relationships/chartStyle" Target="style26.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___30.xlsx"/><Relationship Id="rId2" Type="http://schemas.microsoft.com/office/2011/relationships/chartColorStyle" Target="colors27.xml"/><Relationship Id="rId1" Type="http://schemas.microsoft.com/office/2011/relationships/chartStyle" Target="style27.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___31.xlsx"/><Relationship Id="rId2" Type="http://schemas.microsoft.com/office/2011/relationships/chartColorStyle" Target="colors28.xml"/><Relationship Id="rId1" Type="http://schemas.microsoft.com/office/2011/relationships/chartStyle" Target="style28.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___32.xlsx"/><Relationship Id="rId2" Type="http://schemas.microsoft.com/office/2011/relationships/chartColorStyle" Target="colors29.xml"/><Relationship Id="rId1" Type="http://schemas.microsoft.com/office/2011/relationships/chartStyle" Target="style29.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___33.xlsx"/><Relationship Id="rId2" Type="http://schemas.microsoft.com/office/2011/relationships/chartColorStyle" Target="colors30.xml"/><Relationship Id="rId1" Type="http://schemas.microsoft.com/office/2011/relationships/chartStyle" Target="style30.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___34.xlsx"/><Relationship Id="rId2" Type="http://schemas.microsoft.com/office/2011/relationships/chartColorStyle" Target="colors31.xml"/><Relationship Id="rId1" Type="http://schemas.microsoft.com/office/2011/relationships/chartStyle" Target="style31.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___35.xlsx"/><Relationship Id="rId2" Type="http://schemas.microsoft.com/office/2011/relationships/chartColorStyle" Target="colors32.xml"/><Relationship Id="rId1" Type="http://schemas.microsoft.com/office/2011/relationships/chartStyle" Target="style32.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___36.xlsx"/><Relationship Id="rId2" Type="http://schemas.microsoft.com/office/2011/relationships/chartColorStyle" Target="colors33.xml"/><Relationship Id="rId1" Type="http://schemas.microsoft.com/office/2011/relationships/chartStyle" Target="style33.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___37.xlsx"/><Relationship Id="rId2" Type="http://schemas.microsoft.com/office/2011/relationships/chartColorStyle" Target="colors34.xml"/><Relationship Id="rId1" Type="http://schemas.microsoft.com/office/2011/relationships/chartStyle" Target="style34.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___38.xlsx"/><Relationship Id="rId2" Type="http://schemas.microsoft.com/office/2011/relationships/chartColorStyle" Target="colors35.xml"/><Relationship Id="rId1" Type="http://schemas.microsoft.com/office/2011/relationships/chartStyle" Target="style35.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___39.xlsx"/><Relationship Id="rId2" Type="http://schemas.microsoft.com/office/2011/relationships/chartColorStyle" Target="colors36.xml"/><Relationship Id="rId1" Type="http://schemas.microsoft.com/office/2011/relationships/chartStyle" Target="style36.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2.xml"/><Relationship Id="rId1" Type="http://schemas.microsoft.com/office/2011/relationships/chartStyle" Target="style2.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___40.xlsx"/><Relationship Id="rId2" Type="http://schemas.microsoft.com/office/2011/relationships/chartColorStyle" Target="colors37.xml"/><Relationship Id="rId1" Type="http://schemas.microsoft.com/office/2011/relationships/chartStyle" Target="style37.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___41.xlsx"/><Relationship Id="rId2" Type="http://schemas.microsoft.com/office/2011/relationships/chartColorStyle" Target="colors38.xml"/><Relationship Id="rId1" Type="http://schemas.microsoft.com/office/2011/relationships/chartStyle" Target="style38.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___42.xlsx"/><Relationship Id="rId2" Type="http://schemas.microsoft.com/office/2011/relationships/chartColorStyle" Target="colors39.xml"/><Relationship Id="rId1" Type="http://schemas.microsoft.com/office/2011/relationships/chartStyle" Target="style39.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___43.xlsx"/><Relationship Id="rId2" Type="http://schemas.microsoft.com/office/2011/relationships/chartColorStyle" Target="colors40.xml"/><Relationship Id="rId1" Type="http://schemas.microsoft.com/office/2011/relationships/chartStyle" Target="style40.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___44.xlsx"/><Relationship Id="rId2" Type="http://schemas.microsoft.com/office/2011/relationships/chartColorStyle" Target="colors41.xml"/><Relationship Id="rId1" Type="http://schemas.microsoft.com/office/2011/relationships/chartStyle" Target="style41.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___45.xlsx"/><Relationship Id="rId2" Type="http://schemas.microsoft.com/office/2011/relationships/chartColorStyle" Target="colors42.xml"/><Relationship Id="rId1" Type="http://schemas.microsoft.com/office/2011/relationships/chartStyle" Target="style42.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___46.xlsx"/><Relationship Id="rId2" Type="http://schemas.microsoft.com/office/2011/relationships/chartColorStyle" Target="colors43.xml"/><Relationship Id="rId1" Type="http://schemas.microsoft.com/office/2011/relationships/chartStyle" Target="style43.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___47.xlsx"/><Relationship Id="rId2" Type="http://schemas.microsoft.com/office/2011/relationships/chartColorStyle" Target="colors44.xml"/><Relationship Id="rId1" Type="http://schemas.microsoft.com/office/2011/relationships/chartStyle" Target="style44.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___48.xlsx"/><Relationship Id="rId2" Type="http://schemas.microsoft.com/office/2011/relationships/chartColorStyle" Target="colors45.xml"/><Relationship Id="rId1" Type="http://schemas.microsoft.com/office/2011/relationships/chartStyle" Target="style45.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___49.xlsx"/><Relationship Id="rId2" Type="http://schemas.microsoft.com/office/2011/relationships/chartColorStyle" Target="colors46.xml"/><Relationship Id="rId1" Type="http://schemas.microsoft.com/office/2011/relationships/chartStyle" Target="style46.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3.xml"/><Relationship Id="rId1" Type="http://schemas.microsoft.com/office/2011/relationships/chartStyle" Target="style3.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___50.xlsx"/><Relationship Id="rId2" Type="http://schemas.microsoft.com/office/2011/relationships/chartColorStyle" Target="colors47.xml"/><Relationship Id="rId1" Type="http://schemas.microsoft.com/office/2011/relationships/chartStyle" Target="style47.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___51.xlsx"/><Relationship Id="rId2" Type="http://schemas.microsoft.com/office/2011/relationships/chartColorStyle" Target="colors48.xml"/><Relationship Id="rId1" Type="http://schemas.microsoft.com/office/2011/relationships/chartStyle" Target="style48.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___52.xlsx"/><Relationship Id="rId2" Type="http://schemas.microsoft.com/office/2011/relationships/chartColorStyle" Target="colors49.xml"/><Relationship Id="rId1" Type="http://schemas.microsoft.com/office/2011/relationships/chartStyle" Target="style49.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___53.xlsx"/><Relationship Id="rId2" Type="http://schemas.microsoft.com/office/2011/relationships/chartColorStyle" Target="colors50.xml"/><Relationship Id="rId1" Type="http://schemas.microsoft.com/office/2011/relationships/chartStyle" Target="style50.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___54.xlsx"/><Relationship Id="rId2" Type="http://schemas.microsoft.com/office/2011/relationships/chartColorStyle" Target="colors51.xml"/><Relationship Id="rId1" Type="http://schemas.microsoft.com/office/2011/relationships/chartStyle" Target="style51.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___55.xlsx"/><Relationship Id="rId2" Type="http://schemas.microsoft.com/office/2011/relationships/chartColorStyle" Target="colors52.xml"/><Relationship Id="rId1" Type="http://schemas.microsoft.com/office/2011/relationships/chartStyle" Target="style52.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___56.xlsx"/><Relationship Id="rId2" Type="http://schemas.microsoft.com/office/2011/relationships/chartColorStyle" Target="colors53.xml"/><Relationship Id="rId1" Type="http://schemas.microsoft.com/office/2011/relationships/chartStyle" Target="style53.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___57.xlsx"/><Relationship Id="rId2" Type="http://schemas.microsoft.com/office/2011/relationships/chartColorStyle" Target="colors54.xml"/><Relationship Id="rId1" Type="http://schemas.microsoft.com/office/2011/relationships/chartStyle" Target="style5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51066853000051E-2"/>
          <c:y val="4.3561766004013229E-2"/>
          <c:w val="0.92460275765426814"/>
          <c:h val="0.93599126306620395"/>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Sheet1!$A$2:$A$8</c:f>
              <c:numCache>
                <c:formatCode>General</c:formatCode>
                <c:ptCount val="7"/>
                <c:pt idx="0">
                  <c:v>386991</c:v>
                </c:pt>
                <c:pt idx="1">
                  <c:v>636419</c:v>
                </c:pt>
                <c:pt idx="2">
                  <c:v>527554</c:v>
                </c:pt>
                <c:pt idx="3">
                  <c:v>48062</c:v>
                </c:pt>
                <c:pt idx="4">
                  <c:v>93154</c:v>
                </c:pt>
                <c:pt idx="5">
                  <c:v>14162</c:v>
                </c:pt>
                <c:pt idx="6">
                  <c:v>18664</c:v>
                </c:pt>
              </c:numCache>
            </c:numRef>
          </c:xVal>
          <c:yVal>
            <c:numRef>
              <c:f>Sheet1!$B$2:$B$8</c:f>
              <c:numCache>
                <c:formatCode>0%</c:formatCode>
                <c:ptCount val="7"/>
                <c:pt idx="0">
                  <c:v>0.9842543759076664</c:v>
                </c:pt>
                <c:pt idx="1">
                  <c:v>0.90414603591242615</c:v>
                </c:pt>
                <c:pt idx="2">
                  <c:v>0.97108716806788997</c:v>
                </c:pt>
                <c:pt idx="3">
                  <c:v>0.9697991213285071</c:v>
                </c:pt>
                <c:pt idx="4">
                  <c:v>0.92743885155976458</c:v>
                </c:pt>
                <c:pt idx="5">
                  <c:v>0.93327614145458015</c:v>
                </c:pt>
                <c:pt idx="6">
                  <c:v>0.97507769179209069</c:v>
                </c:pt>
              </c:numCache>
            </c:numRef>
          </c:yVal>
          <c:smooth val="0"/>
        </c:ser>
        <c:dLbls>
          <c:showLegendKey val="0"/>
          <c:showVal val="0"/>
          <c:showCatName val="0"/>
          <c:showSerName val="0"/>
          <c:showPercent val="0"/>
          <c:showBubbleSize val="0"/>
        </c:dLbls>
        <c:axId val="180954224"/>
        <c:axId val="180954784"/>
      </c:scatterChart>
      <c:valAx>
        <c:axId val="180954224"/>
        <c:scaling>
          <c:orientation val="minMax"/>
          <c:max val="1500000"/>
        </c:scaling>
        <c:delete val="1"/>
        <c:axPos val="b"/>
        <c:numFmt formatCode="General" sourceLinked="1"/>
        <c:majorTickMark val="out"/>
        <c:minorTickMark val="none"/>
        <c:tickLblPos val="nextTo"/>
        <c:crossAx val="180954784"/>
        <c:crossesAt val="0.95000000000000007"/>
        <c:crossBetween val="midCat"/>
        <c:majorUnit val="500000"/>
      </c:valAx>
      <c:valAx>
        <c:axId val="180954784"/>
        <c:scaling>
          <c:orientation val="minMax"/>
          <c:max val="1"/>
          <c:min val="0.9"/>
        </c:scaling>
        <c:delete val="1"/>
        <c:axPos val="l"/>
        <c:numFmt formatCode="0%" sourceLinked="1"/>
        <c:majorTickMark val="out"/>
        <c:minorTickMark val="none"/>
        <c:tickLblPos val="nextTo"/>
        <c:crossAx val="180954224"/>
        <c:crossesAt val="246429"/>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57012795275586"/>
          <c:y val="5.3906246683916914E-2"/>
          <c:w val="0.59285986712598426"/>
          <c:h val="0.8892897459836524"/>
        </c:manualLayout>
      </c:layout>
      <c:pieChart>
        <c:varyColors val="1"/>
        <c:ser>
          <c:idx val="0"/>
          <c:order val="0"/>
          <c:tx>
            <c:strRef>
              <c:f>Sheet1!$B$1</c:f>
              <c:strCache>
                <c:ptCount val="1"/>
                <c:pt idx="0">
                  <c:v>陆金所</c:v>
                </c:pt>
              </c:strCache>
            </c:strRef>
          </c:tx>
          <c:dPt>
            <c:idx val="0"/>
            <c:bubble3D val="0"/>
            <c:spPr>
              <a:solidFill>
                <a:schemeClr val="accent2">
                  <a:lumMod val="60000"/>
                  <a:lumOff val="40000"/>
                </a:schemeClr>
              </a:solidFill>
              <a:ln w="19050">
                <a:solidFill>
                  <a:schemeClr val="lt1"/>
                </a:solidFill>
              </a:ln>
              <a:effectLst/>
            </c:spPr>
          </c:dPt>
          <c:dPt>
            <c:idx val="1"/>
            <c:bubble3D val="0"/>
            <c:spPr>
              <a:solidFill>
                <a:schemeClr val="accent1">
                  <a:lumMod val="50000"/>
                </a:schemeClr>
              </a:solidFill>
              <a:ln w="19050">
                <a:solidFill>
                  <a:schemeClr val="lt1"/>
                </a:solidFill>
              </a:ln>
              <a:effectLst/>
            </c:spPr>
          </c:dPt>
          <c:dPt>
            <c:idx val="2"/>
            <c:bubble3D val="0"/>
            <c:spPr>
              <a:solidFill>
                <a:schemeClr val="accent3">
                  <a:lumMod val="75000"/>
                </a:schemeClr>
              </a:solidFill>
              <a:ln w="19050">
                <a:solidFill>
                  <a:schemeClr val="lt1"/>
                </a:solidFill>
              </a:ln>
              <a:effectLst/>
            </c:spPr>
          </c:dPt>
          <c:dPt>
            <c:idx val="3"/>
            <c:bubble3D val="0"/>
            <c:spPr>
              <a:solidFill>
                <a:schemeClr val="accent4">
                  <a:lumMod val="40000"/>
                  <a:lumOff val="60000"/>
                </a:schemeClr>
              </a:solidFill>
              <a:ln w="19050">
                <a:solidFill>
                  <a:schemeClr val="lt1"/>
                </a:solidFill>
              </a:ln>
              <a:effectLst/>
            </c:spPr>
          </c:dPt>
          <c:dPt>
            <c:idx val="4"/>
            <c:bubble3D val="0"/>
            <c:spPr>
              <a:solidFill>
                <a:schemeClr val="accent5">
                  <a:lumMod val="75000"/>
                </a:schemeClr>
              </a:solidFill>
              <a:ln w="19050">
                <a:solidFill>
                  <a:schemeClr val="lt1"/>
                </a:solidFill>
              </a:ln>
              <a:effectLst/>
            </c:spPr>
          </c:dPt>
          <c:dPt>
            <c:idx val="5"/>
            <c:bubble3D val="0"/>
            <c:spPr>
              <a:solidFill>
                <a:schemeClr val="accent6"/>
              </a:solidFill>
              <a:ln w="19050">
                <a:solidFill>
                  <a:schemeClr val="lt1"/>
                </a:solidFill>
              </a:ln>
              <a:effectLst/>
            </c:spPr>
          </c:dPt>
          <c:dLbls>
            <c:dLbl>
              <c:idx val="0"/>
              <c:layout>
                <c:manualLayout>
                  <c:x val="-0.18038469660006456"/>
                  <c:y val="0.192605578713614"/>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r>
                      <a:rPr lang="zh-CN" altLang="en-US" sz="1100" dirty="0" smtClean="0">
                        <a:solidFill>
                          <a:schemeClr val="tx1"/>
                        </a:solidFill>
                      </a:rPr>
                      <a:t>微博 </a:t>
                    </a:r>
                    <a:fld id="{E7885B0B-D398-4296-B6F1-04DB7C332B04}" type="VALUE">
                      <a:rPr lang="en-US" altLang="zh-CN" sz="1100" smtClean="0">
                        <a:solidFill>
                          <a:schemeClr val="tx1"/>
                        </a:solidFill>
                      </a:rPr>
                      <a:pPr>
                        <a:defRPr sz="1100">
                          <a:solidFill>
                            <a:schemeClr val="tx1"/>
                          </a:solidFill>
                        </a:defRPr>
                      </a:pPr>
                      <a:t>[值]</a:t>
                    </a:fld>
                    <a:endParaRPr lang="zh-CN" altLang="en-US" sz="1100" dirty="0" smtClean="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manualLayout>
                  <c:x val="1.6131609906941905E-2"/>
                  <c:y val="-6.8815818038705831E-2"/>
                </c:manualLayout>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2"/>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19372886392620561"/>
                  <c:y val="-0.18606667822885126"/>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r>
                      <a:rPr lang="zh-CN" altLang="en-US" dirty="0" smtClean="0">
                        <a:solidFill>
                          <a:schemeClr val="tx1"/>
                        </a:solidFill>
                      </a:rPr>
                      <a:t>新闻</a:t>
                    </a:r>
                    <a:fld id="{95D24D91-2714-4B6D-91B7-A147E9CB7EAB}" type="VALUE">
                      <a:rPr lang="en-US" altLang="zh-CN" smtClean="0">
                        <a:solidFill>
                          <a:schemeClr val="tx1"/>
                        </a:solidFill>
                      </a:rPr>
                      <a:pPr>
                        <a:defRPr sz="1100">
                          <a:solidFill>
                            <a:schemeClr val="tx1"/>
                          </a:solidFill>
                        </a:defRPr>
                      </a:pPr>
                      <a:t>[值]</a:t>
                    </a:fld>
                    <a:endParaRPr lang="zh-CN" altLang="en-US" dirty="0" smtClean="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Sheet1!$A$2:$A$7</c:f>
              <c:strCache>
                <c:ptCount val="6"/>
                <c:pt idx="0">
                  <c:v>微博</c:v>
                </c:pt>
                <c:pt idx="1">
                  <c:v>问答</c:v>
                </c:pt>
                <c:pt idx="2">
                  <c:v>论坛</c:v>
                </c:pt>
                <c:pt idx="3">
                  <c:v>贴吧</c:v>
                </c:pt>
                <c:pt idx="4">
                  <c:v>新闻</c:v>
                </c:pt>
                <c:pt idx="5">
                  <c:v>视频</c:v>
                </c:pt>
              </c:strCache>
            </c:strRef>
          </c:cat>
          <c:val>
            <c:numRef>
              <c:f>Sheet1!$B$2:$B$7</c:f>
              <c:numCache>
                <c:formatCode>0%</c:formatCode>
                <c:ptCount val="6"/>
                <c:pt idx="0">
                  <c:v>0.34397878781372782</c:v>
                </c:pt>
                <c:pt idx="1">
                  <c:v>5.5166713184619021E-2</c:v>
                </c:pt>
                <c:pt idx="2">
                  <c:v>3.4877729351396609E-2</c:v>
                </c:pt>
                <c:pt idx="3">
                  <c:v>9.7043605212873314E-3</c:v>
                </c:pt>
                <c:pt idx="4">
                  <c:v>0.55488760547051119</c:v>
                </c:pt>
                <c:pt idx="5">
                  <c:v>1.3848036584580372E-3</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57012795275586"/>
          <c:y val="5.3906246683916914E-2"/>
          <c:w val="0.59285986712598426"/>
          <c:h val="0.8892897459836524"/>
        </c:manualLayout>
      </c:layout>
      <c:pieChart>
        <c:varyColors val="1"/>
        <c:ser>
          <c:idx val="0"/>
          <c:order val="0"/>
          <c:tx>
            <c:strRef>
              <c:f>Sheet1!$B$1</c:f>
              <c:strCache>
                <c:ptCount val="1"/>
                <c:pt idx="0">
                  <c:v>平安金管家</c:v>
                </c:pt>
              </c:strCache>
            </c:strRef>
          </c:tx>
          <c:dPt>
            <c:idx val="0"/>
            <c:bubble3D val="0"/>
            <c:spPr>
              <a:solidFill>
                <a:schemeClr val="accent2">
                  <a:lumMod val="60000"/>
                  <a:lumOff val="40000"/>
                </a:schemeClr>
              </a:solidFill>
              <a:ln w="19050">
                <a:solidFill>
                  <a:schemeClr val="lt1"/>
                </a:solidFill>
              </a:ln>
              <a:effectLst/>
            </c:spPr>
          </c:dPt>
          <c:dPt>
            <c:idx val="1"/>
            <c:bubble3D val="0"/>
            <c:spPr>
              <a:solidFill>
                <a:schemeClr val="accent1">
                  <a:lumMod val="50000"/>
                </a:schemeClr>
              </a:solidFill>
              <a:ln w="19050">
                <a:solidFill>
                  <a:schemeClr val="lt1"/>
                </a:solidFill>
              </a:ln>
              <a:effectLst/>
            </c:spPr>
          </c:dPt>
          <c:dPt>
            <c:idx val="2"/>
            <c:bubble3D val="0"/>
            <c:spPr>
              <a:solidFill>
                <a:schemeClr val="accent3">
                  <a:lumMod val="75000"/>
                </a:schemeClr>
              </a:solidFill>
              <a:ln w="19050">
                <a:solidFill>
                  <a:schemeClr val="lt1"/>
                </a:solidFill>
              </a:ln>
              <a:effectLst/>
            </c:spPr>
          </c:dPt>
          <c:dPt>
            <c:idx val="3"/>
            <c:bubble3D val="0"/>
            <c:spPr>
              <a:solidFill>
                <a:schemeClr val="accent4">
                  <a:lumMod val="40000"/>
                  <a:lumOff val="60000"/>
                </a:schemeClr>
              </a:solidFill>
              <a:ln w="19050">
                <a:solidFill>
                  <a:schemeClr val="lt1"/>
                </a:solidFill>
              </a:ln>
              <a:effectLst/>
            </c:spPr>
          </c:dPt>
          <c:dPt>
            <c:idx val="4"/>
            <c:bubble3D val="0"/>
            <c:spPr>
              <a:solidFill>
                <a:schemeClr val="accent5">
                  <a:lumMod val="75000"/>
                </a:schemeClr>
              </a:solidFill>
              <a:ln w="19050">
                <a:solidFill>
                  <a:schemeClr val="lt1"/>
                </a:solidFill>
              </a:ln>
              <a:effectLst/>
            </c:spPr>
          </c:dPt>
          <c:dPt>
            <c:idx val="5"/>
            <c:bubble3D val="0"/>
            <c:spPr>
              <a:solidFill>
                <a:schemeClr val="accent6"/>
              </a:solidFill>
              <a:ln w="19050">
                <a:solidFill>
                  <a:schemeClr val="lt1"/>
                </a:solidFill>
              </a:ln>
              <a:effectLst/>
            </c:spPr>
          </c:dPt>
          <c:dLbls>
            <c:dLbl>
              <c:idx val="0"/>
              <c:layout>
                <c:manualLayout>
                  <c:x val="-0.17630911281280098"/>
                  <c:y val="-0.20861111885966144"/>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r>
                      <a:rPr lang="zh-CN" altLang="en-US" sz="1100" dirty="0" smtClean="0">
                        <a:solidFill>
                          <a:schemeClr val="tx1"/>
                        </a:solidFill>
                      </a:rPr>
                      <a:t>微博 </a:t>
                    </a:r>
                    <a:fld id="{E7885B0B-D398-4296-B6F1-04DB7C332B04}" type="VALUE">
                      <a:rPr lang="en-US" altLang="zh-CN" sz="1100" smtClean="0">
                        <a:solidFill>
                          <a:schemeClr val="tx1"/>
                        </a:solidFill>
                      </a:rPr>
                      <a:pPr>
                        <a:defRPr sz="1100">
                          <a:solidFill>
                            <a:schemeClr val="tx1"/>
                          </a:solidFill>
                        </a:defRPr>
                      </a:pPr>
                      <a:t>[值]</a:t>
                    </a:fld>
                    <a:endParaRPr lang="zh-CN" altLang="en-US" sz="1100" dirty="0" smtClean="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manualLayout>
                  <c:x val="0.14394512659661793"/>
                  <c:y val="-8.700139595186096E-2"/>
                </c:manualLayout>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3"/>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13449426497969585"/>
                  <c:y val="5.005930672979781E-2"/>
                </c:manualLayout>
              </c:layout>
              <c:tx>
                <c:rich>
                  <a:bodyPr rot="0" spcFirstLastPara="1" vertOverflow="ellipsis" vert="horz" wrap="square" lIns="38100" tIns="19050" rIns="38100" bIns="19050" anchor="ctr" anchorCtr="1">
                    <a:noAutofit/>
                  </a:bodyPr>
                  <a:lstStyle/>
                  <a:p>
                    <a:pPr>
                      <a:defRPr sz="1100" b="0" i="0" u="none" strike="noStrike" kern="1200" baseline="0">
                        <a:solidFill>
                          <a:schemeClr val="tx1"/>
                        </a:solidFill>
                        <a:latin typeface="+mn-lt"/>
                        <a:ea typeface="+mn-ea"/>
                        <a:cs typeface="+mn-cs"/>
                      </a:defRPr>
                    </a:pPr>
                    <a:r>
                      <a:rPr lang="zh-CN" altLang="en-US" dirty="0" smtClean="0">
                        <a:solidFill>
                          <a:schemeClr val="tx1"/>
                        </a:solidFill>
                      </a:rPr>
                      <a:t>新闻</a:t>
                    </a:r>
                    <a:fld id="{6B00CBEB-3CAA-4BD7-818A-13BF4E3941F2}" type="VALUE">
                      <a:rPr lang="en-US" altLang="zh-CN" smtClean="0">
                        <a:solidFill>
                          <a:schemeClr val="tx1"/>
                        </a:solidFill>
                      </a:rPr>
                      <a:pPr>
                        <a:defRPr sz="1100">
                          <a:solidFill>
                            <a:schemeClr val="tx1"/>
                          </a:solidFill>
                        </a:defRPr>
                      </a:pPr>
                      <a:t>[值]</a:t>
                    </a:fld>
                    <a:endParaRPr lang="zh-CN" altLang="en-US" dirty="0" smtClean="0">
                      <a:solidFill>
                        <a:schemeClr val="tx1"/>
                      </a:solidFill>
                    </a:endParaRPr>
                  </a:p>
                </c:rich>
              </c:tx>
              <c:spPr>
                <a:noFill/>
                <a:ln>
                  <a:noFill/>
                </a:ln>
                <a:effectLst/>
              </c:spPr>
              <c:txPr>
                <a:bodyPr rot="0" spcFirstLastPara="1" vertOverflow="ellipsis" vert="horz" wrap="square" lIns="38100" tIns="19050" rIns="38100" bIns="19050" anchor="ctr" anchorCtr="1">
                  <a:no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manualLayout>
                      <c:w val="0.18299371204813167"/>
                      <c:h val="0.29765853634871869"/>
                    </c:manualLayout>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Sheet1!$A$2:$A$7</c:f>
              <c:strCache>
                <c:ptCount val="6"/>
                <c:pt idx="0">
                  <c:v>微博</c:v>
                </c:pt>
                <c:pt idx="1">
                  <c:v>问答</c:v>
                </c:pt>
                <c:pt idx="2">
                  <c:v>论坛</c:v>
                </c:pt>
                <c:pt idx="3">
                  <c:v>贴吧</c:v>
                </c:pt>
                <c:pt idx="4">
                  <c:v>新闻</c:v>
                </c:pt>
                <c:pt idx="5">
                  <c:v>视频</c:v>
                </c:pt>
              </c:strCache>
            </c:strRef>
          </c:cat>
          <c:val>
            <c:numRef>
              <c:f>Sheet1!$B$2:$B$7</c:f>
              <c:numCache>
                <c:formatCode>0%</c:formatCode>
                <c:ptCount val="6"/>
                <c:pt idx="0">
                  <c:v>0.62285683669095582</c:v>
                </c:pt>
                <c:pt idx="1">
                  <c:v>0.12339262751821689</c:v>
                </c:pt>
                <c:pt idx="2">
                  <c:v>8.4654950707243899E-3</c:v>
                </c:pt>
                <c:pt idx="3">
                  <c:v>7.8332618945563648E-2</c:v>
                </c:pt>
                <c:pt idx="4">
                  <c:v>0.16239819974282041</c:v>
                </c:pt>
                <c:pt idx="5">
                  <c:v>4.5542220317188169E-3</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57012795275586"/>
          <c:y val="5.3906246683916914E-2"/>
          <c:w val="0.59285986712598426"/>
          <c:h val="0.8892897459836524"/>
        </c:manualLayout>
      </c:layout>
      <c:pieChart>
        <c:varyColors val="1"/>
        <c:ser>
          <c:idx val="0"/>
          <c:order val="0"/>
          <c:tx>
            <c:strRef>
              <c:f>Sheet1!$B$1</c:f>
              <c:strCache>
                <c:ptCount val="1"/>
                <c:pt idx="0">
                  <c:v>天天基金</c:v>
                </c:pt>
              </c:strCache>
            </c:strRef>
          </c:tx>
          <c:dPt>
            <c:idx val="0"/>
            <c:bubble3D val="0"/>
            <c:spPr>
              <a:solidFill>
                <a:schemeClr val="accent2">
                  <a:lumMod val="60000"/>
                  <a:lumOff val="40000"/>
                </a:schemeClr>
              </a:solidFill>
              <a:ln w="19050">
                <a:solidFill>
                  <a:schemeClr val="lt1"/>
                </a:solidFill>
              </a:ln>
              <a:effectLst/>
            </c:spPr>
          </c:dPt>
          <c:dPt>
            <c:idx val="1"/>
            <c:bubble3D val="0"/>
            <c:spPr>
              <a:solidFill>
                <a:schemeClr val="accent1">
                  <a:lumMod val="50000"/>
                </a:schemeClr>
              </a:solidFill>
              <a:ln w="19050">
                <a:solidFill>
                  <a:schemeClr val="lt1"/>
                </a:solidFill>
              </a:ln>
              <a:effectLst/>
            </c:spPr>
          </c:dPt>
          <c:dPt>
            <c:idx val="2"/>
            <c:bubble3D val="0"/>
            <c:spPr>
              <a:solidFill>
                <a:schemeClr val="accent3">
                  <a:lumMod val="75000"/>
                </a:schemeClr>
              </a:solidFill>
              <a:ln w="19050">
                <a:solidFill>
                  <a:schemeClr val="lt1"/>
                </a:solidFill>
              </a:ln>
              <a:effectLst/>
            </c:spPr>
          </c:dPt>
          <c:dPt>
            <c:idx val="3"/>
            <c:bubble3D val="0"/>
            <c:spPr>
              <a:solidFill>
                <a:schemeClr val="accent4">
                  <a:lumMod val="40000"/>
                  <a:lumOff val="60000"/>
                </a:schemeClr>
              </a:solidFill>
              <a:ln w="19050">
                <a:solidFill>
                  <a:schemeClr val="lt1"/>
                </a:solidFill>
              </a:ln>
              <a:effectLst/>
            </c:spPr>
          </c:dPt>
          <c:dPt>
            <c:idx val="4"/>
            <c:bubble3D val="0"/>
            <c:spPr>
              <a:solidFill>
                <a:schemeClr val="accent5">
                  <a:lumMod val="75000"/>
                </a:schemeClr>
              </a:solidFill>
              <a:ln w="19050">
                <a:solidFill>
                  <a:schemeClr val="lt1"/>
                </a:solidFill>
              </a:ln>
              <a:effectLst/>
            </c:spPr>
          </c:dPt>
          <c:dPt>
            <c:idx val="5"/>
            <c:bubble3D val="0"/>
            <c:spPr>
              <a:solidFill>
                <a:schemeClr val="accent6"/>
              </a:solidFill>
              <a:ln w="19050">
                <a:solidFill>
                  <a:schemeClr val="lt1"/>
                </a:solidFill>
              </a:ln>
              <a:effectLst/>
            </c:spPr>
          </c:dPt>
          <c:dLbls>
            <c:dLbl>
              <c:idx val="0"/>
              <c:layout>
                <c:manualLayout>
                  <c:x val="-7.8495101918476765E-2"/>
                  <c:y val="4.5534591347524085E-2"/>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r>
                      <a:rPr lang="zh-CN" altLang="en-US" sz="1100" dirty="0" smtClean="0">
                        <a:solidFill>
                          <a:schemeClr val="tx1"/>
                        </a:solidFill>
                      </a:rPr>
                      <a:t>微博 </a:t>
                    </a:r>
                    <a:fld id="{E7885B0B-D398-4296-B6F1-04DB7C332B04}" type="VALUE">
                      <a:rPr lang="en-US" altLang="zh-CN" sz="1100" smtClean="0">
                        <a:solidFill>
                          <a:schemeClr val="tx1"/>
                        </a:solidFill>
                      </a:rPr>
                      <a:pPr>
                        <a:defRPr sz="1100">
                          <a:solidFill>
                            <a:schemeClr val="tx1"/>
                          </a:solidFill>
                        </a:defRPr>
                      </a:pPr>
                      <a:t>[值]</a:t>
                    </a:fld>
                    <a:endParaRPr lang="zh-CN" altLang="en-US" sz="1100" dirty="0" smtClean="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1"/>
              <c:layout>
                <c:manualLayout>
                  <c:x val="-1.3776756849387603E-2"/>
                  <c:y val="1.7983643955868031E-2"/>
                </c:manualLayout>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2"/>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11655720354620717"/>
                  <c:y val="-0.3329023791822463"/>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r>
                      <a:rPr lang="zh-CN" altLang="en-US" dirty="0" smtClean="0">
                        <a:solidFill>
                          <a:schemeClr val="tx1"/>
                        </a:solidFill>
                      </a:rPr>
                      <a:t>新闻</a:t>
                    </a:r>
                    <a:fld id="{5DD894A5-735B-422A-9C3A-D908F5320F4A}" type="VALUE">
                      <a:rPr lang="en-US" altLang="zh-CN" smtClean="0">
                        <a:solidFill>
                          <a:schemeClr val="tx1"/>
                        </a:solidFill>
                      </a:rPr>
                      <a:pPr>
                        <a:defRPr sz="1100">
                          <a:solidFill>
                            <a:schemeClr val="tx1"/>
                          </a:solidFill>
                        </a:defRPr>
                      </a:pPr>
                      <a:t>[值]</a:t>
                    </a:fld>
                    <a:endParaRPr lang="zh-CN" altLang="en-US" dirty="0" smtClean="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Sheet1!$A$2:$A$7</c:f>
              <c:strCache>
                <c:ptCount val="6"/>
                <c:pt idx="0">
                  <c:v>微博</c:v>
                </c:pt>
                <c:pt idx="1">
                  <c:v>问答</c:v>
                </c:pt>
                <c:pt idx="2">
                  <c:v>论坛</c:v>
                </c:pt>
                <c:pt idx="3">
                  <c:v>贴吧</c:v>
                </c:pt>
                <c:pt idx="4">
                  <c:v>新闻</c:v>
                </c:pt>
                <c:pt idx="5">
                  <c:v>视频</c:v>
                </c:pt>
              </c:strCache>
            </c:strRef>
          </c:cat>
          <c:val>
            <c:numRef>
              <c:f>Sheet1!$B$2:$B$7</c:f>
              <c:numCache>
                <c:formatCode>0%</c:formatCode>
                <c:ptCount val="6"/>
                <c:pt idx="0">
                  <c:v>0.10090382714305889</c:v>
                </c:pt>
                <c:pt idx="1">
                  <c:v>9.1512498234712608E-2</c:v>
                </c:pt>
                <c:pt idx="2">
                  <c:v>5.6842253918938004E-2</c:v>
                </c:pt>
                <c:pt idx="3">
                  <c:v>1.1297839288236125E-3</c:v>
                </c:pt>
                <c:pt idx="4">
                  <c:v>0.74897613331450363</c:v>
                </c:pt>
                <c:pt idx="5">
                  <c:v>6.3550345996328203E-4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344245652988586E-2"/>
          <c:y val="4.5770724948216608E-2"/>
          <c:w val="0.95903554963618765"/>
          <c:h val="0.83370066041990387"/>
        </c:manualLayout>
      </c:layout>
      <c:barChart>
        <c:barDir val="col"/>
        <c:grouping val="clustered"/>
        <c:varyColors val="0"/>
        <c:ser>
          <c:idx val="0"/>
          <c:order val="0"/>
          <c:tx>
            <c:strRef>
              <c:f>Sheet1!$B$1</c:f>
              <c:strCache>
                <c:ptCount val="1"/>
                <c:pt idx="0">
                  <c:v>理财通</c:v>
                </c:pt>
              </c:strCache>
            </c:strRef>
          </c:tx>
          <c:spPr>
            <a:solidFill>
              <a:schemeClr val="accent1"/>
            </a:solidFill>
            <a:ln>
              <a:noFill/>
            </a:ln>
            <a:effectLst/>
          </c:spPr>
          <c:invertIfNegative val="0"/>
          <c:dLbls>
            <c:dLbl>
              <c:idx val="3"/>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微博</c:v>
                </c:pt>
                <c:pt idx="1">
                  <c:v>新闻</c:v>
                </c:pt>
                <c:pt idx="2">
                  <c:v>问答</c:v>
                </c:pt>
                <c:pt idx="3">
                  <c:v>贴吧</c:v>
                </c:pt>
                <c:pt idx="4">
                  <c:v>论坛</c:v>
                </c:pt>
                <c:pt idx="5">
                  <c:v>视频</c:v>
                </c:pt>
              </c:strCache>
            </c:strRef>
          </c:cat>
          <c:val>
            <c:numRef>
              <c:f>Sheet1!$B$2:$B$7</c:f>
              <c:numCache>
                <c:formatCode>0%</c:formatCode>
                <c:ptCount val="6"/>
                <c:pt idx="0">
                  <c:v>0.80895798868735702</c:v>
                </c:pt>
                <c:pt idx="1">
                  <c:v>0.13872846684959733</c:v>
                </c:pt>
                <c:pt idx="2">
                  <c:v>3.7801265985794807E-2</c:v>
                </c:pt>
                <c:pt idx="3">
                  <c:v>2.6052759314109104E-3</c:v>
                </c:pt>
                <c:pt idx="4">
                  <c:v>1.1035275237991461E-2</c:v>
                </c:pt>
                <c:pt idx="5">
                  <c:v>8.717273078485176E-4</c:v>
                </c:pt>
              </c:numCache>
            </c:numRef>
          </c:val>
        </c:ser>
        <c:ser>
          <c:idx val="1"/>
          <c:order val="1"/>
          <c:tx>
            <c:strRef>
              <c:f>Sheet1!$C$1</c:f>
              <c:strCache>
                <c:ptCount val="1"/>
                <c:pt idx="0">
                  <c:v>蚂蚁聚宝</c:v>
                </c:pt>
              </c:strCache>
            </c:strRef>
          </c:tx>
          <c:spPr>
            <a:solidFill>
              <a:schemeClr val="accent2"/>
            </a:solidFill>
            <a:ln>
              <a:noFill/>
            </a:ln>
            <a:effectLst/>
          </c:spPr>
          <c:invertIfNegative val="0"/>
          <c:dLbls>
            <c:dLbl>
              <c:idx val="5"/>
              <c:delete val="1"/>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微博</c:v>
                </c:pt>
                <c:pt idx="1">
                  <c:v>新闻</c:v>
                </c:pt>
                <c:pt idx="2">
                  <c:v>问答</c:v>
                </c:pt>
                <c:pt idx="3">
                  <c:v>贴吧</c:v>
                </c:pt>
                <c:pt idx="4">
                  <c:v>论坛</c:v>
                </c:pt>
                <c:pt idx="5">
                  <c:v>视频</c:v>
                </c:pt>
              </c:strCache>
            </c:strRef>
          </c:cat>
          <c:val>
            <c:numRef>
              <c:f>Sheet1!$C$2:$C$7</c:f>
              <c:numCache>
                <c:formatCode>0%</c:formatCode>
                <c:ptCount val="6"/>
                <c:pt idx="0">
                  <c:v>0.39187472506690896</c:v>
                </c:pt>
                <c:pt idx="1">
                  <c:v>0.46852093191526101</c:v>
                </c:pt>
                <c:pt idx="2">
                  <c:v>7.7170378349044777E-2</c:v>
                </c:pt>
                <c:pt idx="3">
                  <c:v>2.9846941921797723E-2</c:v>
                </c:pt>
                <c:pt idx="4">
                  <c:v>3.0327946357727523E-2</c:v>
                </c:pt>
                <c:pt idx="5">
                  <c:v>2.2590763892600344E-3</c:v>
                </c:pt>
              </c:numCache>
            </c:numRef>
          </c:val>
        </c:ser>
        <c:ser>
          <c:idx val="2"/>
          <c:order val="2"/>
          <c:tx>
            <c:strRef>
              <c:f>Sheet1!$D$1</c:f>
              <c:strCache>
                <c:ptCount val="1"/>
                <c:pt idx="0">
                  <c:v>京东金融</c:v>
                </c:pt>
              </c:strCache>
            </c:strRef>
          </c:tx>
          <c:spPr>
            <a:solidFill>
              <a:schemeClr val="accent1">
                <a:lumMod val="20000"/>
                <a:lumOff val="80000"/>
              </a:schemeClr>
            </a:solidFill>
            <a:ln>
              <a:noFill/>
            </a:ln>
            <a:effectLst/>
          </c:spPr>
          <c:invertIfNegative val="0"/>
          <c:dLbls>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微博</c:v>
                </c:pt>
                <c:pt idx="1">
                  <c:v>新闻</c:v>
                </c:pt>
                <c:pt idx="2">
                  <c:v>问答</c:v>
                </c:pt>
                <c:pt idx="3">
                  <c:v>贴吧</c:v>
                </c:pt>
                <c:pt idx="4">
                  <c:v>论坛</c:v>
                </c:pt>
                <c:pt idx="5">
                  <c:v>视频</c:v>
                </c:pt>
              </c:strCache>
            </c:strRef>
          </c:cat>
          <c:val>
            <c:numRef>
              <c:f>Sheet1!$D$2:$D$7</c:f>
              <c:numCache>
                <c:formatCode>0%</c:formatCode>
                <c:ptCount val="6"/>
                <c:pt idx="0">
                  <c:v>0.57680828014010799</c:v>
                </c:pt>
                <c:pt idx="1">
                  <c:v>0.40309462972145804</c:v>
                </c:pt>
                <c:pt idx="2">
                  <c:v>1.1967291298841172E-2</c:v>
                </c:pt>
                <c:pt idx="3">
                  <c:v>4.3207322504129645E-3</c:v>
                </c:pt>
                <c:pt idx="4">
                  <c:v>3.7932744391417912E-3</c:v>
                </c:pt>
                <c:pt idx="5">
                  <c:v>1.5792150038059082E-5</c:v>
                </c:pt>
              </c:numCache>
            </c:numRef>
          </c:val>
        </c:ser>
        <c:ser>
          <c:idx val="3"/>
          <c:order val="3"/>
          <c:tx>
            <c:strRef>
              <c:f>Sheet1!$E$1</c:f>
              <c:strCache>
                <c:ptCount val="1"/>
                <c:pt idx="0">
                  <c:v>小米金融</c:v>
                </c:pt>
              </c:strCache>
            </c:strRef>
          </c:tx>
          <c:spPr>
            <a:solidFill>
              <a:schemeClr val="accent4">
                <a:lumMod val="75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微博</c:v>
                </c:pt>
                <c:pt idx="1">
                  <c:v>新闻</c:v>
                </c:pt>
                <c:pt idx="2">
                  <c:v>问答</c:v>
                </c:pt>
                <c:pt idx="3">
                  <c:v>贴吧</c:v>
                </c:pt>
                <c:pt idx="4">
                  <c:v>论坛</c:v>
                </c:pt>
                <c:pt idx="5">
                  <c:v>视频</c:v>
                </c:pt>
              </c:strCache>
            </c:strRef>
          </c:cat>
          <c:val>
            <c:numRef>
              <c:f>Sheet1!$E$2:$E$7</c:f>
              <c:numCache>
                <c:formatCode>0%</c:formatCode>
                <c:ptCount val="6"/>
                <c:pt idx="0">
                  <c:v>0.72916853529464531</c:v>
                </c:pt>
                <c:pt idx="1">
                  <c:v>0.20795587048165753</c:v>
                </c:pt>
                <c:pt idx="2">
                  <c:v>2.6370078033904384E-2</c:v>
                </c:pt>
                <c:pt idx="3">
                  <c:v>5.7404251502376899E-3</c:v>
                </c:pt>
                <c:pt idx="4">
                  <c:v>2.3948336173647861E-2</c:v>
                </c:pt>
                <c:pt idx="5">
                  <c:v>6.816754865907256E-3</c:v>
                </c:pt>
              </c:numCache>
            </c:numRef>
          </c:val>
        </c:ser>
        <c:dLbls>
          <c:showLegendKey val="0"/>
          <c:showVal val="0"/>
          <c:showCatName val="0"/>
          <c:showSerName val="0"/>
          <c:showPercent val="0"/>
          <c:showBubbleSize val="0"/>
        </c:dLbls>
        <c:gapWidth val="134"/>
        <c:overlap val="-9"/>
        <c:axId val="386719920"/>
        <c:axId val="386720480"/>
      </c:barChart>
      <c:catAx>
        <c:axId val="386719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86720480"/>
        <c:crosses val="autoZero"/>
        <c:auto val="1"/>
        <c:lblAlgn val="ctr"/>
        <c:lblOffset val="100"/>
        <c:noMultiLvlLbl val="0"/>
      </c:catAx>
      <c:valAx>
        <c:axId val="386720480"/>
        <c:scaling>
          <c:orientation val="minMax"/>
        </c:scaling>
        <c:delete val="1"/>
        <c:axPos val="l"/>
        <c:numFmt formatCode="0%" sourceLinked="1"/>
        <c:majorTickMark val="none"/>
        <c:minorTickMark val="none"/>
        <c:tickLblPos val="nextTo"/>
        <c:crossAx val="386719920"/>
        <c:crosses val="autoZero"/>
        <c:crossBetween val="between"/>
      </c:valAx>
      <c:spPr>
        <a:noFill/>
        <a:ln>
          <a:noFill/>
        </a:ln>
        <a:effectLst/>
      </c:spPr>
    </c:plotArea>
    <c:legend>
      <c:legendPos val="b"/>
      <c:layout>
        <c:manualLayout>
          <c:xMode val="edge"/>
          <c:yMode val="edge"/>
          <c:x val="0.64165469793140761"/>
          <c:y val="8.3747452276510925E-2"/>
          <c:w val="0.33915925817104425"/>
          <c:h val="6.087280876501468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solidFill>
            <a:schemeClr val="tx1"/>
          </a:solidFill>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理财通</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 5</c:v>
                </c:pt>
              </c:strCache>
            </c:strRef>
          </c:cat>
          <c:val>
            <c:numRef>
              <c:f>Sheet1!$B$2:$B$6</c:f>
              <c:numCache>
                <c:formatCode>_ * #,##0_ ;_ * \-#,##0_ ;_ * "-"??_ ;_ @_ </c:formatCode>
                <c:ptCount val="5"/>
                <c:pt idx="0">
                  <c:v>15355</c:v>
                </c:pt>
                <c:pt idx="1">
                  <c:v>15939</c:v>
                </c:pt>
                <c:pt idx="2">
                  <c:v>26514</c:v>
                </c:pt>
                <c:pt idx="3">
                  <c:v>68287</c:v>
                </c:pt>
                <c:pt idx="4">
                  <c:v>77538</c:v>
                </c:pt>
              </c:numCache>
            </c:numRef>
          </c:val>
        </c:ser>
        <c:dLbls>
          <c:showLegendKey val="0"/>
          <c:showVal val="0"/>
          <c:showCatName val="0"/>
          <c:showSerName val="0"/>
          <c:showPercent val="0"/>
          <c:showBubbleSize val="0"/>
        </c:dLbls>
        <c:gapWidth val="73"/>
        <c:overlap val="-90"/>
        <c:axId val="386722720"/>
        <c:axId val="386723280"/>
      </c:barChart>
      <c:catAx>
        <c:axId val="386722720"/>
        <c:scaling>
          <c:orientation val="minMax"/>
        </c:scaling>
        <c:delete val="1"/>
        <c:axPos val="l"/>
        <c:numFmt formatCode="General" sourceLinked="1"/>
        <c:majorTickMark val="out"/>
        <c:minorTickMark val="none"/>
        <c:tickLblPos val="nextTo"/>
        <c:crossAx val="386723280"/>
        <c:crosses val="autoZero"/>
        <c:auto val="1"/>
        <c:lblAlgn val="ctr"/>
        <c:lblOffset val="100"/>
        <c:noMultiLvlLbl val="0"/>
      </c:catAx>
      <c:valAx>
        <c:axId val="386723280"/>
        <c:scaling>
          <c:orientation val="minMax"/>
        </c:scaling>
        <c:delete val="1"/>
        <c:axPos val="b"/>
        <c:numFmt formatCode="_ * #,##0_ ;_ * \-#,##0_ ;_ * &quot;-&quot;??_ ;_ @_ " sourceLinked="1"/>
        <c:majorTickMark val="out"/>
        <c:minorTickMark val="none"/>
        <c:tickLblPos val="nextTo"/>
        <c:crossAx val="3867227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蚂蚁聚宝</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 5</c:v>
                </c:pt>
              </c:strCache>
            </c:strRef>
          </c:cat>
          <c:val>
            <c:numRef>
              <c:f>Sheet1!$B$2:$B$6</c:f>
              <c:numCache>
                <c:formatCode>_ * #,##0_ ;_ * \-#,##0_ ;_ * "-"??_ ;_ @_ </c:formatCode>
                <c:ptCount val="5"/>
                <c:pt idx="0">
                  <c:v>4387</c:v>
                </c:pt>
                <c:pt idx="1">
                  <c:v>4860</c:v>
                </c:pt>
                <c:pt idx="2">
                  <c:v>9058</c:v>
                </c:pt>
                <c:pt idx="3">
                  <c:v>14557</c:v>
                </c:pt>
                <c:pt idx="4">
                  <c:v>21479</c:v>
                </c:pt>
              </c:numCache>
            </c:numRef>
          </c:val>
        </c:ser>
        <c:dLbls>
          <c:showLegendKey val="0"/>
          <c:showVal val="0"/>
          <c:showCatName val="0"/>
          <c:showSerName val="0"/>
          <c:showPercent val="0"/>
          <c:showBubbleSize val="0"/>
        </c:dLbls>
        <c:gapWidth val="73"/>
        <c:overlap val="-90"/>
        <c:axId val="246718208"/>
        <c:axId val="246718768"/>
      </c:barChart>
      <c:catAx>
        <c:axId val="246718208"/>
        <c:scaling>
          <c:orientation val="minMax"/>
        </c:scaling>
        <c:delete val="1"/>
        <c:axPos val="l"/>
        <c:numFmt formatCode="General" sourceLinked="1"/>
        <c:majorTickMark val="out"/>
        <c:minorTickMark val="none"/>
        <c:tickLblPos val="nextTo"/>
        <c:crossAx val="246718768"/>
        <c:crosses val="autoZero"/>
        <c:auto val="1"/>
        <c:lblAlgn val="ctr"/>
        <c:lblOffset val="100"/>
        <c:noMultiLvlLbl val="0"/>
      </c:catAx>
      <c:valAx>
        <c:axId val="246718768"/>
        <c:scaling>
          <c:orientation val="minMax"/>
          <c:max val="100000"/>
        </c:scaling>
        <c:delete val="1"/>
        <c:axPos val="b"/>
        <c:numFmt formatCode="_ * #,##0_ ;_ * \-#,##0_ ;_ * &quot;-&quot;??_ ;_ @_ " sourceLinked="1"/>
        <c:majorTickMark val="out"/>
        <c:minorTickMark val="none"/>
        <c:tickLblPos val="nextTo"/>
        <c:crossAx val="246718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京东金融</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 5</c:v>
                </c:pt>
              </c:strCache>
            </c:strRef>
          </c:cat>
          <c:val>
            <c:numRef>
              <c:f>Sheet1!$B$2:$B$6</c:f>
              <c:numCache>
                <c:formatCode>_ * #,##0_ ;_ * \-#,##0_ ;_ * "-"??_ ;_ @_ </c:formatCode>
                <c:ptCount val="5"/>
                <c:pt idx="0">
                  <c:v>22328</c:v>
                </c:pt>
                <c:pt idx="1">
                  <c:v>27170</c:v>
                </c:pt>
                <c:pt idx="2">
                  <c:v>42719</c:v>
                </c:pt>
                <c:pt idx="3">
                  <c:v>43532</c:v>
                </c:pt>
                <c:pt idx="4">
                  <c:v>53147</c:v>
                </c:pt>
              </c:numCache>
            </c:numRef>
          </c:val>
        </c:ser>
        <c:dLbls>
          <c:showLegendKey val="0"/>
          <c:showVal val="0"/>
          <c:showCatName val="0"/>
          <c:showSerName val="0"/>
          <c:showPercent val="0"/>
          <c:showBubbleSize val="0"/>
        </c:dLbls>
        <c:gapWidth val="73"/>
        <c:overlap val="-90"/>
        <c:axId val="246721008"/>
        <c:axId val="246721568"/>
      </c:barChart>
      <c:catAx>
        <c:axId val="246721008"/>
        <c:scaling>
          <c:orientation val="minMax"/>
        </c:scaling>
        <c:delete val="1"/>
        <c:axPos val="l"/>
        <c:numFmt formatCode="General" sourceLinked="1"/>
        <c:majorTickMark val="out"/>
        <c:minorTickMark val="none"/>
        <c:tickLblPos val="nextTo"/>
        <c:crossAx val="246721568"/>
        <c:crosses val="autoZero"/>
        <c:auto val="1"/>
        <c:lblAlgn val="ctr"/>
        <c:lblOffset val="100"/>
        <c:noMultiLvlLbl val="0"/>
      </c:catAx>
      <c:valAx>
        <c:axId val="246721568"/>
        <c:scaling>
          <c:orientation val="minMax"/>
          <c:max val="100000"/>
        </c:scaling>
        <c:delete val="1"/>
        <c:axPos val="b"/>
        <c:numFmt formatCode="_ * #,##0_ ;_ * \-#,##0_ ;_ * &quot;-&quot;??_ ;_ @_ " sourceLinked="1"/>
        <c:majorTickMark val="out"/>
        <c:minorTickMark val="none"/>
        <c:tickLblPos val="nextTo"/>
        <c:crossAx val="2467210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小米金融</c:v>
                </c:pt>
              </c:strCache>
            </c:strRef>
          </c:tx>
          <c:spPr>
            <a:solidFill>
              <a:schemeClr val="accent1"/>
            </a:solidFill>
            <a:ln>
              <a:noFill/>
            </a:ln>
            <a:effectLst/>
          </c:spPr>
          <c:invertIfNegative val="0"/>
          <c:dLbls>
            <c:dLbl>
              <c:idx val="4"/>
              <c:layout>
                <c:manualLayout>
                  <c:x val="-7.1142281762648389E-3"/>
                  <c:y val="0"/>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类别 1</c:v>
                </c:pt>
                <c:pt idx="1">
                  <c:v>类别 2</c:v>
                </c:pt>
                <c:pt idx="2">
                  <c:v>类别 3</c:v>
                </c:pt>
                <c:pt idx="3">
                  <c:v>类别 4</c:v>
                </c:pt>
                <c:pt idx="4">
                  <c:v>类别 5</c:v>
                </c:pt>
              </c:strCache>
            </c:strRef>
          </c:cat>
          <c:val>
            <c:numRef>
              <c:f>Sheet1!$B$2:$B$6</c:f>
              <c:numCache>
                <c:formatCode>_ * #,##0_ ;_ * \-#,##0_ ;_ * "-"??_ ;_ @_ </c:formatCode>
                <c:ptCount val="5"/>
                <c:pt idx="0">
                  <c:v>1200</c:v>
                </c:pt>
                <c:pt idx="1">
                  <c:v>1262</c:v>
                </c:pt>
                <c:pt idx="2">
                  <c:v>2010</c:v>
                </c:pt>
                <c:pt idx="3">
                  <c:v>2076</c:v>
                </c:pt>
                <c:pt idx="4">
                  <c:v>11988</c:v>
                </c:pt>
              </c:numCache>
            </c:numRef>
          </c:val>
        </c:ser>
        <c:dLbls>
          <c:showLegendKey val="0"/>
          <c:showVal val="0"/>
          <c:showCatName val="0"/>
          <c:showSerName val="0"/>
          <c:showPercent val="0"/>
          <c:showBubbleSize val="0"/>
        </c:dLbls>
        <c:gapWidth val="73"/>
        <c:overlap val="-90"/>
        <c:axId val="246723248"/>
        <c:axId val="246723808"/>
      </c:barChart>
      <c:catAx>
        <c:axId val="246723248"/>
        <c:scaling>
          <c:orientation val="minMax"/>
        </c:scaling>
        <c:delete val="1"/>
        <c:axPos val="l"/>
        <c:numFmt formatCode="General" sourceLinked="1"/>
        <c:majorTickMark val="out"/>
        <c:minorTickMark val="none"/>
        <c:tickLblPos val="nextTo"/>
        <c:crossAx val="246723808"/>
        <c:crosses val="autoZero"/>
        <c:auto val="1"/>
        <c:lblAlgn val="ctr"/>
        <c:lblOffset val="100"/>
        <c:noMultiLvlLbl val="0"/>
      </c:catAx>
      <c:valAx>
        <c:axId val="246723808"/>
        <c:scaling>
          <c:orientation val="minMax"/>
          <c:max val="100000"/>
        </c:scaling>
        <c:delete val="1"/>
        <c:axPos val="b"/>
        <c:numFmt formatCode="_ * #,##0_ ;_ * \-#,##0_ ;_ * &quot;-&quot;??_ ;_ @_ " sourceLinked="1"/>
        <c:majorTickMark val="out"/>
        <c:minorTickMark val="none"/>
        <c:tickLblPos val="nextTo"/>
        <c:crossAx val="246723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理财通</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新锐中产属意互联网金融 腾讯理财通成投资理财热选</c:v>
                </c:pt>
                <c:pt idx="1">
                  <c:v>婚姻里，比长久更重要的是这件事</c:v>
                </c:pt>
                <c:pt idx="2">
                  <c:v>一线城市月入8000，如何理财？</c:v>
                </c:pt>
                <c:pt idx="3">
                  <c:v>腾讯理财通携手多芬男士打造“完美父亲节”</c:v>
                </c:pt>
                <c:pt idx="4">
                  <c:v>实名认证大课堂</c:v>
                </c:pt>
              </c:strCache>
            </c:strRef>
          </c:cat>
          <c:val>
            <c:numRef>
              <c:f>Sheet1!$B$2:$B$6</c:f>
              <c:numCache>
                <c:formatCode>_ * #,##0_ ;_ * \-#,##0_ ;_ * "-"??_ ;_ @_ </c:formatCode>
                <c:ptCount val="5"/>
                <c:pt idx="0">
                  <c:v>51550</c:v>
                </c:pt>
                <c:pt idx="1">
                  <c:v>54699</c:v>
                </c:pt>
                <c:pt idx="2">
                  <c:v>61338</c:v>
                </c:pt>
                <c:pt idx="3">
                  <c:v>94098</c:v>
                </c:pt>
                <c:pt idx="4">
                  <c:v>100726</c:v>
                </c:pt>
              </c:numCache>
            </c:numRef>
          </c:val>
        </c:ser>
        <c:dLbls>
          <c:showLegendKey val="0"/>
          <c:showVal val="0"/>
          <c:showCatName val="0"/>
          <c:showSerName val="0"/>
          <c:showPercent val="0"/>
          <c:showBubbleSize val="0"/>
        </c:dLbls>
        <c:gapWidth val="73"/>
        <c:overlap val="-90"/>
        <c:axId val="387453200"/>
        <c:axId val="387453760"/>
      </c:barChart>
      <c:catAx>
        <c:axId val="387453200"/>
        <c:scaling>
          <c:orientation val="minMax"/>
        </c:scaling>
        <c:delete val="1"/>
        <c:axPos val="l"/>
        <c:numFmt formatCode="General" sourceLinked="1"/>
        <c:majorTickMark val="out"/>
        <c:minorTickMark val="none"/>
        <c:tickLblPos val="nextTo"/>
        <c:crossAx val="387453760"/>
        <c:crosses val="autoZero"/>
        <c:auto val="1"/>
        <c:lblAlgn val="ctr"/>
        <c:lblOffset val="100"/>
        <c:noMultiLvlLbl val="0"/>
      </c:catAx>
      <c:valAx>
        <c:axId val="387453760"/>
        <c:scaling>
          <c:orientation val="minMax"/>
        </c:scaling>
        <c:delete val="1"/>
        <c:axPos val="b"/>
        <c:numFmt formatCode="_ * #,##0_ ;_ * \-#,##0_ ;_ * &quot;-&quot;??_ ;_ @_ " sourceLinked="1"/>
        <c:majorTickMark val="out"/>
        <c:minorTickMark val="none"/>
        <c:tickLblPos val="nextTo"/>
        <c:crossAx val="3874532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蚂蚁聚宝</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【提醒】支付宝出大事了！所有网友炸锅：你变了！</c:v>
                </c:pt>
                <c:pt idx="1">
                  <c:v>【提醒】支付宝今天提现收费了！教你8招不受影响</c:v>
                </c:pt>
                <c:pt idx="2">
                  <c:v>余额不想提现怎么办？10月12日前转入余额宝</c:v>
                </c:pt>
                <c:pt idx="3">
                  <c:v>虽然提现要收费了，但是...</c:v>
                </c:pt>
                <c:pt idx="4">
                  <c:v>重要提醒！明天起，支付宝提现收费！快把余额转走…</c:v>
                </c:pt>
              </c:strCache>
            </c:strRef>
          </c:cat>
          <c:val>
            <c:numRef>
              <c:f>Sheet1!$B$2:$B$6</c:f>
              <c:numCache>
                <c:formatCode>_ * #,##0_ ;_ * \-#,##0_ ;_ * "-"??_ ;_ @_ </c:formatCode>
                <c:ptCount val="5"/>
                <c:pt idx="0">
                  <c:v>100471</c:v>
                </c:pt>
                <c:pt idx="1">
                  <c:v>101104</c:v>
                </c:pt>
                <c:pt idx="2">
                  <c:v>101105</c:v>
                </c:pt>
                <c:pt idx="3">
                  <c:v>101908</c:v>
                </c:pt>
                <c:pt idx="4">
                  <c:v>104123</c:v>
                </c:pt>
              </c:numCache>
            </c:numRef>
          </c:val>
        </c:ser>
        <c:dLbls>
          <c:showLegendKey val="0"/>
          <c:showVal val="0"/>
          <c:showCatName val="0"/>
          <c:showSerName val="0"/>
          <c:showPercent val="0"/>
          <c:showBubbleSize val="0"/>
        </c:dLbls>
        <c:gapWidth val="73"/>
        <c:overlap val="-90"/>
        <c:axId val="387456000"/>
        <c:axId val="387456560"/>
      </c:barChart>
      <c:catAx>
        <c:axId val="387456000"/>
        <c:scaling>
          <c:orientation val="minMax"/>
        </c:scaling>
        <c:delete val="1"/>
        <c:axPos val="l"/>
        <c:numFmt formatCode="General" sourceLinked="1"/>
        <c:majorTickMark val="out"/>
        <c:minorTickMark val="none"/>
        <c:tickLblPos val="nextTo"/>
        <c:crossAx val="387456560"/>
        <c:crosses val="autoZero"/>
        <c:auto val="1"/>
        <c:lblAlgn val="ctr"/>
        <c:lblOffset val="100"/>
        <c:noMultiLvlLbl val="0"/>
      </c:catAx>
      <c:valAx>
        <c:axId val="387456560"/>
        <c:scaling>
          <c:orientation val="minMax"/>
          <c:min val="0"/>
        </c:scaling>
        <c:delete val="1"/>
        <c:axPos val="b"/>
        <c:numFmt formatCode="_ * #,##0_ ;_ * \-#,##0_ ;_ * &quot;-&quot;??_ ;_ @_ " sourceLinked="1"/>
        <c:majorTickMark val="out"/>
        <c:minorTickMark val="none"/>
        <c:tickLblPos val="nextTo"/>
        <c:crossAx val="387456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4102514275388689E-2"/>
          <c:y val="4.1722951834630172E-2"/>
          <c:w val="0.97179497144922267"/>
          <c:h val="0.84240730381626128"/>
        </c:manualLayout>
      </c:layout>
      <c:barChart>
        <c:barDir val="col"/>
        <c:grouping val="clustered"/>
        <c:varyColors val="0"/>
        <c:ser>
          <c:idx val="0"/>
          <c:order val="0"/>
          <c:tx>
            <c:strRef>
              <c:f>Sheet1!$B$1</c:f>
              <c:strCache>
                <c:ptCount val="1"/>
                <c:pt idx="0">
                  <c:v>过去1年各品牌声量</c:v>
                </c:pt>
              </c:strCache>
            </c:strRef>
          </c:tx>
          <c:invertIfNegative val="0"/>
          <c:dLbls>
            <c:spPr>
              <a:noFill/>
              <a:ln>
                <a:noFill/>
              </a:ln>
              <a:effectLst/>
            </c:spPr>
            <c:txPr>
              <a:bodyPr wrap="square" lIns="38100" tIns="19050" rIns="38100" bIns="19050" anchor="ctr">
                <a:spAutoFit/>
              </a:bodyPr>
              <a:lstStyle/>
              <a:p>
                <a:pPr>
                  <a:defRPr cap="none" normalizeH="0" baseline="0"/>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Sheet1!$A$2:$A$9</c:f>
              <c:strCache>
                <c:ptCount val="8"/>
                <c:pt idx="0">
                  <c:v>理财通</c:v>
                </c:pt>
                <c:pt idx="1">
                  <c:v>蚂蚁聚宝</c:v>
                </c:pt>
                <c:pt idx="2">
                  <c:v>京东金融</c:v>
                </c:pt>
                <c:pt idx="3">
                  <c:v>小米金融</c:v>
                </c:pt>
                <c:pt idx="5">
                  <c:v>陆金所</c:v>
                </c:pt>
                <c:pt idx="6">
                  <c:v>平安金管家</c:v>
                </c:pt>
                <c:pt idx="7">
                  <c:v>天天基金</c:v>
                </c:pt>
              </c:strCache>
            </c:strRef>
          </c:cat>
          <c:val>
            <c:numRef>
              <c:f>Sheet1!$B$2:$B$9</c:f>
              <c:numCache>
                <c:formatCode>_ * #,##0_ ;_ * \-#,##0_ ;_ * "-"??_ ;_ @_ </c:formatCode>
                <c:ptCount val="8"/>
                <c:pt idx="0">
                  <c:v>386991</c:v>
                </c:pt>
                <c:pt idx="1">
                  <c:v>636419</c:v>
                </c:pt>
                <c:pt idx="2">
                  <c:v>527554</c:v>
                </c:pt>
                <c:pt idx="3">
                  <c:v>48062</c:v>
                </c:pt>
                <c:pt idx="5">
                  <c:v>93154</c:v>
                </c:pt>
                <c:pt idx="6">
                  <c:v>18664</c:v>
                </c:pt>
                <c:pt idx="7">
                  <c:v>14162</c:v>
                </c:pt>
              </c:numCache>
            </c:numRef>
          </c:val>
        </c:ser>
        <c:dLbls>
          <c:showLegendKey val="0"/>
          <c:showVal val="0"/>
          <c:showCatName val="0"/>
          <c:showSerName val="0"/>
          <c:showPercent val="0"/>
          <c:showBubbleSize val="0"/>
        </c:dLbls>
        <c:gapWidth val="150"/>
        <c:axId val="244527968"/>
        <c:axId val="244528528"/>
      </c:barChart>
      <c:catAx>
        <c:axId val="244527968"/>
        <c:scaling>
          <c:orientation val="minMax"/>
        </c:scaling>
        <c:delete val="0"/>
        <c:axPos val="b"/>
        <c:numFmt formatCode="General" sourceLinked="0"/>
        <c:majorTickMark val="out"/>
        <c:minorTickMark val="none"/>
        <c:tickLblPos val="nextTo"/>
        <c:crossAx val="244528528"/>
        <c:crosses val="autoZero"/>
        <c:auto val="1"/>
        <c:lblAlgn val="ctr"/>
        <c:lblOffset val="100"/>
        <c:noMultiLvlLbl val="0"/>
      </c:catAx>
      <c:valAx>
        <c:axId val="244528528"/>
        <c:scaling>
          <c:orientation val="minMax"/>
        </c:scaling>
        <c:delete val="1"/>
        <c:axPos val="l"/>
        <c:numFmt formatCode="_ * #,##0_ ;_ * \-#,##0_ ;_ * &quot;-&quot;??_ ;_ @_ " sourceLinked="1"/>
        <c:majorTickMark val="out"/>
        <c:minorTickMark val="none"/>
        <c:tickLblPos val="nextTo"/>
        <c:crossAx val="244527968"/>
        <c:crosses val="autoZero"/>
        <c:crossBetween val="between"/>
      </c:valAx>
    </c:plotArea>
    <c:plotVisOnly val="1"/>
    <c:dispBlanksAs val="gap"/>
    <c:showDLblsOverMax val="0"/>
  </c:chart>
  <c:txPr>
    <a:bodyPr/>
    <a:lstStyle/>
    <a:p>
      <a:pPr>
        <a:defRPr sz="1200">
          <a:latin typeface="微软雅黑" panose="020B0503020204020204" pitchFamily="34" charset="-122"/>
          <a:ea typeface="微软雅黑" panose="020B0503020204020204" pitchFamily="34" charset="-122"/>
        </a:defRPr>
      </a:pPr>
      <a:endParaRPr lang="zh-CN"/>
    </a:p>
  </c:txPr>
  <c:externalData r:id="rId1">
    <c:autoUpdate val="0"/>
  </c:externalData>
  <c:userShapes r:id="rId2"/>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621139951896885E-2"/>
          <c:y val="6.7310346954242942E-2"/>
          <c:w val="0.9166459325661418"/>
          <c:h val="0.86537930609151414"/>
        </c:manualLayout>
      </c:layout>
      <c:barChart>
        <c:barDir val="bar"/>
        <c:grouping val="clustered"/>
        <c:varyColors val="0"/>
        <c:ser>
          <c:idx val="0"/>
          <c:order val="0"/>
          <c:tx>
            <c:strRef>
              <c:f>Sheet1!$B$1</c:f>
              <c:strCache>
                <c:ptCount val="1"/>
                <c:pt idx="0">
                  <c:v>京东金融</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京东金融现身基金奥斯卡？这俩密谋一起要搞什么？</c:v>
                </c:pt>
                <c:pt idx="1">
                  <c:v>不搞事情只走心！这波品牌赢了~</c:v>
                </c:pt>
                <c:pt idx="2">
                  <c:v>京东上榜2016《财富》全球500强，成为中国首家、唯一入选的互联网企业</c:v>
                </c:pt>
                <c:pt idx="3">
                  <c:v>在朝圣之地，他们共同托起梦的羽翼</c:v>
                </c:pt>
                <c:pt idx="4">
                  <c:v>井柏然鹿晗邀你和盗墓笔记玩一把穿越</c:v>
                </c:pt>
              </c:strCache>
            </c:strRef>
          </c:cat>
          <c:val>
            <c:numRef>
              <c:f>Sheet1!$B$2:$B$6</c:f>
              <c:numCache>
                <c:formatCode>_ * #,##0_ ;_ * \-#,##0_ ;_ * "-"??_ ;_ @_ </c:formatCode>
                <c:ptCount val="5"/>
                <c:pt idx="0">
                  <c:v>82258</c:v>
                </c:pt>
                <c:pt idx="1">
                  <c:v>82574</c:v>
                </c:pt>
                <c:pt idx="2">
                  <c:v>86612</c:v>
                </c:pt>
                <c:pt idx="3">
                  <c:v>92947</c:v>
                </c:pt>
                <c:pt idx="4">
                  <c:v>100797</c:v>
                </c:pt>
              </c:numCache>
            </c:numRef>
          </c:val>
        </c:ser>
        <c:dLbls>
          <c:showLegendKey val="0"/>
          <c:showVal val="0"/>
          <c:showCatName val="0"/>
          <c:showSerName val="0"/>
          <c:showPercent val="0"/>
          <c:showBubbleSize val="0"/>
        </c:dLbls>
        <c:gapWidth val="73"/>
        <c:overlap val="-90"/>
        <c:axId val="387458800"/>
        <c:axId val="387459360"/>
      </c:barChart>
      <c:catAx>
        <c:axId val="387458800"/>
        <c:scaling>
          <c:orientation val="minMax"/>
        </c:scaling>
        <c:delete val="1"/>
        <c:axPos val="l"/>
        <c:numFmt formatCode="General" sourceLinked="1"/>
        <c:majorTickMark val="out"/>
        <c:minorTickMark val="none"/>
        <c:tickLblPos val="nextTo"/>
        <c:crossAx val="387459360"/>
        <c:crosses val="autoZero"/>
        <c:auto val="1"/>
        <c:lblAlgn val="ctr"/>
        <c:lblOffset val="100"/>
        <c:noMultiLvlLbl val="0"/>
      </c:catAx>
      <c:valAx>
        <c:axId val="387459360"/>
        <c:scaling>
          <c:orientation val="minMax"/>
        </c:scaling>
        <c:delete val="1"/>
        <c:axPos val="b"/>
        <c:numFmt formatCode="_ * #,##0_ ;_ * \-#,##0_ ;_ * &quot;-&quot;??_ ;_ @_ " sourceLinked="1"/>
        <c:majorTickMark val="out"/>
        <c:minorTickMark val="none"/>
        <c:tickLblPos val="nextTo"/>
        <c:crossAx val="387458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621139951896885E-2"/>
          <c:y val="6.7310346954242942E-2"/>
          <c:w val="0.9166459325661418"/>
          <c:h val="0.86537930609151414"/>
        </c:manualLayout>
      </c:layout>
      <c:barChart>
        <c:barDir val="bar"/>
        <c:grouping val="clustered"/>
        <c:varyColors val="0"/>
        <c:ser>
          <c:idx val="0"/>
          <c:order val="0"/>
          <c:tx>
            <c:strRef>
              <c:f>Sheet1!$B$1</c:f>
              <c:strCache>
                <c:ptCount val="1"/>
                <c:pt idx="0">
                  <c:v>小米金融</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【解析】小米金融：小米旗下贷款，刷脸最高10万，超级疯狂</c:v>
                </c:pt>
                <c:pt idx="1">
                  <c:v>小米理财教你如何白拿小米MIX</c:v>
                </c:pt>
                <c:pt idx="2">
                  <c:v>万乘集团与小米金融签约</c:v>
                </c:pt>
                <c:pt idx="3">
                  <c:v>新品｜小米金融推出综合意外险，一年最低只要9块9</c:v>
                </c:pt>
                <c:pt idx="4">
                  <c:v>雷军小米金融为何总是输给马云的支付宝借呗，原因是....</c:v>
                </c:pt>
              </c:strCache>
            </c:strRef>
          </c:cat>
          <c:val>
            <c:numRef>
              <c:f>Sheet1!$B$2:$B$6</c:f>
              <c:numCache>
                <c:formatCode>_ * #,##0_ ;_ * \-#,##0_ ;_ * "-"??_ ;_ @_ </c:formatCode>
                <c:ptCount val="5"/>
                <c:pt idx="0">
                  <c:v>443</c:v>
                </c:pt>
                <c:pt idx="1">
                  <c:v>603</c:v>
                </c:pt>
                <c:pt idx="2">
                  <c:v>677</c:v>
                </c:pt>
                <c:pt idx="3">
                  <c:v>2622</c:v>
                </c:pt>
                <c:pt idx="4">
                  <c:v>4329</c:v>
                </c:pt>
              </c:numCache>
            </c:numRef>
          </c:val>
        </c:ser>
        <c:dLbls>
          <c:showLegendKey val="0"/>
          <c:showVal val="0"/>
          <c:showCatName val="0"/>
          <c:showSerName val="0"/>
          <c:showPercent val="0"/>
          <c:showBubbleSize val="0"/>
        </c:dLbls>
        <c:gapWidth val="73"/>
        <c:overlap val="-90"/>
        <c:axId val="386723840"/>
        <c:axId val="387580736"/>
      </c:barChart>
      <c:catAx>
        <c:axId val="386723840"/>
        <c:scaling>
          <c:orientation val="minMax"/>
        </c:scaling>
        <c:delete val="1"/>
        <c:axPos val="l"/>
        <c:numFmt formatCode="General" sourceLinked="1"/>
        <c:majorTickMark val="out"/>
        <c:minorTickMark val="none"/>
        <c:tickLblPos val="nextTo"/>
        <c:crossAx val="387580736"/>
        <c:crosses val="autoZero"/>
        <c:auto val="1"/>
        <c:lblAlgn val="ctr"/>
        <c:lblOffset val="100"/>
        <c:noMultiLvlLbl val="0"/>
      </c:catAx>
      <c:valAx>
        <c:axId val="387580736"/>
        <c:scaling>
          <c:orientation val="minMax"/>
          <c:max val="150000"/>
        </c:scaling>
        <c:delete val="1"/>
        <c:axPos val="b"/>
        <c:numFmt formatCode="_ * #,##0_ ;_ * \-#,##0_ ;_ * &quot;-&quot;??_ ;_ @_ " sourceLinked="1"/>
        <c:majorTickMark val="out"/>
        <c:minorTickMark val="none"/>
        <c:tickLblPos val="nextTo"/>
        <c:crossAx val="386723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128254969456433E-2"/>
          <c:y val="7.5302057196143801E-2"/>
          <c:w val="0.86838677873910108"/>
          <c:h val="0.8493958856077124"/>
        </c:manualLayout>
      </c:layout>
      <c:barChart>
        <c:barDir val="bar"/>
        <c:grouping val="clustered"/>
        <c:varyColors val="0"/>
        <c:ser>
          <c:idx val="0"/>
          <c:order val="0"/>
          <c:tx>
            <c:strRef>
              <c:f>Sheet1!$B$1</c:f>
              <c:strCache>
                <c:ptCount val="1"/>
                <c:pt idx="0">
                  <c:v>蚂蚁聚宝</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Sheet1!$B$2:$B$4</c:f>
              <c:numCache>
                <c:formatCode>_ * #,##0_ ;_ * \-#,##0_ ;_ * "-"??_ ;_ @_ </c:formatCode>
                <c:ptCount val="3"/>
                <c:pt idx="0">
                  <c:v>4584</c:v>
                </c:pt>
                <c:pt idx="1">
                  <c:v>5000</c:v>
                </c:pt>
                <c:pt idx="2">
                  <c:v>7728</c:v>
                </c:pt>
              </c:numCache>
            </c:numRef>
          </c:val>
        </c:ser>
        <c:dLbls>
          <c:showLegendKey val="0"/>
          <c:showVal val="0"/>
          <c:showCatName val="0"/>
          <c:showSerName val="0"/>
          <c:showPercent val="0"/>
          <c:showBubbleSize val="0"/>
        </c:dLbls>
        <c:gapWidth val="92"/>
        <c:overlap val="-90"/>
        <c:axId val="387582976"/>
        <c:axId val="387583536"/>
      </c:barChart>
      <c:catAx>
        <c:axId val="387582976"/>
        <c:scaling>
          <c:orientation val="minMax"/>
        </c:scaling>
        <c:delete val="1"/>
        <c:axPos val="l"/>
        <c:numFmt formatCode="General" sourceLinked="1"/>
        <c:majorTickMark val="out"/>
        <c:minorTickMark val="none"/>
        <c:tickLblPos val="nextTo"/>
        <c:crossAx val="387583536"/>
        <c:crosses val="autoZero"/>
        <c:auto val="1"/>
        <c:lblAlgn val="ctr"/>
        <c:lblOffset val="100"/>
        <c:noMultiLvlLbl val="0"/>
      </c:catAx>
      <c:valAx>
        <c:axId val="387583536"/>
        <c:scaling>
          <c:orientation val="minMax"/>
          <c:max val="10000"/>
        </c:scaling>
        <c:delete val="1"/>
        <c:axPos val="b"/>
        <c:numFmt formatCode="_ * #,##0_ ;_ * \-#,##0_ ;_ * &quot;-&quot;??_ ;_ @_ " sourceLinked="1"/>
        <c:majorTickMark val="out"/>
        <c:minorTickMark val="none"/>
        <c:tickLblPos val="nextTo"/>
        <c:crossAx val="387582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128254969456433E-2"/>
          <c:y val="7.5302057196143801E-2"/>
          <c:w val="0.86838677873910108"/>
          <c:h val="0.8493958856077124"/>
        </c:manualLayout>
      </c:layout>
      <c:barChart>
        <c:barDir val="bar"/>
        <c:grouping val="clustered"/>
        <c:varyColors val="0"/>
        <c:ser>
          <c:idx val="0"/>
          <c:order val="0"/>
          <c:tx>
            <c:strRef>
              <c:f>Sheet1!$B$1</c:f>
              <c:strCache>
                <c:ptCount val="1"/>
                <c:pt idx="0">
                  <c:v>京东金融</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Sheet1!$B$2:$B$4</c:f>
              <c:numCache>
                <c:formatCode>_ * #,##0_ ;_ * \-#,##0_ ;_ * "-"??_ ;_ @_ </c:formatCode>
                <c:ptCount val="3"/>
                <c:pt idx="0">
                  <c:v>4182</c:v>
                </c:pt>
                <c:pt idx="1">
                  <c:v>4280</c:v>
                </c:pt>
                <c:pt idx="2">
                  <c:v>4566</c:v>
                </c:pt>
              </c:numCache>
            </c:numRef>
          </c:val>
        </c:ser>
        <c:dLbls>
          <c:showLegendKey val="0"/>
          <c:showVal val="0"/>
          <c:showCatName val="0"/>
          <c:showSerName val="0"/>
          <c:showPercent val="0"/>
          <c:showBubbleSize val="0"/>
        </c:dLbls>
        <c:gapWidth val="92"/>
        <c:overlap val="-90"/>
        <c:axId val="387586336"/>
        <c:axId val="387586896"/>
      </c:barChart>
      <c:catAx>
        <c:axId val="387586336"/>
        <c:scaling>
          <c:orientation val="minMax"/>
        </c:scaling>
        <c:delete val="1"/>
        <c:axPos val="l"/>
        <c:numFmt formatCode="General" sourceLinked="1"/>
        <c:majorTickMark val="out"/>
        <c:minorTickMark val="none"/>
        <c:tickLblPos val="nextTo"/>
        <c:crossAx val="387586896"/>
        <c:crosses val="autoZero"/>
        <c:auto val="1"/>
        <c:lblAlgn val="ctr"/>
        <c:lblOffset val="100"/>
        <c:noMultiLvlLbl val="0"/>
      </c:catAx>
      <c:valAx>
        <c:axId val="387586896"/>
        <c:scaling>
          <c:orientation val="minMax"/>
          <c:max val="10000"/>
        </c:scaling>
        <c:delete val="1"/>
        <c:axPos val="b"/>
        <c:numFmt formatCode="_ * #,##0_ ;_ * \-#,##0_ ;_ * &quot;-&quot;??_ ;_ @_ " sourceLinked="1"/>
        <c:majorTickMark val="out"/>
        <c:minorTickMark val="none"/>
        <c:tickLblPos val="nextTo"/>
        <c:crossAx val="38758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128254969456433E-2"/>
          <c:y val="7.5302057196143801E-2"/>
          <c:w val="0.86838677873910108"/>
          <c:h val="0.8493958856077124"/>
        </c:manualLayout>
      </c:layout>
      <c:barChart>
        <c:barDir val="bar"/>
        <c:grouping val="clustered"/>
        <c:varyColors val="0"/>
        <c:ser>
          <c:idx val="0"/>
          <c:order val="0"/>
          <c:tx>
            <c:strRef>
              <c:f>Sheet1!$B$1</c:f>
              <c:strCache>
                <c:ptCount val="1"/>
                <c:pt idx="0">
                  <c:v>小米金融</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Sheet1!$B$2:$B$4</c:f>
              <c:numCache>
                <c:formatCode>_ * #,##0_ ;_ * \-#,##0_ ;_ * "-"??_ ;_ @_ </c:formatCode>
                <c:ptCount val="3"/>
                <c:pt idx="0">
                  <c:v>520</c:v>
                </c:pt>
                <c:pt idx="1">
                  <c:v>546</c:v>
                </c:pt>
                <c:pt idx="2">
                  <c:v>1360</c:v>
                </c:pt>
              </c:numCache>
            </c:numRef>
          </c:val>
        </c:ser>
        <c:dLbls>
          <c:showLegendKey val="0"/>
          <c:showVal val="0"/>
          <c:showCatName val="0"/>
          <c:showSerName val="0"/>
          <c:showPercent val="0"/>
          <c:showBubbleSize val="0"/>
        </c:dLbls>
        <c:gapWidth val="92"/>
        <c:overlap val="-90"/>
        <c:axId val="387819424"/>
        <c:axId val="387819984"/>
      </c:barChart>
      <c:catAx>
        <c:axId val="387819424"/>
        <c:scaling>
          <c:orientation val="minMax"/>
        </c:scaling>
        <c:delete val="1"/>
        <c:axPos val="l"/>
        <c:numFmt formatCode="General" sourceLinked="1"/>
        <c:majorTickMark val="out"/>
        <c:minorTickMark val="none"/>
        <c:tickLblPos val="nextTo"/>
        <c:crossAx val="387819984"/>
        <c:crosses val="autoZero"/>
        <c:auto val="1"/>
        <c:lblAlgn val="ctr"/>
        <c:lblOffset val="100"/>
        <c:noMultiLvlLbl val="0"/>
      </c:catAx>
      <c:valAx>
        <c:axId val="387819984"/>
        <c:scaling>
          <c:orientation val="minMax"/>
          <c:max val="10000"/>
        </c:scaling>
        <c:delete val="1"/>
        <c:axPos val="b"/>
        <c:numFmt formatCode="_ * #,##0_ ;_ * \-#,##0_ ;_ * &quot;-&quot;??_ ;_ @_ " sourceLinked="1"/>
        <c:majorTickMark val="out"/>
        <c:minorTickMark val="none"/>
        <c:tickLblPos val="nextTo"/>
        <c:crossAx val="387819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128254969456433E-2"/>
          <c:y val="7.5302057196143801E-2"/>
          <c:w val="0.86838677873910108"/>
          <c:h val="0.8493958856077124"/>
        </c:manualLayout>
      </c:layout>
      <c:barChart>
        <c:barDir val="bar"/>
        <c:grouping val="clustered"/>
        <c:varyColors val="0"/>
        <c:ser>
          <c:idx val="0"/>
          <c:order val="0"/>
          <c:tx>
            <c:strRef>
              <c:f>Sheet1!$B$1</c:f>
              <c:strCache>
                <c:ptCount val="1"/>
                <c:pt idx="0">
                  <c:v>蚂蚁聚宝</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类别 1</c:v>
                </c:pt>
                <c:pt idx="1">
                  <c:v>类别 2</c:v>
                </c:pt>
                <c:pt idx="2">
                  <c:v>类别 3</c:v>
                </c:pt>
              </c:strCache>
            </c:strRef>
          </c:cat>
          <c:val>
            <c:numRef>
              <c:f>Sheet1!$B$2:$B$4</c:f>
              <c:numCache>
                <c:formatCode>_ * #,##0_ ;_ * \-#,##0_ ;_ * "-"??_ ;_ @_ </c:formatCode>
                <c:ptCount val="3"/>
                <c:pt idx="0">
                  <c:v>109</c:v>
                </c:pt>
                <c:pt idx="1">
                  <c:v>321</c:v>
                </c:pt>
                <c:pt idx="2">
                  <c:v>446</c:v>
                </c:pt>
              </c:numCache>
            </c:numRef>
          </c:val>
        </c:ser>
        <c:dLbls>
          <c:showLegendKey val="0"/>
          <c:showVal val="0"/>
          <c:showCatName val="0"/>
          <c:showSerName val="0"/>
          <c:showPercent val="0"/>
          <c:showBubbleSize val="0"/>
        </c:dLbls>
        <c:gapWidth val="92"/>
        <c:overlap val="-90"/>
        <c:axId val="387821664"/>
        <c:axId val="387822224"/>
      </c:barChart>
      <c:catAx>
        <c:axId val="387821664"/>
        <c:scaling>
          <c:orientation val="minMax"/>
        </c:scaling>
        <c:delete val="1"/>
        <c:axPos val="l"/>
        <c:numFmt formatCode="General" sourceLinked="1"/>
        <c:majorTickMark val="out"/>
        <c:minorTickMark val="none"/>
        <c:tickLblPos val="nextTo"/>
        <c:crossAx val="387822224"/>
        <c:crosses val="autoZero"/>
        <c:auto val="1"/>
        <c:lblAlgn val="ctr"/>
        <c:lblOffset val="100"/>
        <c:noMultiLvlLbl val="0"/>
      </c:catAx>
      <c:valAx>
        <c:axId val="387822224"/>
        <c:scaling>
          <c:orientation val="minMax"/>
          <c:max val="10000"/>
        </c:scaling>
        <c:delete val="1"/>
        <c:axPos val="b"/>
        <c:numFmt formatCode="_ * #,##0_ ;_ * \-#,##0_ ;_ * &quot;-&quot;??_ ;_ @_ " sourceLinked="1"/>
        <c:majorTickMark val="out"/>
        <c:minorTickMark val="none"/>
        <c:tickLblPos val="nextTo"/>
        <c:crossAx val="387821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2.5694838035424425E-2"/>
          <c:y val="7.1772914836185239E-2"/>
          <c:w val="0.97179497144922267"/>
          <c:h val="0.79683106657678993"/>
        </c:manualLayout>
      </c:layout>
      <c:lineChart>
        <c:grouping val="standard"/>
        <c:varyColors val="0"/>
        <c:ser>
          <c:idx val="0"/>
          <c:order val="0"/>
          <c:tx>
            <c:strRef>
              <c:f>Sheet1!$B$1</c:f>
              <c:strCache>
                <c:ptCount val="1"/>
                <c:pt idx="0">
                  <c:v>理财通</c:v>
                </c:pt>
              </c:strCache>
            </c:strRef>
          </c:tx>
          <c:spPr>
            <a:ln>
              <a:solidFill>
                <a:schemeClr val="bg2">
                  <a:lumMod val="25000"/>
                </a:schemeClr>
              </a:solidFill>
            </a:ln>
          </c:spPr>
          <c:marker>
            <c:symbol val="none"/>
          </c:marker>
          <c:dLbls>
            <c:dLbl>
              <c:idx val="6"/>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Sheet1!$A$2:$A$14</c:f>
              <c:strCache>
                <c:ptCount val="13"/>
                <c:pt idx="0">
                  <c:v>2016.5</c:v>
                </c:pt>
                <c:pt idx="1">
                  <c:v>2016.6</c:v>
                </c:pt>
                <c:pt idx="2">
                  <c:v>2016.7</c:v>
                </c:pt>
                <c:pt idx="3">
                  <c:v>2016.8</c:v>
                </c:pt>
                <c:pt idx="4">
                  <c:v>2016.9</c:v>
                </c:pt>
                <c:pt idx="5">
                  <c:v>2016.10</c:v>
                </c:pt>
                <c:pt idx="6">
                  <c:v>2016.11</c:v>
                </c:pt>
                <c:pt idx="7">
                  <c:v>2016.12</c:v>
                </c:pt>
                <c:pt idx="8">
                  <c:v>2017.1</c:v>
                </c:pt>
                <c:pt idx="9">
                  <c:v>2017.2</c:v>
                </c:pt>
                <c:pt idx="10">
                  <c:v>2017.3</c:v>
                </c:pt>
                <c:pt idx="11">
                  <c:v>2017.4</c:v>
                </c:pt>
                <c:pt idx="12">
                  <c:v>2017.5</c:v>
                </c:pt>
              </c:strCache>
            </c:strRef>
          </c:cat>
          <c:val>
            <c:numRef>
              <c:f>Sheet1!$B$2:$B$14</c:f>
              <c:numCache>
                <c:formatCode>0%</c:formatCode>
                <c:ptCount val="13"/>
                <c:pt idx="0">
                  <c:v>0.97</c:v>
                </c:pt>
                <c:pt idx="1">
                  <c:v>0.97</c:v>
                </c:pt>
                <c:pt idx="2">
                  <c:v>0.99</c:v>
                </c:pt>
                <c:pt idx="3">
                  <c:v>0.99</c:v>
                </c:pt>
                <c:pt idx="4">
                  <c:v>0.98</c:v>
                </c:pt>
                <c:pt idx="5">
                  <c:v>0.93</c:v>
                </c:pt>
                <c:pt idx="6">
                  <c:v>1</c:v>
                </c:pt>
                <c:pt idx="7">
                  <c:v>0.97</c:v>
                </c:pt>
                <c:pt idx="8">
                  <c:v>0.95</c:v>
                </c:pt>
                <c:pt idx="9">
                  <c:v>0.99</c:v>
                </c:pt>
                <c:pt idx="10">
                  <c:v>0.98</c:v>
                </c:pt>
                <c:pt idx="11">
                  <c:v>0.97</c:v>
                </c:pt>
                <c:pt idx="12">
                  <c:v>1</c:v>
                </c:pt>
              </c:numCache>
            </c:numRef>
          </c:val>
          <c:smooth val="0"/>
        </c:ser>
        <c:ser>
          <c:idx val="1"/>
          <c:order val="1"/>
          <c:tx>
            <c:strRef>
              <c:f>Sheet1!$C$1</c:f>
              <c:strCache>
                <c:ptCount val="1"/>
                <c:pt idx="0">
                  <c:v>蚂蚁聚宝</c:v>
                </c:pt>
              </c:strCache>
            </c:strRef>
          </c:tx>
          <c:marker>
            <c:symbol val="none"/>
          </c:marker>
          <c:dLbls>
            <c:dLbl>
              <c:idx val="2"/>
              <c:layout>
                <c:manualLayout>
                  <c:x val="-1.0805965485857409E-3"/>
                  <c:y val="1.7879155628950923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Sheet1!$A$2:$A$14</c:f>
              <c:strCache>
                <c:ptCount val="13"/>
                <c:pt idx="0">
                  <c:v>2016.5</c:v>
                </c:pt>
                <c:pt idx="1">
                  <c:v>2016.6</c:v>
                </c:pt>
                <c:pt idx="2">
                  <c:v>2016.7</c:v>
                </c:pt>
                <c:pt idx="3">
                  <c:v>2016.8</c:v>
                </c:pt>
                <c:pt idx="4">
                  <c:v>2016.9</c:v>
                </c:pt>
                <c:pt idx="5">
                  <c:v>2016.10</c:v>
                </c:pt>
                <c:pt idx="6">
                  <c:v>2016.11</c:v>
                </c:pt>
                <c:pt idx="7">
                  <c:v>2016.12</c:v>
                </c:pt>
                <c:pt idx="8">
                  <c:v>2017.1</c:v>
                </c:pt>
                <c:pt idx="9">
                  <c:v>2017.2</c:v>
                </c:pt>
                <c:pt idx="10">
                  <c:v>2017.3</c:v>
                </c:pt>
                <c:pt idx="11">
                  <c:v>2017.4</c:v>
                </c:pt>
                <c:pt idx="12">
                  <c:v>2017.5</c:v>
                </c:pt>
              </c:strCache>
            </c:strRef>
          </c:cat>
          <c:val>
            <c:numRef>
              <c:f>Sheet1!$C$2:$C$14</c:f>
              <c:numCache>
                <c:formatCode>0%</c:formatCode>
                <c:ptCount val="13"/>
                <c:pt idx="0">
                  <c:v>0.94</c:v>
                </c:pt>
                <c:pt idx="1">
                  <c:v>0.94</c:v>
                </c:pt>
                <c:pt idx="2">
                  <c:v>0.72</c:v>
                </c:pt>
                <c:pt idx="3">
                  <c:v>0.92</c:v>
                </c:pt>
                <c:pt idx="4">
                  <c:v>0.94</c:v>
                </c:pt>
                <c:pt idx="5">
                  <c:v>0.93</c:v>
                </c:pt>
                <c:pt idx="6">
                  <c:v>0.91</c:v>
                </c:pt>
                <c:pt idx="7">
                  <c:v>0.92</c:v>
                </c:pt>
                <c:pt idx="8">
                  <c:v>0.9</c:v>
                </c:pt>
                <c:pt idx="9">
                  <c:v>0.9</c:v>
                </c:pt>
                <c:pt idx="10">
                  <c:v>0.89</c:v>
                </c:pt>
                <c:pt idx="11">
                  <c:v>0.94</c:v>
                </c:pt>
                <c:pt idx="12">
                  <c:v>0.86</c:v>
                </c:pt>
              </c:numCache>
            </c:numRef>
          </c:val>
          <c:smooth val="0"/>
        </c:ser>
        <c:ser>
          <c:idx val="2"/>
          <c:order val="2"/>
          <c:tx>
            <c:strRef>
              <c:f>Sheet1!$D$1</c:f>
              <c:strCache>
                <c:ptCount val="1"/>
                <c:pt idx="0">
                  <c:v>京东金融</c:v>
                </c:pt>
              </c:strCache>
            </c:strRef>
          </c:tx>
          <c:spPr>
            <a:ln>
              <a:solidFill>
                <a:schemeClr val="accent3">
                  <a:lumMod val="75000"/>
                </a:schemeClr>
              </a:solidFill>
            </a:ln>
          </c:spPr>
          <c:marker>
            <c:symbol val="none"/>
          </c:marker>
          <c:cat>
            <c:strRef>
              <c:f>Sheet1!$A$2:$A$14</c:f>
              <c:strCache>
                <c:ptCount val="13"/>
                <c:pt idx="0">
                  <c:v>2016.5</c:v>
                </c:pt>
                <c:pt idx="1">
                  <c:v>2016.6</c:v>
                </c:pt>
                <c:pt idx="2">
                  <c:v>2016.7</c:v>
                </c:pt>
                <c:pt idx="3">
                  <c:v>2016.8</c:v>
                </c:pt>
                <c:pt idx="4">
                  <c:v>2016.9</c:v>
                </c:pt>
                <c:pt idx="5">
                  <c:v>2016.10</c:v>
                </c:pt>
                <c:pt idx="6">
                  <c:v>2016.11</c:v>
                </c:pt>
                <c:pt idx="7">
                  <c:v>2016.12</c:v>
                </c:pt>
                <c:pt idx="8">
                  <c:v>2017.1</c:v>
                </c:pt>
                <c:pt idx="9">
                  <c:v>2017.2</c:v>
                </c:pt>
                <c:pt idx="10">
                  <c:v>2017.3</c:v>
                </c:pt>
                <c:pt idx="11">
                  <c:v>2017.4</c:v>
                </c:pt>
                <c:pt idx="12">
                  <c:v>2017.5</c:v>
                </c:pt>
              </c:strCache>
            </c:strRef>
          </c:cat>
          <c:val>
            <c:numRef>
              <c:f>Sheet1!$D$2:$D$14</c:f>
              <c:numCache>
                <c:formatCode>0%</c:formatCode>
                <c:ptCount val="13"/>
                <c:pt idx="0">
                  <c:v>0.98</c:v>
                </c:pt>
                <c:pt idx="1">
                  <c:v>0.96</c:v>
                </c:pt>
                <c:pt idx="2">
                  <c:v>0.96</c:v>
                </c:pt>
                <c:pt idx="3">
                  <c:v>0.95</c:v>
                </c:pt>
                <c:pt idx="4">
                  <c:v>0.97</c:v>
                </c:pt>
                <c:pt idx="5">
                  <c:v>0.97</c:v>
                </c:pt>
                <c:pt idx="6">
                  <c:v>0.93</c:v>
                </c:pt>
                <c:pt idx="7">
                  <c:v>0.96</c:v>
                </c:pt>
                <c:pt idx="8">
                  <c:v>0.99</c:v>
                </c:pt>
                <c:pt idx="9">
                  <c:v>0.99</c:v>
                </c:pt>
                <c:pt idx="10">
                  <c:v>0.98</c:v>
                </c:pt>
                <c:pt idx="11">
                  <c:v>0.96</c:v>
                </c:pt>
                <c:pt idx="12">
                  <c:v>0.94</c:v>
                </c:pt>
              </c:numCache>
            </c:numRef>
          </c:val>
          <c:smooth val="0"/>
        </c:ser>
        <c:ser>
          <c:idx val="3"/>
          <c:order val="3"/>
          <c:tx>
            <c:strRef>
              <c:f>Sheet1!$E$1</c:f>
              <c:strCache>
                <c:ptCount val="1"/>
                <c:pt idx="0">
                  <c:v>小米金融</c:v>
                </c:pt>
              </c:strCache>
            </c:strRef>
          </c:tx>
          <c:spPr>
            <a:ln>
              <a:solidFill>
                <a:schemeClr val="accent5">
                  <a:lumMod val="75000"/>
                </a:schemeClr>
              </a:solidFill>
            </a:ln>
          </c:spPr>
          <c:marker>
            <c:symbol val="none"/>
          </c:marker>
          <c:cat>
            <c:strRef>
              <c:f>Sheet1!$A$2:$A$14</c:f>
              <c:strCache>
                <c:ptCount val="13"/>
                <c:pt idx="0">
                  <c:v>2016.5</c:v>
                </c:pt>
                <c:pt idx="1">
                  <c:v>2016.6</c:v>
                </c:pt>
                <c:pt idx="2">
                  <c:v>2016.7</c:v>
                </c:pt>
                <c:pt idx="3">
                  <c:v>2016.8</c:v>
                </c:pt>
                <c:pt idx="4">
                  <c:v>2016.9</c:v>
                </c:pt>
                <c:pt idx="5">
                  <c:v>2016.10</c:v>
                </c:pt>
                <c:pt idx="6">
                  <c:v>2016.11</c:v>
                </c:pt>
                <c:pt idx="7">
                  <c:v>2016.12</c:v>
                </c:pt>
                <c:pt idx="8">
                  <c:v>2017.1</c:v>
                </c:pt>
                <c:pt idx="9">
                  <c:v>2017.2</c:v>
                </c:pt>
                <c:pt idx="10">
                  <c:v>2017.3</c:v>
                </c:pt>
                <c:pt idx="11">
                  <c:v>2017.4</c:v>
                </c:pt>
                <c:pt idx="12">
                  <c:v>2017.5</c:v>
                </c:pt>
              </c:strCache>
            </c:strRef>
          </c:cat>
          <c:val>
            <c:numRef>
              <c:f>Sheet1!$E$2:$E$14</c:f>
              <c:numCache>
                <c:formatCode>0%</c:formatCode>
                <c:ptCount val="13"/>
                <c:pt idx="0">
                  <c:v>0.98</c:v>
                </c:pt>
                <c:pt idx="1">
                  <c:v>0.97</c:v>
                </c:pt>
                <c:pt idx="2">
                  <c:v>0.97</c:v>
                </c:pt>
                <c:pt idx="3">
                  <c:v>0.95</c:v>
                </c:pt>
                <c:pt idx="4">
                  <c:v>0.96</c:v>
                </c:pt>
                <c:pt idx="5">
                  <c:v>0.95</c:v>
                </c:pt>
                <c:pt idx="6">
                  <c:v>0.98</c:v>
                </c:pt>
                <c:pt idx="7">
                  <c:v>0.99</c:v>
                </c:pt>
                <c:pt idx="8">
                  <c:v>0.96</c:v>
                </c:pt>
                <c:pt idx="9">
                  <c:v>0.93</c:v>
                </c:pt>
                <c:pt idx="10">
                  <c:v>0.98</c:v>
                </c:pt>
                <c:pt idx="11">
                  <c:v>0.92</c:v>
                </c:pt>
                <c:pt idx="12">
                  <c:v>0.98</c:v>
                </c:pt>
              </c:numCache>
            </c:numRef>
          </c:val>
          <c:smooth val="0"/>
        </c:ser>
        <c:dLbls>
          <c:showLegendKey val="0"/>
          <c:showVal val="0"/>
          <c:showCatName val="0"/>
          <c:showSerName val="0"/>
          <c:showPercent val="0"/>
          <c:showBubbleSize val="0"/>
        </c:dLbls>
        <c:smooth val="0"/>
        <c:axId val="244921152"/>
        <c:axId val="244921712"/>
      </c:lineChart>
      <c:catAx>
        <c:axId val="244921152"/>
        <c:scaling>
          <c:orientation val="minMax"/>
        </c:scaling>
        <c:delete val="0"/>
        <c:axPos val="b"/>
        <c:numFmt formatCode="General" sourceLinked="0"/>
        <c:majorTickMark val="out"/>
        <c:minorTickMark val="none"/>
        <c:tickLblPos val="nextTo"/>
        <c:crossAx val="244921712"/>
        <c:crosses val="autoZero"/>
        <c:auto val="1"/>
        <c:lblAlgn val="ctr"/>
        <c:lblOffset val="100"/>
        <c:noMultiLvlLbl val="0"/>
      </c:catAx>
      <c:valAx>
        <c:axId val="244921712"/>
        <c:scaling>
          <c:orientation val="minMax"/>
          <c:max val="1"/>
          <c:min val="0.70000000000000007"/>
        </c:scaling>
        <c:delete val="1"/>
        <c:axPos val="l"/>
        <c:numFmt formatCode="0%" sourceLinked="1"/>
        <c:majorTickMark val="out"/>
        <c:minorTickMark val="none"/>
        <c:tickLblPos val="nextTo"/>
        <c:crossAx val="244921152"/>
        <c:crosses val="autoZero"/>
        <c:crossBetween val="between"/>
        <c:majorUnit val="0.1"/>
      </c:valAx>
    </c:plotArea>
    <c:legend>
      <c:legendPos val="r"/>
      <c:layout>
        <c:manualLayout>
          <c:xMode val="edge"/>
          <c:yMode val="edge"/>
          <c:x val="3.9488176623042916E-3"/>
          <c:y val="0.47855189156890976"/>
          <c:w val="9.6601294199894841E-2"/>
          <c:h val="0.32931380048913855"/>
        </c:manualLayout>
      </c:layout>
      <c:overlay val="0"/>
    </c:legend>
    <c:plotVisOnly val="1"/>
    <c:dispBlanksAs val="gap"/>
    <c:showDLblsOverMax val="0"/>
  </c:chart>
  <c:txPr>
    <a:bodyPr/>
    <a:lstStyle/>
    <a:p>
      <a:pPr>
        <a:defRPr sz="1200">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463442818931697E-2"/>
          <c:y val="0.10051655334570749"/>
          <c:w val="0.95207980482306143"/>
          <c:h val="0.76522853254370005"/>
        </c:manualLayout>
      </c:layout>
      <c:barChart>
        <c:barDir val="col"/>
        <c:grouping val="clustered"/>
        <c:varyColors val="0"/>
        <c:ser>
          <c:idx val="0"/>
          <c:order val="0"/>
          <c:tx>
            <c:strRef>
              <c:f>Sheet1!$B$1</c:f>
              <c:strCache>
                <c:ptCount val="1"/>
                <c:pt idx="0">
                  <c:v>列2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投资产品精而全</c:v>
                </c:pt>
                <c:pt idx="1">
                  <c:v>品牌有实力</c:v>
                </c:pt>
                <c:pt idx="2">
                  <c:v>交易门槛低</c:v>
                </c:pt>
                <c:pt idx="3">
                  <c:v>创新</c:v>
                </c:pt>
                <c:pt idx="4">
                  <c:v>安全可靠</c:v>
                </c:pt>
                <c:pt idx="5">
                  <c:v>口碑与推荐</c:v>
                </c:pt>
                <c:pt idx="6">
                  <c:v>流程/机制合理迅速</c:v>
                </c:pt>
                <c:pt idx="7">
                  <c:v>服务好</c:v>
                </c:pt>
                <c:pt idx="8">
                  <c:v>专业</c:v>
                </c:pt>
                <c:pt idx="9">
                  <c:v>营销活动丰富</c:v>
                </c:pt>
                <c:pt idx="10">
                  <c:v>app稳定功能全</c:v>
                </c:pt>
                <c:pt idx="11">
                  <c:v>操作界面方便好看</c:v>
                </c:pt>
              </c:strCache>
            </c:strRef>
          </c:cat>
          <c:val>
            <c:numRef>
              <c:f>Sheet1!$B$2:$B$13</c:f>
              <c:numCache>
                <c:formatCode>_ * #,##0_ ;_ * \-#,##0_ ;_ * "-"??_ ;_ @_ </c:formatCode>
                <c:ptCount val="12"/>
                <c:pt idx="0">
                  <c:v>480566</c:v>
                </c:pt>
                <c:pt idx="1">
                  <c:v>402796</c:v>
                </c:pt>
                <c:pt idx="2">
                  <c:v>253212</c:v>
                </c:pt>
                <c:pt idx="3">
                  <c:v>238562</c:v>
                </c:pt>
                <c:pt idx="4">
                  <c:v>210611</c:v>
                </c:pt>
                <c:pt idx="5">
                  <c:v>199597</c:v>
                </c:pt>
                <c:pt idx="6">
                  <c:v>185478</c:v>
                </c:pt>
                <c:pt idx="7">
                  <c:v>129573</c:v>
                </c:pt>
                <c:pt idx="8">
                  <c:v>79860</c:v>
                </c:pt>
                <c:pt idx="9">
                  <c:v>38571</c:v>
                </c:pt>
                <c:pt idx="10">
                  <c:v>24642</c:v>
                </c:pt>
                <c:pt idx="11">
                  <c:v>5010</c:v>
                </c:pt>
              </c:numCache>
            </c:numRef>
          </c:val>
        </c:ser>
        <c:dLbls>
          <c:showLegendKey val="0"/>
          <c:showVal val="0"/>
          <c:showCatName val="0"/>
          <c:showSerName val="0"/>
          <c:showPercent val="0"/>
          <c:showBubbleSize val="0"/>
        </c:dLbls>
        <c:gapWidth val="91"/>
        <c:overlap val="-100"/>
        <c:axId val="244923952"/>
        <c:axId val="244924512"/>
      </c:barChart>
      <c:catAx>
        <c:axId val="244923952"/>
        <c:scaling>
          <c:orientation val="minMax"/>
        </c:scaling>
        <c:delete val="1"/>
        <c:axPos val="b"/>
        <c:numFmt formatCode="General" sourceLinked="1"/>
        <c:majorTickMark val="out"/>
        <c:minorTickMark val="none"/>
        <c:tickLblPos val="nextTo"/>
        <c:crossAx val="244924512"/>
        <c:crosses val="autoZero"/>
        <c:auto val="1"/>
        <c:lblAlgn val="ctr"/>
        <c:lblOffset val="100"/>
        <c:noMultiLvlLbl val="0"/>
      </c:catAx>
      <c:valAx>
        <c:axId val="244924512"/>
        <c:scaling>
          <c:orientation val="minMax"/>
          <c:max val="500000"/>
          <c:min val="0"/>
        </c:scaling>
        <c:delete val="1"/>
        <c:axPos val="l"/>
        <c:numFmt formatCode="_ * #,##0_ ;_ * \-#,##0_ ;_ * &quot;-&quot;??_ ;_ @_ " sourceLinked="1"/>
        <c:majorTickMark val="out"/>
        <c:minorTickMark val="none"/>
        <c:tickLblPos val="nextTo"/>
        <c:crossAx val="244923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851066853000051E-2"/>
          <c:y val="4.3561766004013229E-2"/>
          <c:w val="0.92460275765426814"/>
          <c:h val="0.93599126306620395"/>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Sheet1!$A$2:$A$13</c:f>
              <c:numCache>
                <c:formatCode>General</c:formatCode>
                <c:ptCount val="12"/>
                <c:pt idx="0">
                  <c:v>480566</c:v>
                </c:pt>
                <c:pt idx="1">
                  <c:v>402796</c:v>
                </c:pt>
                <c:pt idx="2">
                  <c:v>253212</c:v>
                </c:pt>
                <c:pt idx="3">
                  <c:v>238562</c:v>
                </c:pt>
                <c:pt idx="4">
                  <c:v>215098</c:v>
                </c:pt>
                <c:pt idx="5">
                  <c:v>199597</c:v>
                </c:pt>
                <c:pt idx="6">
                  <c:v>185478</c:v>
                </c:pt>
                <c:pt idx="7">
                  <c:v>129573</c:v>
                </c:pt>
                <c:pt idx="8">
                  <c:v>79860</c:v>
                </c:pt>
                <c:pt idx="9">
                  <c:v>38571</c:v>
                </c:pt>
                <c:pt idx="10">
                  <c:v>24642</c:v>
                </c:pt>
                <c:pt idx="11">
                  <c:v>5010</c:v>
                </c:pt>
              </c:numCache>
            </c:numRef>
          </c:xVal>
          <c:yVal>
            <c:numRef>
              <c:f>Sheet1!$B$2:$B$13</c:f>
              <c:numCache>
                <c:formatCode>0%</c:formatCode>
                <c:ptCount val="12"/>
                <c:pt idx="0">
                  <c:v>0.84857142857142853</c:v>
                </c:pt>
                <c:pt idx="1">
                  <c:v>0.88857142857142857</c:v>
                </c:pt>
                <c:pt idx="2">
                  <c:v>0.81857142857142862</c:v>
                </c:pt>
                <c:pt idx="3">
                  <c:v>0.82285714285714284</c:v>
                </c:pt>
                <c:pt idx="4">
                  <c:v>0.7857142857142857</c:v>
                </c:pt>
                <c:pt idx="5">
                  <c:v>0.80428571428571416</c:v>
                </c:pt>
                <c:pt idx="6">
                  <c:v>0.8214285714285714</c:v>
                </c:pt>
                <c:pt idx="7">
                  <c:v>0.82000000000000006</c:v>
                </c:pt>
                <c:pt idx="8">
                  <c:v>0.79428571428571437</c:v>
                </c:pt>
                <c:pt idx="9">
                  <c:v>0.85428571428571431</c:v>
                </c:pt>
                <c:pt idx="10">
                  <c:v>0.73428571428571421</c:v>
                </c:pt>
                <c:pt idx="11">
                  <c:v>0.8928571428571429</c:v>
                </c:pt>
              </c:numCache>
            </c:numRef>
          </c:yVal>
          <c:smooth val="0"/>
        </c:ser>
        <c:dLbls>
          <c:showLegendKey val="0"/>
          <c:showVal val="0"/>
          <c:showCatName val="0"/>
          <c:showSerName val="0"/>
          <c:showPercent val="0"/>
          <c:showBubbleSize val="0"/>
        </c:dLbls>
        <c:axId val="244926752"/>
        <c:axId val="244927312"/>
      </c:scatterChart>
      <c:valAx>
        <c:axId val="244926752"/>
        <c:scaling>
          <c:orientation val="minMax"/>
          <c:max val="500000"/>
        </c:scaling>
        <c:delete val="1"/>
        <c:axPos val="b"/>
        <c:numFmt formatCode="General" sourceLinked="1"/>
        <c:majorTickMark val="out"/>
        <c:minorTickMark val="none"/>
        <c:tickLblPos val="nextTo"/>
        <c:crossAx val="244927312"/>
        <c:crossesAt val="0.82000000000000006"/>
        <c:crossBetween val="midCat"/>
        <c:majorUnit val="100000"/>
      </c:valAx>
      <c:valAx>
        <c:axId val="244927312"/>
        <c:scaling>
          <c:orientation val="minMax"/>
          <c:max val="0.95000000000000007"/>
          <c:min val="0.70000000000000007"/>
        </c:scaling>
        <c:delete val="1"/>
        <c:axPos val="l"/>
        <c:numFmt formatCode="0%" sourceLinked="1"/>
        <c:majorTickMark val="out"/>
        <c:minorTickMark val="none"/>
        <c:tickLblPos val="nextTo"/>
        <c:crossAx val="244926752"/>
        <c:crossesAt val="187747"/>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122565194455075E-2"/>
          <c:y val="4.645111091899369E-2"/>
          <c:w val="0.93497376760553785"/>
          <c:h val="0.93599126306620395"/>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Sheet1!$A$2:$A$13</c:f>
              <c:numCache>
                <c:formatCode>General</c:formatCode>
                <c:ptCount val="12"/>
                <c:pt idx="0">
                  <c:v>35133</c:v>
                </c:pt>
                <c:pt idx="1">
                  <c:v>37837</c:v>
                </c:pt>
                <c:pt idx="2">
                  <c:v>9270</c:v>
                </c:pt>
                <c:pt idx="3">
                  <c:v>6503</c:v>
                </c:pt>
                <c:pt idx="4">
                  <c:v>13529</c:v>
                </c:pt>
                <c:pt idx="5">
                  <c:v>6214</c:v>
                </c:pt>
                <c:pt idx="6">
                  <c:v>9715</c:v>
                </c:pt>
                <c:pt idx="7">
                  <c:v>2222</c:v>
                </c:pt>
                <c:pt idx="8">
                  <c:v>4017</c:v>
                </c:pt>
                <c:pt idx="9">
                  <c:v>35475</c:v>
                </c:pt>
                <c:pt idx="10">
                  <c:v>382</c:v>
                </c:pt>
                <c:pt idx="11">
                  <c:v>143</c:v>
                </c:pt>
              </c:numCache>
            </c:numRef>
          </c:xVal>
          <c:yVal>
            <c:numRef>
              <c:f>Sheet1!$B$2:$B$13</c:f>
              <c:numCache>
                <c:formatCode>0%</c:formatCode>
                <c:ptCount val="12"/>
                <c:pt idx="0">
                  <c:v>0.91</c:v>
                </c:pt>
                <c:pt idx="1">
                  <c:v>0.94</c:v>
                </c:pt>
                <c:pt idx="2">
                  <c:v>0.75</c:v>
                </c:pt>
                <c:pt idx="3">
                  <c:v>0.76</c:v>
                </c:pt>
                <c:pt idx="4">
                  <c:v>0.92</c:v>
                </c:pt>
                <c:pt idx="5">
                  <c:v>0.76</c:v>
                </c:pt>
                <c:pt idx="6">
                  <c:v>0.79</c:v>
                </c:pt>
                <c:pt idx="7">
                  <c:v>0.81</c:v>
                </c:pt>
                <c:pt idx="8">
                  <c:v>0.73</c:v>
                </c:pt>
                <c:pt idx="9">
                  <c:v>1</c:v>
                </c:pt>
                <c:pt idx="10">
                  <c:v>0.86</c:v>
                </c:pt>
                <c:pt idx="11">
                  <c:v>0.93</c:v>
                </c:pt>
              </c:numCache>
            </c:numRef>
          </c:yVal>
          <c:smooth val="0"/>
        </c:ser>
        <c:dLbls>
          <c:showLegendKey val="0"/>
          <c:showVal val="0"/>
          <c:showCatName val="0"/>
          <c:showSerName val="0"/>
          <c:showPercent val="0"/>
          <c:showBubbleSize val="0"/>
        </c:dLbls>
        <c:axId val="388582512"/>
        <c:axId val="388583072"/>
      </c:scatterChart>
      <c:valAx>
        <c:axId val="388582512"/>
        <c:scaling>
          <c:orientation val="minMax"/>
          <c:max val="80000"/>
          <c:min val="0"/>
        </c:scaling>
        <c:delete val="1"/>
        <c:axPos val="b"/>
        <c:numFmt formatCode="General" sourceLinked="1"/>
        <c:majorTickMark val="out"/>
        <c:minorTickMark val="none"/>
        <c:tickLblPos val="nextTo"/>
        <c:crossAx val="388583072"/>
        <c:crossesAt val="0.85000000000000009"/>
        <c:crossBetween val="midCat"/>
        <c:majorUnit val="10000"/>
      </c:valAx>
      <c:valAx>
        <c:axId val="388583072"/>
        <c:scaling>
          <c:orientation val="minMax"/>
          <c:max val="1"/>
          <c:min val="0.65000000000000013"/>
        </c:scaling>
        <c:delete val="1"/>
        <c:axPos val="l"/>
        <c:numFmt formatCode="0%" sourceLinked="1"/>
        <c:majorTickMark val="out"/>
        <c:minorTickMark val="none"/>
        <c:tickLblPos val="nextTo"/>
        <c:crossAx val="388582512"/>
        <c:crossesAt val="13370"/>
        <c:crossBetween val="midCat"/>
        <c:majorUnit val="5.000000000000001E-2"/>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2.5694838035424425E-2"/>
          <c:y val="2.6196526019188929E-2"/>
          <c:w val="0.97179497144922267"/>
          <c:h val="0.84240730381626128"/>
        </c:manualLayout>
      </c:layout>
      <c:lineChart>
        <c:grouping val="standard"/>
        <c:varyColors val="0"/>
        <c:ser>
          <c:idx val="0"/>
          <c:order val="0"/>
          <c:tx>
            <c:strRef>
              <c:f>Sheet1!$B$1</c:f>
              <c:strCache>
                <c:ptCount val="1"/>
                <c:pt idx="0">
                  <c:v>理财通</c:v>
                </c:pt>
              </c:strCache>
            </c:strRef>
          </c:tx>
          <c:spPr>
            <a:ln>
              <a:solidFill>
                <a:schemeClr val="bg2">
                  <a:lumMod val="25000"/>
                </a:schemeClr>
              </a:solidFill>
            </a:ln>
          </c:spPr>
          <c:marker>
            <c:symbol val="none"/>
          </c:marker>
          <c:dLbls>
            <c:dLbl>
              <c:idx val="3"/>
              <c:layout/>
              <c:dLblPos val="t"/>
              <c:showLegendKey val="0"/>
              <c:showVal val="1"/>
              <c:showCatName val="0"/>
              <c:showSerName val="0"/>
              <c:showPercent val="0"/>
              <c:showBubbleSize val="0"/>
              <c:extLst>
                <c:ext xmlns:c15="http://schemas.microsoft.com/office/drawing/2012/chart" uri="{CE6537A1-D6FC-4f65-9D91-7224C49458BB}">
                  <c15:layout/>
                </c:ext>
              </c:extLst>
            </c:dLbl>
            <c:dLbl>
              <c:idx val="6"/>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dLblPos val="t"/>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Sheet1!$A$2:$A$14</c:f>
              <c:strCache>
                <c:ptCount val="13"/>
                <c:pt idx="0">
                  <c:v>2016.5</c:v>
                </c:pt>
                <c:pt idx="1">
                  <c:v>2016.6</c:v>
                </c:pt>
                <c:pt idx="2">
                  <c:v>2016.7</c:v>
                </c:pt>
                <c:pt idx="3">
                  <c:v>2016.8</c:v>
                </c:pt>
                <c:pt idx="4">
                  <c:v>2016.9</c:v>
                </c:pt>
                <c:pt idx="5">
                  <c:v>2016.10</c:v>
                </c:pt>
                <c:pt idx="6">
                  <c:v>2016.11</c:v>
                </c:pt>
                <c:pt idx="7">
                  <c:v>2016.12</c:v>
                </c:pt>
                <c:pt idx="8">
                  <c:v>2017.1</c:v>
                </c:pt>
                <c:pt idx="9">
                  <c:v>2017.2</c:v>
                </c:pt>
                <c:pt idx="10">
                  <c:v>2017.3</c:v>
                </c:pt>
                <c:pt idx="11">
                  <c:v>2017.4</c:v>
                </c:pt>
                <c:pt idx="12">
                  <c:v>2017.5</c:v>
                </c:pt>
              </c:strCache>
            </c:strRef>
          </c:cat>
          <c:val>
            <c:numRef>
              <c:f>Sheet1!$B$2:$B$14</c:f>
              <c:numCache>
                <c:formatCode>_ * #,##0_ ;_ * \-#,##0_ ;_ * "-"??_ ;_ @_ </c:formatCode>
                <c:ptCount val="13"/>
                <c:pt idx="0">
                  <c:v>2006</c:v>
                </c:pt>
                <c:pt idx="1">
                  <c:v>48225</c:v>
                </c:pt>
                <c:pt idx="2">
                  <c:v>47146</c:v>
                </c:pt>
                <c:pt idx="3">
                  <c:v>108827</c:v>
                </c:pt>
                <c:pt idx="4">
                  <c:v>7825</c:v>
                </c:pt>
                <c:pt idx="5">
                  <c:v>1720</c:v>
                </c:pt>
                <c:pt idx="6">
                  <c:v>107219</c:v>
                </c:pt>
                <c:pt idx="7">
                  <c:v>9026</c:v>
                </c:pt>
                <c:pt idx="8">
                  <c:v>11906</c:v>
                </c:pt>
                <c:pt idx="9">
                  <c:v>20147</c:v>
                </c:pt>
                <c:pt idx="10">
                  <c:v>14029</c:v>
                </c:pt>
                <c:pt idx="11">
                  <c:v>4953</c:v>
                </c:pt>
                <c:pt idx="12">
                  <c:v>3213</c:v>
                </c:pt>
              </c:numCache>
            </c:numRef>
          </c:val>
          <c:smooth val="0"/>
        </c:ser>
        <c:ser>
          <c:idx val="1"/>
          <c:order val="1"/>
          <c:tx>
            <c:strRef>
              <c:f>Sheet1!$C$1</c:f>
              <c:strCache>
                <c:ptCount val="1"/>
                <c:pt idx="0">
                  <c:v>蚂蚁聚宝</c:v>
                </c:pt>
              </c:strCache>
            </c:strRef>
          </c:tx>
          <c:marker>
            <c:symbol val="none"/>
          </c:marker>
          <c:dLbls>
            <c:dLbl>
              <c:idx val="4"/>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dLblPos val="t"/>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Sheet1!$A$2:$A$14</c:f>
              <c:strCache>
                <c:ptCount val="13"/>
                <c:pt idx="0">
                  <c:v>2016.5</c:v>
                </c:pt>
                <c:pt idx="1">
                  <c:v>2016.6</c:v>
                </c:pt>
                <c:pt idx="2">
                  <c:v>2016.7</c:v>
                </c:pt>
                <c:pt idx="3">
                  <c:v>2016.8</c:v>
                </c:pt>
                <c:pt idx="4">
                  <c:v>2016.9</c:v>
                </c:pt>
                <c:pt idx="5">
                  <c:v>2016.10</c:v>
                </c:pt>
                <c:pt idx="6">
                  <c:v>2016.11</c:v>
                </c:pt>
                <c:pt idx="7">
                  <c:v>2016.12</c:v>
                </c:pt>
                <c:pt idx="8">
                  <c:v>2017.1</c:v>
                </c:pt>
                <c:pt idx="9">
                  <c:v>2017.2</c:v>
                </c:pt>
                <c:pt idx="10">
                  <c:v>2017.3</c:v>
                </c:pt>
                <c:pt idx="11">
                  <c:v>2017.4</c:v>
                </c:pt>
                <c:pt idx="12">
                  <c:v>2017.5</c:v>
                </c:pt>
              </c:strCache>
            </c:strRef>
          </c:cat>
          <c:val>
            <c:numRef>
              <c:f>Sheet1!$C$2:$C$14</c:f>
              <c:numCache>
                <c:formatCode>_ * #,##0_ ;_ * \-#,##0_ ;_ * "-"??_ ;_ @_ </c:formatCode>
                <c:ptCount val="13"/>
                <c:pt idx="0">
                  <c:v>6484</c:v>
                </c:pt>
                <c:pt idx="1">
                  <c:v>29594</c:v>
                </c:pt>
                <c:pt idx="2">
                  <c:v>45570</c:v>
                </c:pt>
                <c:pt idx="3">
                  <c:v>33038</c:v>
                </c:pt>
                <c:pt idx="4">
                  <c:v>111743</c:v>
                </c:pt>
                <c:pt idx="5">
                  <c:v>65345</c:v>
                </c:pt>
                <c:pt idx="6">
                  <c:v>34092</c:v>
                </c:pt>
                <c:pt idx="7">
                  <c:v>52099</c:v>
                </c:pt>
                <c:pt idx="8">
                  <c:v>35779</c:v>
                </c:pt>
                <c:pt idx="9">
                  <c:v>52553</c:v>
                </c:pt>
                <c:pt idx="10">
                  <c:v>41000</c:v>
                </c:pt>
                <c:pt idx="11">
                  <c:v>53718</c:v>
                </c:pt>
                <c:pt idx="12">
                  <c:v>68988</c:v>
                </c:pt>
              </c:numCache>
            </c:numRef>
          </c:val>
          <c:smooth val="0"/>
        </c:ser>
        <c:ser>
          <c:idx val="2"/>
          <c:order val="2"/>
          <c:tx>
            <c:strRef>
              <c:f>Sheet1!$D$1</c:f>
              <c:strCache>
                <c:ptCount val="1"/>
                <c:pt idx="0">
                  <c:v>京东金融</c:v>
                </c:pt>
              </c:strCache>
            </c:strRef>
          </c:tx>
          <c:spPr>
            <a:ln>
              <a:solidFill>
                <a:schemeClr val="accent3">
                  <a:lumMod val="75000"/>
                </a:schemeClr>
              </a:solidFill>
            </a:ln>
          </c:spPr>
          <c:marker>
            <c:symbol val="none"/>
          </c:marker>
          <c:dLbls>
            <c:dLbl>
              <c:idx val="9"/>
              <c:layout>
                <c:manualLayout>
                  <c:x val="-6.2535349068187945E-2"/>
                  <c:y val="-5.0485400309464752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4.6219064160751479E-2"/>
                  <c:y val="-4.3065483435501359E-2"/>
                </c:manualLayout>
              </c:layout>
              <c:dLblPos val="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dLblPos val="t"/>
            <c:showLegendKey val="0"/>
            <c:showVal val="0"/>
            <c:showCatName val="0"/>
            <c:showSerName val="0"/>
            <c:showPercent val="0"/>
            <c:showBubbleSize val="0"/>
            <c:extLst>
              <c:ext xmlns:c15="http://schemas.microsoft.com/office/drawing/2012/chart" uri="{CE6537A1-D6FC-4f65-9D91-7224C49458BB}">
                <c15:showLeaderLines val="1"/>
              </c:ext>
            </c:extLst>
          </c:dLbls>
          <c:cat>
            <c:strRef>
              <c:f>Sheet1!$A$2:$A$14</c:f>
              <c:strCache>
                <c:ptCount val="13"/>
                <c:pt idx="0">
                  <c:v>2016.5</c:v>
                </c:pt>
                <c:pt idx="1">
                  <c:v>2016.6</c:v>
                </c:pt>
                <c:pt idx="2">
                  <c:v>2016.7</c:v>
                </c:pt>
                <c:pt idx="3">
                  <c:v>2016.8</c:v>
                </c:pt>
                <c:pt idx="4">
                  <c:v>2016.9</c:v>
                </c:pt>
                <c:pt idx="5">
                  <c:v>2016.10</c:v>
                </c:pt>
                <c:pt idx="6">
                  <c:v>2016.11</c:v>
                </c:pt>
                <c:pt idx="7">
                  <c:v>2016.12</c:v>
                </c:pt>
                <c:pt idx="8">
                  <c:v>2017.1</c:v>
                </c:pt>
                <c:pt idx="9">
                  <c:v>2017.2</c:v>
                </c:pt>
                <c:pt idx="10">
                  <c:v>2017.3</c:v>
                </c:pt>
                <c:pt idx="11">
                  <c:v>2017.4</c:v>
                </c:pt>
                <c:pt idx="12">
                  <c:v>2017.5</c:v>
                </c:pt>
              </c:strCache>
            </c:strRef>
          </c:cat>
          <c:val>
            <c:numRef>
              <c:f>Sheet1!$D$2:$D$14</c:f>
              <c:numCache>
                <c:formatCode>_ * #,##0_ ;_ * \-#,##0_ ;_ * "-"??_ ;_ @_ </c:formatCode>
                <c:ptCount val="13"/>
                <c:pt idx="0">
                  <c:v>3177</c:v>
                </c:pt>
                <c:pt idx="1">
                  <c:v>44718</c:v>
                </c:pt>
                <c:pt idx="2">
                  <c:v>24414</c:v>
                </c:pt>
                <c:pt idx="3">
                  <c:v>23570</c:v>
                </c:pt>
                <c:pt idx="4">
                  <c:v>30851</c:v>
                </c:pt>
                <c:pt idx="5">
                  <c:v>14810</c:v>
                </c:pt>
                <c:pt idx="6">
                  <c:v>30970</c:v>
                </c:pt>
                <c:pt idx="7">
                  <c:v>18094</c:v>
                </c:pt>
                <c:pt idx="8">
                  <c:v>61351</c:v>
                </c:pt>
                <c:pt idx="9">
                  <c:v>105286</c:v>
                </c:pt>
                <c:pt idx="10">
                  <c:v>111217</c:v>
                </c:pt>
                <c:pt idx="11">
                  <c:v>32502</c:v>
                </c:pt>
                <c:pt idx="12">
                  <c:v>26081</c:v>
                </c:pt>
              </c:numCache>
            </c:numRef>
          </c:val>
          <c:smooth val="0"/>
        </c:ser>
        <c:ser>
          <c:idx val="3"/>
          <c:order val="3"/>
          <c:tx>
            <c:strRef>
              <c:f>Sheet1!$E$1</c:f>
              <c:strCache>
                <c:ptCount val="1"/>
                <c:pt idx="0">
                  <c:v>小米金融</c:v>
                </c:pt>
              </c:strCache>
            </c:strRef>
          </c:tx>
          <c:spPr>
            <a:ln>
              <a:solidFill>
                <a:schemeClr val="accent5">
                  <a:lumMod val="75000"/>
                </a:schemeClr>
              </a:solidFill>
            </a:ln>
          </c:spPr>
          <c:marker>
            <c:symbol val="none"/>
          </c:marker>
          <c:cat>
            <c:strRef>
              <c:f>Sheet1!$A$2:$A$14</c:f>
              <c:strCache>
                <c:ptCount val="13"/>
                <c:pt idx="0">
                  <c:v>2016.5</c:v>
                </c:pt>
                <c:pt idx="1">
                  <c:v>2016.6</c:v>
                </c:pt>
                <c:pt idx="2">
                  <c:v>2016.7</c:v>
                </c:pt>
                <c:pt idx="3">
                  <c:v>2016.8</c:v>
                </c:pt>
                <c:pt idx="4">
                  <c:v>2016.9</c:v>
                </c:pt>
                <c:pt idx="5">
                  <c:v>2016.10</c:v>
                </c:pt>
                <c:pt idx="6">
                  <c:v>2016.11</c:v>
                </c:pt>
                <c:pt idx="7">
                  <c:v>2016.12</c:v>
                </c:pt>
                <c:pt idx="8">
                  <c:v>2017.1</c:v>
                </c:pt>
                <c:pt idx="9">
                  <c:v>2017.2</c:v>
                </c:pt>
                <c:pt idx="10">
                  <c:v>2017.3</c:v>
                </c:pt>
                <c:pt idx="11">
                  <c:v>2017.4</c:v>
                </c:pt>
                <c:pt idx="12">
                  <c:v>2017.5</c:v>
                </c:pt>
              </c:strCache>
            </c:strRef>
          </c:cat>
          <c:val>
            <c:numRef>
              <c:f>Sheet1!$E$2:$E$14</c:f>
              <c:numCache>
                <c:formatCode>_ * #,##0_ ;_ * \-#,##0_ ;_ * "-"??_ ;_ @_ </c:formatCode>
                <c:ptCount val="13"/>
                <c:pt idx="0">
                  <c:v>357</c:v>
                </c:pt>
                <c:pt idx="1">
                  <c:v>3074</c:v>
                </c:pt>
                <c:pt idx="2">
                  <c:v>18152</c:v>
                </c:pt>
                <c:pt idx="3">
                  <c:v>5918</c:v>
                </c:pt>
                <c:pt idx="4">
                  <c:v>1594</c:v>
                </c:pt>
                <c:pt idx="5">
                  <c:v>912</c:v>
                </c:pt>
                <c:pt idx="6">
                  <c:v>2746</c:v>
                </c:pt>
                <c:pt idx="7">
                  <c:v>4452</c:v>
                </c:pt>
                <c:pt idx="8">
                  <c:v>1165</c:v>
                </c:pt>
                <c:pt idx="9">
                  <c:v>1322</c:v>
                </c:pt>
                <c:pt idx="10">
                  <c:v>5445</c:v>
                </c:pt>
                <c:pt idx="11">
                  <c:v>684</c:v>
                </c:pt>
                <c:pt idx="12">
                  <c:v>2172</c:v>
                </c:pt>
              </c:numCache>
            </c:numRef>
          </c:val>
          <c:smooth val="0"/>
        </c:ser>
        <c:dLbls>
          <c:showLegendKey val="0"/>
          <c:showVal val="0"/>
          <c:showCatName val="0"/>
          <c:showSerName val="0"/>
          <c:showPercent val="0"/>
          <c:showBubbleSize val="0"/>
        </c:dLbls>
        <c:smooth val="0"/>
        <c:axId val="244532448"/>
        <c:axId val="244533008"/>
      </c:lineChart>
      <c:catAx>
        <c:axId val="244532448"/>
        <c:scaling>
          <c:orientation val="minMax"/>
        </c:scaling>
        <c:delete val="0"/>
        <c:axPos val="b"/>
        <c:numFmt formatCode="General" sourceLinked="0"/>
        <c:majorTickMark val="out"/>
        <c:minorTickMark val="none"/>
        <c:tickLblPos val="nextTo"/>
        <c:crossAx val="244533008"/>
        <c:crosses val="autoZero"/>
        <c:auto val="1"/>
        <c:lblAlgn val="ctr"/>
        <c:lblOffset val="100"/>
        <c:noMultiLvlLbl val="0"/>
      </c:catAx>
      <c:valAx>
        <c:axId val="244533008"/>
        <c:scaling>
          <c:orientation val="minMax"/>
          <c:max val="120000"/>
        </c:scaling>
        <c:delete val="1"/>
        <c:axPos val="l"/>
        <c:numFmt formatCode="_ * #,##0_ ;_ * \-#,##0_ ;_ * &quot;-&quot;??_ ;_ @_ " sourceLinked="1"/>
        <c:majorTickMark val="out"/>
        <c:minorTickMark val="none"/>
        <c:tickLblPos val="nextTo"/>
        <c:crossAx val="244532448"/>
        <c:crosses val="autoZero"/>
        <c:crossBetween val="between"/>
      </c:valAx>
    </c:plotArea>
    <c:legend>
      <c:legendPos val="r"/>
      <c:layout>
        <c:manualLayout>
          <c:xMode val="edge"/>
          <c:yMode val="edge"/>
          <c:x val="6.4590153403714396E-3"/>
          <c:y val="3.7980308854675376E-2"/>
          <c:w val="9.7897709444618758E-2"/>
          <c:h val="0.32931380048913855"/>
        </c:manualLayout>
      </c:layout>
      <c:overlay val="0"/>
    </c:legend>
    <c:plotVisOnly val="1"/>
    <c:dispBlanksAs val="gap"/>
    <c:showDLblsOverMax val="0"/>
  </c:chart>
  <c:txPr>
    <a:bodyPr/>
    <a:lstStyle/>
    <a:p>
      <a:pPr>
        <a:defRPr sz="1200">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493575145724937E-2"/>
          <c:y val="3.4893731259071858E-2"/>
          <c:w val="0.92460275765426814"/>
          <c:h val="0.93599126306620395"/>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Sheet1!$A$2:$A$13</c:f>
              <c:numCache>
                <c:formatCode>General</c:formatCode>
                <c:ptCount val="12"/>
                <c:pt idx="0">
                  <c:v>267215</c:v>
                </c:pt>
                <c:pt idx="1">
                  <c:v>151448</c:v>
                </c:pt>
                <c:pt idx="2">
                  <c:v>176108</c:v>
                </c:pt>
                <c:pt idx="3">
                  <c:v>110499</c:v>
                </c:pt>
                <c:pt idx="4">
                  <c:v>116111</c:v>
                </c:pt>
                <c:pt idx="5">
                  <c:v>100205</c:v>
                </c:pt>
                <c:pt idx="6">
                  <c:v>121370</c:v>
                </c:pt>
                <c:pt idx="7">
                  <c:v>37828</c:v>
                </c:pt>
                <c:pt idx="8">
                  <c:v>42677</c:v>
                </c:pt>
                <c:pt idx="9">
                  <c:v>936</c:v>
                </c:pt>
                <c:pt idx="10">
                  <c:v>11088</c:v>
                </c:pt>
                <c:pt idx="11">
                  <c:v>3251</c:v>
                </c:pt>
              </c:numCache>
            </c:numRef>
          </c:xVal>
          <c:yVal>
            <c:numRef>
              <c:f>Sheet1!$B$2:$B$13</c:f>
              <c:numCache>
                <c:formatCode>0%</c:formatCode>
                <c:ptCount val="12"/>
                <c:pt idx="0">
                  <c:v>0.75</c:v>
                </c:pt>
                <c:pt idx="1">
                  <c:v>0.88</c:v>
                </c:pt>
                <c:pt idx="2">
                  <c:v>0.82</c:v>
                </c:pt>
                <c:pt idx="3">
                  <c:v>0.7</c:v>
                </c:pt>
                <c:pt idx="4">
                  <c:v>0.62</c:v>
                </c:pt>
                <c:pt idx="5">
                  <c:v>0.69</c:v>
                </c:pt>
                <c:pt idx="6">
                  <c:v>0.66</c:v>
                </c:pt>
                <c:pt idx="7">
                  <c:v>0.77</c:v>
                </c:pt>
                <c:pt idx="8">
                  <c:v>0.6</c:v>
                </c:pt>
                <c:pt idx="9">
                  <c:v>0.8</c:v>
                </c:pt>
                <c:pt idx="10">
                  <c:v>0.72</c:v>
                </c:pt>
                <c:pt idx="11">
                  <c:v>0.77</c:v>
                </c:pt>
              </c:numCache>
            </c:numRef>
          </c:yVal>
          <c:smooth val="0"/>
        </c:ser>
        <c:dLbls>
          <c:showLegendKey val="0"/>
          <c:showVal val="0"/>
          <c:showCatName val="0"/>
          <c:showSerName val="0"/>
          <c:showPercent val="0"/>
          <c:showBubbleSize val="0"/>
        </c:dLbls>
        <c:axId val="388585312"/>
        <c:axId val="388585872"/>
      </c:scatterChart>
      <c:valAx>
        <c:axId val="388585312"/>
        <c:scaling>
          <c:orientation val="minMax"/>
          <c:max val="300000"/>
          <c:min val="0"/>
        </c:scaling>
        <c:delete val="1"/>
        <c:axPos val="b"/>
        <c:numFmt formatCode="General" sourceLinked="1"/>
        <c:majorTickMark val="out"/>
        <c:minorTickMark val="none"/>
        <c:tickLblPos val="nextTo"/>
        <c:crossAx val="388585872"/>
        <c:crossesAt val="0.73000000000000009"/>
        <c:crossBetween val="midCat"/>
        <c:majorUnit val="100000"/>
      </c:valAx>
      <c:valAx>
        <c:axId val="388585872"/>
        <c:scaling>
          <c:orientation val="minMax"/>
          <c:max val="0.9"/>
          <c:min val="0.60000000000000009"/>
        </c:scaling>
        <c:delete val="1"/>
        <c:axPos val="l"/>
        <c:numFmt formatCode="0%" sourceLinked="1"/>
        <c:majorTickMark val="out"/>
        <c:minorTickMark val="none"/>
        <c:tickLblPos val="nextTo"/>
        <c:crossAx val="388585312"/>
        <c:crossesAt val="94895"/>
        <c:crossBetween val="midCat"/>
        <c:majorUnit val="0.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765073487179962E-2"/>
          <c:y val="3.4893731259071858E-2"/>
          <c:w val="0.92460275765426814"/>
          <c:h val="0.93599126306620395"/>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Sheet1!$A$2:$A$13</c:f>
              <c:numCache>
                <c:formatCode>General</c:formatCode>
                <c:ptCount val="12"/>
                <c:pt idx="0">
                  <c:v>132112</c:v>
                </c:pt>
                <c:pt idx="1">
                  <c:v>151345</c:v>
                </c:pt>
                <c:pt idx="2">
                  <c:v>40192</c:v>
                </c:pt>
                <c:pt idx="3">
                  <c:v>82395</c:v>
                </c:pt>
                <c:pt idx="4">
                  <c:v>55927</c:v>
                </c:pt>
                <c:pt idx="5">
                  <c:v>70090</c:v>
                </c:pt>
                <c:pt idx="6">
                  <c:v>33670</c:v>
                </c:pt>
                <c:pt idx="7">
                  <c:v>6805</c:v>
                </c:pt>
                <c:pt idx="8">
                  <c:v>16270</c:v>
                </c:pt>
                <c:pt idx="9">
                  <c:v>497</c:v>
                </c:pt>
                <c:pt idx="10">
                  <c:v>9644</c:v>
                </c:pt>
                <c:pt idx="11">
                  <c:v>217</c:v>
                </c:pt>
              </c:numCache>
            </c:numRef>
          </c:xVal>
          <c:yVal>
            <c:numRef>
              <c:f>Sheet1!$B$2:$B$13</c:f>
              <c:numCache>
                <c:formatCode>0%</c:formatCode>
                <c:ptCount val="12"/>
                <c:pt idx="0">
                  <c:v>0.86</c:v>
                </c:pt>
                <c:pt idx="1">
                  <c:v>0.9</c:v>
                </c:pt>
                <c:pt idx="2">
                  <c:v>0.85</c:v>
                </c:pt>
                <c:pt idx="3">
                  <c:v>0.87</c:v>
                </c:pt>
                <c:pt idx="4">
                  <c:v>0.8</c:v>
                </c:pt>
                <c:pt idx="5">
                  <c:v>0.78</c:v>
                </c:pt>
                <c:pt idx="6">
                  <c:v>0.84</c:v>
                </c:pt>
                <c:pt idx="7">
                  <c:v>0.85</c:v>
                </c:pt>
                <c:pt idx="8">
                  <c:v>0.82</c:v>
                </c:pt>
                <c:pt idx="9">
                  <c:v>0.86</c:v>
                </c:pt>
                <c:pt idx="10">
                  <c:v>0.72</c:v>
                </c:pt>
                <c:pt idx="11">
                  <c:v>0.82</c:v>
                </c:pt>
              </c:numCache>
            </c:numRef>
          </c:yVal>
          <c:smooth val="0"/>
        </c:ser>
        <c:dLbls>
          <c:showLegendKey val="0"/>
          <c:showVal val="0"/>
          <c:showCatName val="0"/>
          <c:showSerName val="0"/>
          <c:showPercent val="0"/>
          <c:showBubbleSize val="0"/>
        </c:dLbls>
        <c:axId val="388588112"/>
        <c:axId val="388588672"/>
      </c:scatterChart>
      <c:valAx>
        <c:axId val="388588112"/>
        <c:scaling>
          <c:orientation val="minMax"/>
          <c:max val="160000"/>
          <c:min val="0"/>
        </c:scaling>
        <c:delete val="1"/>
        <c:axPos val="b"/>
        <c:numFmt formatCode="General" sourceLinked="1"/>
        <c:majorTickMark val="out"/>
        <c:minorTickMark val="none"/>
        <c:tickLblPos val="nextTo"/>
        <c:crossAx val="388588672"/>
        <c:crossesAt val="0.83000000000000007"/>
        <c:crossBetween val="midCat"/>
        <c:majorUnit val="20000"/>
      </c:valAx>
      <c:valAx>
        <c:axId val="388588672"/>
        <c:scaling>
          <c:orientation val="minMax"/>
          <c:max val="0.92"/>
          <c:min val="0.70000000000000007"/>
        </c:scaling>
        <c:delete val="1"/>
        <c:axPos val="l"/>
        <c:numFmt formatCode="0%" sourceLinked="1"/>
        <c:majorTickMark val="out"/>
        <c:minorTickMark val="none"/>
        <c:tickLblPos val="nextTo"/>
        <c:crossAx val="388588112"/>
        <c:crossesAt val="49930"/>
        <c:crossBetween val="midCat"/>
        <c:majorUnit val="2.0000000000000004E-2"/>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4765073487179962E-2"/>
          <c:y val="3.4893731259071858E-2"/>
          <c:w val="0.92460275765426814"/>
          <c:h val="0.93599126306620395"/>
        </c:manualLayout>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Sheet1!$A$2:$A$13</c:f>
              <c:numCache>
                <c:formatCode>General</c:formatCode>
                <c:ptCount val="12"/>
                <c:pt idx="0">
                  <c:v>4974</c:v>
                </c:pt>
                <c:pt idx="1">
                  <c:v>8550</c:v>
                </c:pt>
                <c:pt idx="2">
                  <c:v>2657</c:v>
                </c:pt>
                <c:pt idx="3">
                  <c:v>3214</c:v>
                </c:pt>
                <c:pt idx="4">
                  <c:v>796</c:v>
                </c:pt>
                <c:pt idx="5">
                  <c:v>1711</c:v>
                </c:pt>
                <c:pt idx="6">
                  <c:v>877</c:v>
                </c:pt>
                <c:pt idx="7">
                  <c:v>99</c:v>
                </c:pt>
                <c:pt idx="8">
                  <c:v>1783</c:v>
                </c:pt>
                <c:pt idx="9">
                  <c:v>1416</c:v>
                </c:pt>
                <c:pt idx="10">
                  <c:v>151</c:v>
                </c:pt>
                <c:pt idx="11">
                  <c:v>1244</c:v>
                </c:pt>
              </c:numCache>
            </c:numRef>
          </c:xVal>
          <c:yVal>
            <c:numRef>
              <c:f>Sheet1!$B$2:$B$13</c:f>
              <c:numCache>
                <c:formatCode>0%</c:formatCode>
                <c:ptCount val="12"/>
                <c:pt idx="0">
                  <c:v>0.74</c:v>
                </c:pt>
                <c:pt idx="1">
                  <c:v>0.8</c:v>
                </c:pt>
                <c:pt idx="2">
                  <c:v>0.69</c:v>
                </c:pt>
                <c:pt idx="3">
                  <c:v>0.73</c:v>
                </c:pt>
                <c:pt idx="4">
                  <c:v>0.79</c:v>
                </c:pt>
                <c:pt idx="5">
                  <c:v>0.75</c:v>
                </c:pt>
                <c:pt idx="6">
                  <c:v>0.79</c:v>
                </c:pt>
                <c:pt idx="7">
                  <c:v>0.94</c:v>
                </c:pt>
                <c:pt idx="8">
                  <c:v>0.79</c:v>
                </c:pt>
                <c:pt idx="9">
                  <c:v>0.81</c:v>
                </c:pt>
                <c:pt idx="10">
                  <c:v>0.6</c:v>
                </c:pt>
                <c:pt idx="11">
                  <c:v>0.99</c:v>
                </c:pt>
              </c:numCache>
            </c:numRef>
          </c:yVal>
          <c:smooth val="0"/>
        </c:ser>
        <c:dLbls>
          <c:showLegendKey val="0"/>
          <c:showVal val="0"/>
          <c:showCatName val="0"/>
          <c:showSerName val="0"/>
          <c:showPercent val="0"/>
          <c:showBubbleSize val="0"/>
        </c:dLbls>
        <c:axId val="390259872"/>
        <c:axId val="390260432"/>
      </c:scatterChart>
      <c:valAx>
        <c:axId val="390259872"/>
        <c:scaling>
          <c:orientation val="minMax"/>
          <c:max val="10000"/>
          <c:min val="0"/>
        </c:scaling>
        <c:delete val="1"/>
        <c:axPos val="b"/>
        <c:numFmt formatCode="General" sourceLinked="1"/>
        <c:majorTickMark val="out"/>
        <c:minorTickMark val="none"/>
        <c:tickLblPos val="nextTo"/>
        <c:crossAx val="390260432"/>
        <c:crossesAt val="0.79"/>
        <c:crossBetween val="midCat"/>
        <c:majorUnit val="2000"/>
      </c:valAx>
      <c:valAx>
        <c:axId val="390260432"/>
        <c:scaling>
          <c:orientation val="minMax"/>
          <c:max val="1"/>
          <c:min val="0.60000000000000009"/>
        </c:scaling>
        <c:delete val="1"/>
        <c:axPos val="l"/>
        <c:numFmt formatCode="0%" sourceLinked="1"/>
        <c:majorTickMark val="out"/>
        <c:minorTickMark val="none"/>
        <c:tickLblPos val="nextTo"/>
        <c:crossAx val="390259872"/>
        <c:crossesAt val="2289"/>
        <c:crossBetween val="midCat"/>
        <c:majorUnit val="0.1"/>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BDD53C"/>
            </a:solidFill>
            <a:ln>
              <a:solidFill>
                <a:schemeClr val="bg1">
                  <a:lumMod val="85000"/>
                  <a:alpha val="97000"/>
                </a:schemeClr>
              </a:solidFill>
            </a:ln>
            <a:effectLst/>
          </c:spPr>
          <c:invertIfNegative val="1"/>
          <c:cat>
            <c:strRef>
              <c:f>Sheet1!$A$2:$A$32</c:f>
              <c:strCache>
                <c:ptCount val="31"/>
                <c:pt idx="0">
                  <c:v>资金进出灵活</c:v>
                </c:pt>
                <c:pt idx="1">
                  <c:v>账户安全性高</c:v>
                </c:pt>
                <c:pt idx="2">
                  <c:v>流程便捷</c:v>
                </c:pt>
                <c:pt idx="3">
                  <c:v>交易/提现手续费低</c:v>
                </c:pt>
                <c:pt idx="4">
                  <c:v>投资门槛低</c:v>
                </c:pt>
                <c:pt idx="5">
                  <c:v>投资去向安全</c:v>
                </c:pt>
                <c:pt idx="6">
                  <c:v> 值得信赖的</c:v>
                </c:pt>
                <c:pt idx="7">
                  <c:v>专业领先的</c:v>
                </c:pt>
                <c:pt idx="8">
                  <c:v>产品经过精简优选</c:v>
                </c:pt>
                <c:pt idx="9">
                  <c:v>收益有优势/回报率高</c:v>
                </c:pt>
                <c:pt idx="10">
                  <c:v>勇于创新的</c:v>
                </c:pt>
                <c:pt idx="11">
                  <c:v>可选择的投资产品丰富</c:v>
                </c:pt>
                <c:pt idx="12">
                  <c:v>有针对性/适合自己的产品</c:v>
                </c:pt>
                <c:pt idx="13">
                  <c:v>技术能力强</c:v>
                </c:pt>
                <c:pt idx="14">
                  <c:v>大品牌</c:v>
                </c:pt>
                <c:pt idx="15">
                  <c:v>额度大</c:v>
                </c:pt>
                <c:pt idx="16">
                  <c:v>与大企业合作</c:v>
                </c:pt>
                <c:pt idx="17">
                  <c:v>涉及领域广</c:v>
                </c:pt>
                <c:pt idx="18">
                  <c:v>持续盈利</c:v>
                </c:pt>
                <c:pt idx="19">
                  <c:v>会员服务好</c:v>
                </c:pt>
                <c:pt idx="20">
                  <c:v>明星代言</c:v>
                </c:pt>
                <c:pt idx="21">
                  <c:v>资产数额大</c:v>
                </c:pt>
                <c:pt idx="22">
                  <c:v>系统稳定不容易出错</c:v>
                </c:pt>
                <c:pt idx="23">
                  <c:v>严格的验证技术</c:v>
                </c:pt>
                <c:pt idx="24">
                  <c:v>无恶意骚扰/催收</c:v>
                </c:pt>
                <c:pt idx="25">
                  <c:v>容易了解各产品收益情况</c:v>
                </c:pt>
                <c:pt idx="26">
                  <c:v> 应用场景丰富</c:v>
                </c:pt>
                <c:pt idx="27">
                  <c:v>安全技术高</c:v>
                </c:pt>
                <c:pt idx="28">
                  <c:v>提现/到帐速度快</c:v>
                </c:pt>
                <c:pt idx="29">
                  <c:v>功能齐全</c:v>
                </c:pt>
                <c:pt idx="30">
                  <c:v>容易开通/审核快</c:v>
                </c:pt>
              </c:strCache>
            </c:strRef>
          </c:cat>
          <c:val>
            <c:numRef>
              <c:f>Sheet1!$B$2:$B$32</c:f>
              <c:numCache>
                <c:formatCode>General</c:formatCode>
                <c:ptCount val="31"/>
                <c:pt idx="0">
                  <c:v>-1065.1336405529946</c:v>
                </c:pt>
                <c:pt idx="1">
                  <c:v>-4859.4193548387084</c:v>
                </c:pt>
                <c:pt idx="2">
                  <c:v>-6474.7050691244258</c:v>
                </c:pt>
                <c:pt idx="3">
                  <c:v>-13199.705069124426</c:v>
                </c:pt>
                <c:pt idx="4">
                  <c:v>1132.5806451612916</c:v>
                </c:pt>
                <c:pt idx="5">
                  <c:v>-2285.4193548387084</c:v>
                </c:pt>
                <c:pt idx="6">
                  <c:v>-12443.99078341014</c:v>
                </c:pt>
                <c:pt idx="7">
                  <c:v>-1146.5622119815671</c:v>
                </c:pt>
                <c:pt idx="8">
                  <c:v>3930.7235023041476</c:v>
                </c:pt>
                <c:pt idx="9">
                  <c:v>-12587.99078341014</c:v>
                </c:pt>
                <c:pt idx="10">
                  <c:v>-17858.847926267281</c:v>
                </c:pt>
                <c:pt idx="11">
                  <c:v>2305.294930875576</c:v>
                </c:pt>
                <c:pt idx="12">
                  <c:v>3966.4377880184329</c:v>
                </c:pt>
                <c:pt idx="13">
                  <c:v>-10126.133640552995</c:v>
                </c:pt>
                <c:pt idx="14">
                  <c:v>-7559.8479262672809</c:v>
                </c:pt>
                <c:pt idx="15">
                  <c:v>-5161.1336405529946</c:v>
                </c:pt>
                <c:pt idx="16">
                  <c:v>8344.294930875576</c:v>
                </c:pt>
                <c:pt idx="17">
                  <c:v>-581.56221198156709</c:v>
                </c:pt>
                <c:pt idx="18">
                  <c:v>8315.5806451612916</c:v>
                </c:pt>
                <c:pt idx="19">
                  <c:v>-140.99078341013774</c:v>
                </c:pt>
                <c:pt idx="20">
                  <c:v>33990.723502304143</c:v>
                </c:pt>
                <c:pt idx="21">
                  <c:v>536.86635944700538</c:v>
                </c:pt>
                <c:pt idx="22">
                  <c:v>1942.4377880184329</c:v>
                </c:pt>
                <c:pt idx="23">
                  <c:v>5489.4377880184329</c:v>
                </c:pt>
                <c:pt idx="24">
                  <c:v>3384.5806451612907</c:v>
                </c:pt>
                <c:pt idx="25">
                  <c:v>3472.5806451612907</c:v>
                </c:pt>
                <c:pt idx="26">
                  <c:v>3469.8663594470045</c:v>
                </c:pt>
                <c:pt idx="27">
                  <c:v>3641.5806451612907</c:v>
                </c:pt>
                <c:pt idx="28">
                  <c:v>4188.1520737327191</c:v>
                </c:pt>
                <c:pt idx="29">
                  <c:v>3740.8663594470045</c:v>
                </c:pt>
                <c:pt idx="30">
                  <c:v>3639.4377880184329</c:v>
                </c:pt>
              </c:numCache>
            </c:numRef>
          </c:val>
          <c:extLst>
            <c:ext xmlns:c14="http://schemas.microsoft.com/office/drawing/2007/8/2/chart" uri="{6F2FDCE9-48DA-4B69-8628-5D25D57E5C99}">
              <c14:invertSolidFillFmt>
                <c14:spPr xmlns:c14="http://schemas.microsoft.com/office/drawing/2007/8/2/chart">
                  <a:solidFill>
                    <a:srgbClr val="C00000"/>
                  </a:solidFill>
                  <a:ln>
                    <a:solidFill>
                      <a:schemeClr val="bg1">
                        <a:lumMod val="85000"/>
                        <a:alpha val="97000"/>
                      </a:schemeClr>
                    </a:solidFill>
                  </a:ln>
                  <a:effectLst/>
                </c14:spPr>
              </c14:invertSolidFillFmt>
            </c:ext>
          </c:extLst>
        </c:ser>
        <c:dLbls>
          <c:showLegendKey val="0"/>
          <c:showVal val="0"/>
          <c:showCatName val="0"/>
          <c:showSerName val="0"/>
          <c:showPercent val="0"/>
          <c:showBubbleSize val="0"/>
        </c:dLbls>
        <c:gapWidth val="60"/>
        <c:axId val="390262672"/>
        <c:axId val="390263232"/>
      </c:barChart>
      <c:catAx>
        <c:axId val="390262672"/>
        <c:scaling>
          <c:orientation val="maxMin"/>
        </c:scaling>
        <c:delete val="1"/>
        <c:axPos val="l"/>
        <c:numFmt formatCode="General" sourceLinked="1"/>
        <c:majorTickMark val="out"/>
        <c:minorTickMark val="none"/>
        <c:tickLblPos val="nextTo"/>
        <c:crossAx val="390263232"/>
        <c:crosses val="autoZero"/>
        <c:auto val="1"/>
        <c:lblAlgn val="ctr"/>
        <c:lblOffset val="100"/>
        <c:noMultiLvlLbl val="0"/>
      </c:catAx>
      <c:valAx>
        <c:axId val="390263232"/>
        <c:scaling>
          <c:orientation val="minMax"/>
          <c:max val="60000"/>
          <c:min val="-60000"/>
        </c:scaling>
        <c:delete val="1"/>
        <c:axPos val="t"/>
        <c:numFmt formatCode="General" sourceLinked="1"/>
        <c:majorTickMark val="out"/>
        <c:minorTickMark val="none"/>
        <c:tickLblPos val="nextTo"/>
        <c:crossAx val="3902626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BDD53C"/>
            </a:solidFill>
            <a:ln>
              <a:noFill/>
            </a:ln>
            <a:effectLst/>
          </c:spPr>
          <c:invertIfNegative val="1"/>
          <c:cat>
            <c:strRef>
              <c:f>Sheet1!$A$2:$A$32</c:f>
              <c:strCache>
                <c:ptCount val="31"/>
                <c:pt idx="0">
                  <c:v>资金进出灵活</c:v>
                </c:pt>
                <c:pt idx="1">
                  <c:v>账户安全性高</c:v>
                </c:pt>
                <c:pt idx="2">
                  <c:v>流程便捷</c:v>
                </c:pt>
                <c:pt idx="3">
                  <c:v>交易/提现手续费低</c:v>
                </c:pt>
                <c:pt idx="4">
                  <c:v>投资门槛低</c:v>
                </c:pt>
                <c:pt idx="5">
                  <c:v>投资去向安全</c:v>
                </c:pt>
                <c:pt idx="6">
                  <c:v> 值得信赖的</c:v>
                </c:pt>
                <c:pt idx="7">
                  <c:v>专业领先的</c:v>
                </c:pt>
                <c:pt idx="8">
                  <c:v>产品经过精简优选</c:v>
                </c:pt>
                <c:pt idx="9">
                  <c:v>收益有优势/回报率高</c:v>
                </c:pt>
                <c:pt idx="10">
                  <c:v>勇于创新的</c:v>
                </c:pt>
                <c:pt idx="11">
                  <c:v>可选择的投资产品丰富</c:v>
                </c:pt>
                <c:pt idx="12">
                  <c:v>有针对性/适合自己的产品</c:v>
                </c:pt>
                <c:pt idx="13">
                  <c:v>技术能力强</c:v>
                </c:pt>
                <c:pt idx="14">
                  <c:v>大品牌</c:v>
                </c:pt>
                <c:pt idx="15">
                  <c:v>额度大</c:v>
                </c:pt>
                <c:pt idx="16">
                  <c:v>与大企业合作</c:v>
                </c:pt>
                <c:pt idx="17">
                  <c:v>涉及领域广</c:v>
                </c:pt>
                <c:pt idx="18">
                  <c:v>持续盈利</c:v>
                </c:pt>
                <c:pt idx="19">
                  <c:v>会员服务好</c:v>
                </c:pt>
                <c:pt idx="20">
                  <c:v>明星代言</c:v>
                </c:pt>
                <c:pt idx="21">
                  <c:v>资产数额大</c:v>
                </c:pt>
                <c:pt idx="22">
                  <c:v>系统稳定不容易出错</c:v>
                </c:pt>
                <c:pt idx="23">
                  <c:v>严格的验证技术</c:v>
                </c:pt>
                <c:pt idx="24">
                  <c:v>无恶意骚扰/催收</c:v>
                </c:pt>
                <c:pt idx="25">
                  <c:v>容易了解各产品收益情况</c:v>
                </c:pt>
                <c:pt idx="26">
                  <c:v> 应用场景丰富</c:v>
                </c:pt>
                <c:pt idx="27">
                  <c:v>安全技术高</c:v>
                </c:pt>
                <c:pt idx="28">
                  <c:v>提现/到帐速度快</c:v>
                </c:pt>
                <c:pt idx="29">
                  <c:v>功能齐全</c:v>
                </c:pt>
                <c:pt idx="30">
                  <c:v>容易开通/审核快</c:v>
                </c:pt>
              </c:strCache>
            </c:strRef>
          </c:cat>
          <c:val>
            <c:numRef>
              <c:f>Sheet1!$B$2:$B$32</c:f>
              <c:numCache>
                <c:formatCode>General</c:formatCode>
                <c:ptCount val="31"/>
                <c:pt idx="0">
                  <c:v>6559.1244239631324</c:v>
                </c:pt>
                <c:pt idx="1">
                  <c:v>9462.8387096774186</c:v>
                </c:pt>
                <c:pt idx="2">
                  <c:v>37529.552995391699</c:v>
                </c:pt>
                <c:pt idx="3">
                  <c:v>59733.552995391714</c:v>
                </c:pt>
                <c:pt idx="4">
                  <c:v>-4336.1612903225814</c:v>
                </c:pt>
                <c:pt idx="5">
                  <c:v>636.83870967741859</c:v>
                </c:pt>
                <c:pt idx="6">
                  <c:v>25884.267281105989</c:v>
                </c:pt>
                <c:pt idx="7">
                  <c:v>-4562.3041474654383</c:v>
                </c:pt>
                <c:pt idx="8">
                  <c:v>-22130.018433179725</c:v>
                </c:pt>
                <c:pt idx="9">
                  <c:v>21852.267281105989</c:v>
                </c:pt>
                <c:pt idx="10">
                  <c:v>28458.410138248848</c:v>
                </c:pt>
                <c:pt idx="11">
                  <c:v>-13508.447004608297</c:v>
                </c:pt>
                <c:pt idx="12">
                  <c:v>19150.695852534562</c:v>
                </c:pt>
                <c:pt idx="13">
                  <c:v>21516.124423963134</c:v>
                </c:pt>
                <c:pt idx="14">
                  <c:v>-5588.5898617511521</c:v>
                </c:pt>
                <c:pt idx="15">
                  <c:v>41539.124423963134</c:v>
                </c:pt>
                <c:pt idx="16">
                  <c:v>854.55299539170483</c:v>
                </c:pt>
                <c:pt idx="17">
                  <c:v>-2551.3041474654383</c:v>
                </c:pt>
                <c:pt idx="18">
                  <c:v>-9957.1612903225796</c:v>
                </c:pt>
                <c:pt idx="19">
                  <c:v>1093.2672811059892</c:v>
                </c:pt>
                <c:pt idx="20">
                  <c:v>-26825.018433179725</c:v>
                </c:pt>
                <c:pt idx="21">
                  <c:v>-4078.8755760368676</c:v>
                </c:pt>
                <c:pt idx="22">
                  <c:v>-17836.304147465438</c:v>
                </c:pt>
                <c:pt idx="23">
                  <c:v>-15924.304147465438</c:v>
                </c:pt>
                <c:pt idx="24">
                  <c:v>-21424.161290322583</c:v>
                </c:pt>
                <c:pt idx="25">
                  <c:v>-20247.161290322583</c:v>
                </c:pt>
                <c:pt idx="26">
                  <c:v>-20905.875576036866</c:v>
                </c:pt>
                <c:pt idx="27">
                  <c:v>-20726.161290322583</c:v>
                </c:pt>
                <c:pt idx="28">
                  <c:v>-21020.589861751152</c:v>
                </c:pt>
                <c:pt idx="29">
                  <c:v>-21211.875576036866</c:v>
                </c:pt>
                <c:pt idx="30">
                  <c:v>-21436.304147465438</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Lst>
        </c:ser>
        <c:dLbls>
          <c:showLegendKey val="0"/>
          <c:showVal val="0"/>
          <c:showCatName val="0"/>
          <c:showSerName val="0"/>
          <c:showPercent val="0"/>
          <c:showBubbleSize val="0"/>
        </c:dLbls>
        <c:gapWidth val="60"/>
        <c:axId val="390265472"/>
        <c:axId val="390585888"/>
      </c:barChart>
      <c:catAx>
        <c:axId val="390265472"/>
        <c:scaling>
          <c:orientation val="maxMin"/>
        </c:scaling>
        <c:delete val="1"/>
        <c:axPos val="l"/>
        <c:numFmt formatCode="General" sourceLinked="1"/>
        <c:majorTickMark val="out"/>
        <c:minorTickMark val="none"/>
        <c:tickLblPos val="nextTo"/>
        <c:crossAx val="390585888"/>
        <c:crosses val="autoZero"/>
        <c:auto val="1"/>
        <c:lblAlgn val="ctr"/>
        <c:lblOffset val="100"/>
        <c:noMultiLvlLbl val="0"/>
      </c:catAx>
      <c:valAx>
        <c:axId val="390585888"/>
        <c:scaling>
          <c:orientation val="minMax"/>
          <c:max val="60000"/>
          <c:min val="-60000"/>
        </c:scaling>
        <c:delete val="1"/>
        <c:axPos val="t"/>
        <c:numFmt formatCode="General" sourceLinked="1"/>
        <c:majorTickMark val="out"/>
        <c:minorTickMark val="none"/>
        <c:tickLblPos val="nextTo"/>
        <c:crossAx val="390265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BDD53C"/>
            </a:solidFill>
            <a:ln>
              <a:noFill/>
            </a:ln>
            <a:effectLst/>
          </c:spPr>
          <c:invertIfNegative val="1"/>
          <c:cat>
            <c:strRef>
              <c:f>Sheet1!$A$2:$A$32</c:f>
              <c:strCache>
                <c:ptCount val="31"/>
                <c:pt idx="0">
                  <c:v>资金进出灵活</c:v>
                </c:pt>
                <c:pt idx="1">
                  <c:v>账户安全性高</c:v>
                </c:pt>
                <c:pt idx="2">
                  <c:v>流程便捷</c:v>
                </c:pt>
                <c:pt idx="3">
                  <c:v>交易/提现手续费低</c:v>
                </c:pt>
                <c:pt idx="4">
                  <c:v>投资门槛低</c:v>
                </c:pt>
                <c:pt idx="5">
                  <c:v>投资去向安全</c:v>
                </c:pt>
                <c:pt idx="6">
                  <c:v> 值得信赖的</c:v>
                </c:pt>
                <c:pt idx="7">
                  <c:v>专业领先的</c:v>
                </c:pt>
                <c:pt idx="8">
                  <c:v>产品经过精简优选</c:v>
                </c:pt>
                <c:pt idx="9">
                  <c:v>收益有优势/回报率高</c:v>
                </c:pt>
                <c:pt idx="10">
                  <c:v>勇于创新的</c:v>
                </c:pt>
                <c:pt idx="11">
                  <c:v>可选择的投资产品丰富</c:v>
                </c:pt>
                <c:pt idx="12">
                  <c:v>有针对性/适合自己的产品</c:v>
                </c:pt>
                <c:pt idx="13">
                  <c:v>技术能力强</c:v>
                </c:pt>
                <c:pt idx="14">
                  <c:v>大品牌</c:v>
                </c:pt>
                <c:pt idx="15">
                  <c:v>额度大</c:v>
                </c:pt>
                <c:pt idx="16">
                  <c:v>与大企业合作</c:v>
                </c:pt>
                <c:pt idx="17">
                  <c:v>涉及领域广</c:v>
                </c:pt>
                <c:pt idx="18">
                  <c:v>持续盈利</c:v>
                </c:pt>
                <c:pt idx="19">
                  <c:v>会员服务好</c:v>
                </c:pt>
                <c:pt idx="20">
                  <c:v>明星代言</c:v>
                </c:pt>
                <c:pt idx="21">
                  <c:v>资产数额大</c:v>
                </c:pt>
                <c:pt idx="22">
                  <c:v>系统稳定不容易出错</c:v>
                </c:pt>
                <c:pt idx="23">
                  <c:v>严格的验证技术</c:v>
                </c:pt>
                <c:pt idx="24">
                  <c:v>无恶意骚扰/催收</c:v>
                </c:pt>
                <c:pt idx="25">
                  <c:v>容易了解各产品收益情况</c:v>
                </c:pt>
                <c:pt idx="26">
                  <c:v> 应用场景丰富</c:v>
                </c:pt>
                <c:pt idx="27">
                  <c:v>安全技术高</c:v>
                </c:pt>
                <c:pt idx="28">
                  <c:v>提现/到帐速度快</c:v>
                </c:pt>
                <c:pt idx="29">
                  <c:v>功能齐全</c:v>
                </c:pt>
                <c:pt idx="30">
                  <c:v>容易开通/审核快</c:v>
                </c:pt>
              </c:strCache>
            </c:strRef>
          </c:cat>
          <c:val>
            <c:numRef>
              <c:f>Sheet1!$B$2:$B$32</c:f>
              <c:numCache>
                <c:formatCode>General</c:formatCode>
                <c:ptCount val="31"/>
                <c:pt idx="0">
                  <c:v>-13811.036866359445</c:v>
                </c:pt>
                <c:pt idx="1">
                  <c:v>3566.677419354839</c:v>
                </c:pt>
                <c:pt idx="2">
                  <c:v>-2771.6082949308766</c:v>
                </c:pt>
                <c:pt idx="3">
                  <c:v>-7434.6082949308766</c:v>
                </c:pt>
                <c:pt idx="4">
                  <c:v>-7331.3225806451628</c:v>
                </c:pt>
                <c:pt idx="5">
                  <c:v>5965.677419354839</c:v>
                </c:pt>
                <c:pt idx="6">
                  <c:v>22109.105990783406</c:v>
                </c:pt>
                <c:pt idx="7">
                  <c:v>-6131.4654377880179</c:v>
                </c:pt>
                <c:pt idx="8">
                  <c:v>-11454.179723502304</c:v>
                </c:pt>
                <c:pt idx="9">
                  <c:v>34809.105990783406</c:v>
                </c:pt>
                <c:pt idx="10">
                  <c:v>33489.248847926268</c:v>
                </c:pt>
                <c:pt idx="11">
                  <c:v>-11889.608294930877</c:v>
                </c:pt>
                <c:pt idx="12">
                  <c:v>12028.534562211982</c:v>
                </c:pt>
                <c:pt idx="13">
                  <c:v>29703.963133640551</c:v>
                </c:pt>
                <c:pt idx="14">
                  <c:v>38004.248847926268</c:v>
                </c:pt>
                <c:pt idx="15">
                  <c:v>-1720.0368663594454</c:v>
                </c:pt>
                <c:pt idx="16">
                  <c:v>12508.391705069125</c:v>
                </c:pt>
                <c:pt idx="17">
                  <c:v>14195.534562211982</c:v>
                </c:pt>
                <c:pt idx="18">
                  <c:v>-5788.322580645161</c:v>
                </c:pt>
                <c:pt idx="19">
                  <c:v>-11550.89400921659</c:v>
                </c:pt>
                <c:pt idx="20">
                  <c:v>-16451.179723502304</c:v>
                </c:pt>
                <c:pt idx="21">
                  <c:v>-12728.036866359445</c:v>
                </c:pt>
                <c:pt idx="22">
                  <c:v>-6999.4654377880179</c:v>
                </c:pt>
                <c:pt idx="23">
                  <c:v>-11732.465437788018</c:v>
                </c:pt>
                <c:pt idx="24">
                  <c:v>-10848.322580645163</c:v>
                </c:pt>
                <c:pt idx="25">
                  <c:v>-11876.322580645163</c:v>
                </c:pt>
                <c:pt idx="26">
                  <c:v>-10329.036866359445</c:v>
                </c:pt>
                <c:pt idx="27">
                  <c:v>-11563.322580645163</c:v>
                </c:pt>
                <c:pt idx="28">
                  <c:v>-11640.751152073732</c:v>
                </c:pt>
                <c:pt idx="29">
                  <c:v>-11574.036866359445</c:v>
                </c:pt>
                <c:pt idx="30">
                  <c:v>-10754.465437788018</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Lst>
        </c:ser>
        <c:dLbls>
          <c:showLegendKey val="0"/>
          <c:showVal val="0"/>
          <c:showCatName val="0"/>
          <c:showSerName val="0"/>
          <c:showPercent val="0"/>
          <c:showBubbleSize val="0"/>
        </c:dLbls>
        <c:gapWidth val="60"/>
        <c:axId val="390588128"/>
        <c:axId val="390588688"/>
      </c:barChart>
      <c:catAx>
        <c:axId val="390588128"/>
        <c:scaling>
          <c:orientation val="maxMin"/>
        </c:scaling>
        <c:delete val="1"/>
        <c:axPos val="l"/>
        <c:numFmt formatCode="General" sourceLinked="1"/>
        <c:majorTickMark val="out"/>
        <c:minorTickMark val="none"/>
        <c:tickLblPos val="nextTo"/>
        <c:crossAx val="390588688"/>
        <c:crosses val="autoZero"/>
        <c:auto val="1"/>
        <c:lblAlgn val="ctr"/>
        <c:lblOffset val="100"/>
        <c:noMultiLvlLbl val="0"/>
      </c:catAx>
      <c:valAx>
        <c:axId val="390588688"/>
        <c:scaling>
          <c:orientation val="minMax"/>
          <c:max val="60000"/>
          <c:min val="-60000"/>
        </c:scaling>
        <c:delete val="1"/>
        <c:axPos val="t"/>
        <c:numFmt formatCode="General" sourceLinked="1"/>
        <c:majorTickMark val="out"/>
        <c:minorTickMark val="none"/>
        <c:tickLblPos val="nextTo"/>
        <c:crossAx val="390588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BDD53C"/>
            </a:solidFill>
            <a:ln>
              <a:noFill/>
            </a:ln>
            <a:effectLst/>
          </c:spPr>
          <c:invertIfNegative val="1"/>
          <c:cat>
            <c:strRef>
              <c:f>Sheet1!$A$2:$A$32</c:f>
              <c:strCache>
                <c:ptCount val="31"/>
                <c:pt idx="0">
                  <c:v>资金进出灵活</c:v>
                </c:pt>
                <c:pt idx="1">
                  <c:v>账户安全性高</c:v>
                </c:pt>
                <c:pt idx="2">
                  <c:v>流程便捷</c:v>
                </c:pt>
                <c:pt idx="3">
                  <c:v>交易/提现手续费低</c:v>
                </c:pt>
                <c:pt idx="4">
                  <c:v>投资门槛低</c:v>
                </c:pt>
                <c:pt idx="5">
                  <c:v>投资去向安全</c:v>
                </c:pt>
                <c:pt idx="6">
                  <c:v> 值得信赖的</c:v>
                </c:pt>
                <c:pt idx="7">
                  <c:v>专业领先的</c:v>
                </c:pt>
                <c:pt idx="8">
                  <c:v>产品经过精简优选</c:v>
                </c:pt>
                <c:pt idx="9">
                  <c:v>收益有优势/回报率高</c:v>
                </c:pt>
                <c:pt idx="10">
                  <c:v>勇于创新的</c:v>
                </c:pt>
                <c:pt idx="11">
                  <c:v>可选择的投资产品丰富</c:v>
                </c:pt>
                <c:pt idx="12">
                  <c:v>有针对性/适合自己的产品</c:v>
                </c:pt>
                <c:pt idx="13">
                  <c:v>技术能力强</c:v>
                </c:pt>
                <c:pt idx="14">
                  <c:v>大品牌</c:v>
                </c:pt>
                <c:pt idx="15">
                  <c:v>额度大</c:v>
                </c:pt>
                <c:pt idx="16">
                  <c:v>与大企业合作</c:v>
                </c:pt>
                <c:pt idx="17">
                  <c:v>涉及领域广</c:v>
                </c:pt>
                <c:pt idx="18">
                  <c:v>持续盈利</c:v>
                </c:pt>
                <c:pt idx="19">
                  <c:v>会员服务好</c:v>
                </c:pt>
                <c:pt idx="20">
                  <c:v>明星代言</c:v>
                </c:pt>
                <c:pt idx="21">
                  <c:v>资产数额大</c:v>
                </c:pt>
                <c:pt idx="22">
                  <c:v>系统稳定不容易出错</c:v>
                </c:pt>
                <c:pt idx="23">
                  <c:v>严格的验证技术</c:v>
                </c:pt>
                <c:pt idx="24">
                  <c:v>无恶意骚扰/催收</c:v>
                </c:pt>
                <c:pt idx="25">
                  <c:v>容易了解各产品收益情况</c:v>
                </c:pt>
                <c:pt idx="26">
                  <c:v> 应用场景丰富</c:v>
                </c:pt>
                <c:pt idx="27">
                  <c:v>安全技术高</c:v>
                </c:pt>
                <c:pt idx="28">
                  <c:v>提现/到帐速度快</c:v>
                </c:pt>
                <c:pt idx="29">
                  <c:v>功能齐全</c:v>
                </c:pt>
                <c:pt idx="30">
                  <c:v>容易开通/审核快</c:v>
                </c:pt>
              </c:strCache>
            </c:strRef>
          </c:cat>
          <c:val>
            <c:numRef>
              <c:f>Sheet1!$B$2:$B$32</c:f>
              <c:numCache>
                <c:formatCode>General</c:formatCode>
                <c:ptCount val="31"/>
                <c:pt idx="0">
                  <c:v>1157.4470046082952</c:v>
                </c:pt>
                <c:pt idx="1">
                  <c:v>-2802.8387096774186</c:v>
                </c:pt>
                <c:pt idx="2">
                  <c:v>-8014.1244239631342</c:v>
                </c:pt>
                <c:pt idx="3">
                  <c:v>-9731.1244239631342</c:v>
                </c:pt>
                <c:pt idx="4">
                  <c:v>3237.1612903225805</c:v>
                </c:pt>
                <c:pt idx="5">
                  <c:v>-2401.8387096774186</c:v>
                </c:pt>
                <c:pt idx="6">
                  <c:v>-11081.410138248848</c:v>
                </c:pt>
                <c:pt idx="7">
                  <c:v>2133.0184331797227</c:v>
                </c:pt>
                <c:pt idx="8">
                  <c:v>8730.3041474654383</c:v>
                </c:pt>
                <c:pt idx="9">
                  <c:v>-13378.410138248848</c:v>
                </c:pt>
                <c:pt idx="10">
                  <c:v>-15652.267281105989</c:v>
                </c:pt>
                <c:pt idx="11">
                  <c:v>6805.8755760368658</c:v>
                </c:pt>
                <c:pt idx="12">
                  <c:v>-9885.9815668202755</c:v>
                </c:pt>
                <c:pt idx="13">
                  <c:v>-9931.552995391703</c:v>
                </c:pt>
                <c:pt idx="14">
                  <c:v>-11554.267281105989</c:v>
                </c:pt>
                <c:pt idx="15">
                  <c:v>-7839.552995391703</c:v>
                </c:pt>
                <c:pt idx="16">
                  <c:v>-3493.1244239631342</c:v>
                </c:pt>
                <c:pt idx="17">
                  <c:v>-3223.9815668202755</c:v>
                </c:pt>
                <c:pt idx="18">
                  <c:v>1570.1612903225805</c:v>
                </c:pt>
                <c:pt idx="19">
                  <c:v>2954.5898617511521</c:v>
                </c:pt>
                <c:pt idx="20">
                  <c:v>4465.3041474654374</c:v>
                </c:pt>
                <c:pt idx="21">
                  <c:v>5242.4470046082952</c:v>
                </c:pt>
                <c:pt idx="22">
                  <c:v>6546.0184331797227</c:v>
                </c:pt>
                <c:pt idx="23">
                  <c:v>6635.0184331797227</c:v>
                </c:pt>
                <c:pt idx="24">
                  <c:v>8146.1612903225805</c:v>
                </c:pt>
                <c:pt idx="25">
                  <c:v>9374.1612903225796</c:v>
                </c:pt>
                <c:pt idx="26">
                  <c:v>8251.4470046082952</c:v>
                </c:pt>
                <c:pt idx="27">
                  <c:v>8402.1612903225796</c:v>
                </c:pt>
                <c:pt idx="28">
                  <c:v>8399.7327188940089</c:v>
                </c:pt>
                <c:pt idx="29">
                  <c:v>8505.4470046082952</c:v>
                </c:pt>
                <c:pt idx="30">
                  <c:v>8434.0184331797227</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Lst>
        </c:ser>
        <c:dLbls>
          <c:showLegendKey val="0"/>
          <c:showVal val="0"/>
          <c:showCatName val="0"/>
          <c:showSerName val="0"/>
          <c:showPercent val="0"/>
          <c:showBubbleSize val="0"/>
        </c:dLbls>
        <c:gapWidth val="60"/>
        <c:axId val="390590928"/>
        <c:axId val="390591488"/>
      </c:barChart>
      <c:catAx>
        <c:axId val="390590928"/>
        <c:scaling>
          <c:orientation val="maxMin"/>
        </c:scaling>
        <c:delete val="1"/>
        <c:axPos val="l"/>
        <c:numFmt formatCode="General" sourceLinked="1"/>
        <c:majorTickMark val="out"/>
        <c:minorTickMark val="none"/>
        <c:tickLblPos val="nextTo"/>
        <c:crossAx val="390591488"/>
        <c:crosses val="autoZero"/>
        <c:auto val="1"/>
        <c:lblAlgn val="ctr"/>
        <c:lblOffset val="100"/>
        <c:noMultiLvlLbl val="0"/>
      </c:catAx>
      <c:valAx>
        <c:axId val="390591488"/>
        <c:scaling>
          <c:orientation val="minMax"/>
          <c:max val="60000"/>
          <c:min val="-60000"/>
        </c:scaling>
        <c:delete val="1"/>
        <c:axPos val="t"/>
        <c:numFmt formatCode="General" sourceLinked="1"/>
        <c:majorTickMark val="out"/>
        <c:minorTickMark val="none"/>
        <c:tickLblPos val="nextTo"/>
        <c:crossAx val="390590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BDD53C"/>
            </a:solidFill>
            <a:ln>
              <a:noFill/>
            </a:ln>
            <a:effectLst/>
          </c:spPr>
          <c:invertIfNegative val="1"/>
          <c:cat>
            <c:strRef>
              <c:f>Sheet1!$A$2:$A$32</c:f>
              <c:strCache>
                <c:ptCount val="31"/>
                <c:pt idx="0">
                  <c:v>资金进出灵活</c:v>
                </c:pt>
                <c:pt idx="1">
                  <c:v>账户安全性高</c:v>
                </c:pt>
                <c:pt idx="2">
                  <c:v>流程便捷</c:v>
                </c:pt>
                <c:pt idx="3">
                  <c:v>交易/提现手续费低</c:v>
                </c:pt>
                <c:pt idx="4">
                  <c:v>投资门槛低</c:v>
                </c:pt>
                <c:pt idx="5">
                  <c:v>投资去向安全</c:v>
                </c:pt>
                <c:pt idx="6">
                  <c:v> 值得信赖的</c:v>
                </c:pt>
                <c:pt idx="7">
                  <c:v>专业领先的</c:v>
                </c:pt>
                <c:pt idx="8">
                  <c:v>产品经过精简优选</c:v>
                </c:pt>
                <c:pt idx="9">
                  <c:v>收益有优势/回报率高</c:v>
                </c:pt>
                <c:pt idx="10">
                  <c:v>勇于创新的</c:v>
                </c:pt>
                <c:pt idx="11">
                  <c:v>可选择的投资产品丰富</c:v>
                </c:pt>
                <c:pt idx="12">
                  <c:v>有针对性/适合自己的产品</c:v>
                </c:pt>
                <c:pt idx="13">
                  <c:v>技术能力强</c:v>
                </c:pt>
                <c:pt idx="14">
                  <c:v>大品牌</c:v>
                </c:pt>
                <c:pt idx="15">
                  <c:v>额度大</c:v>
                </c:pt>
                <c:pt idx="16">
                  <c:v>与大企业合作</c:v>
                </c:pt>
                <c:pt idx="17">
                  <c:v>涉及领域广</c:v>
                </c:pt>
                <c:pt idx="18">
                  <c:v>持续盈利</c:v>
                </c:pt>
                <c:pt idx="19">
                  <c:v>会员服务好</c:v>
                </c:pt>
                <c:pt idx="20">
                  <c:v>明星代言</c:v>
                </c:pt>
                <c:pt idx="21">
                  <c:v>资产数额大</c:v>
                </c:pt>
                <c:pt idx="22">
                  <c:v>系统稳定不容易出错</c:v>
                </c:pt>
                <c:pt idx="23">
                  <c:v>严格的验证技术</c:v>
                </c:pt>
                <c:pt idx="24">
                  <c:v>无恶意骚扰/催收</c:v>
                </c:pt>
                <c:pt idx="25">
                  <c:v>容易了解各产品收益情况</c:v>
                </c:pt>
                <c:pt idx="26">
                  <c:v> 应用场景丰富</c:v>
                </c:pt>
                <c:pt idx="27">
                  <c:v>安全技术高</c:v>
                </c:pt>
                <c:pt idx="28">
                  <c:v>提现/到帐速度快</c:v>
                </c:pt>
                <c:pt idx="29">
                  <c:v>功能齐全</c:v>
                </c:pt>
                <c:pt idx="30">
                  <c:v>容易开通/审核快</c:v>
                </c:pt>
              </c:strCache>
            </c:strRef>
          </c:cat>
          <c:val>
            <c:numRef>
              <c:f>Sheet1!$B$2:$B$32</c:f>
              <c:numCache>
                <c:formatCode>General</c:formatCode>
                <c:ptCount val="31"/>
                <c:pt idx="0">
                  <c:v>2034.5437788018426</c:v>
                </c:pt>
                <c:pt idx="1">
                  <c:v>-1130.7419354838712</c:v>
                </c:pt>
                <c:pt idx="2">
                  <c:v>-5003.0276497695868</c:v>
                </c:pt>
                <c:pt idx="3">
                  <c:v>-12301.027649769585</c:v>
                </c:pt>
                <c:pt idx="4">
                  <c:v>2224.2580645161288</c:v>
                </c:pt>
                <c:pt idx="5">
                  <c:v>2310.2580645161288</c:v>
                </c:pt>
                <c:pt idx="6">
                  <c:v>-3929.3133640553006</c:v>
                </c:pt>
                <c:pt idx="7">
                  <c:v>5895.115207373271</c:v>
                </c:pt>
                <c:pt idx="8">
                  <c:v>2857.4009216589857</c:v>
                </c:pt>
                <c:pt idx="9">
                  <c:v>-4411.3133640553006</c:v>
                </c:pt>
                <c:pt idx="10">
                  <c:v>380.82949308755997</c:v>
                </c:pt>
                <c:pt idx="11">
                  <c:v>1878.9723502304141</c:v>
                </c:pt>
                <c:pt idx="12">
                  <c:v>-4823.8847926267281</c:v>
                </c:pt>
                <c:pt idx="13">
                  <c:v>-2853.4562211981556</c:v>
                </c:pt>
                <c:pt idx="14">
                  <c:v>7899.82949308756</c:v>
                </c:pt>
                <c:pt idx="15">
                  <c:v>-10696.456221198157</c:v>
                </c:pt>
                <c:pt idx="16">
                  <c:v>-6931.027649769585</c:v>
                </c:pt>
                <c:pt idx="17">
                  <c:v>3515.1152073732719</c:v>
                </c:pt>
                <c:pt idx="18">
                  <c:v>1204.2580645161288</c:v>
                </c:pt>
                <c:pt idx="19">
                  <c:v>418.68663594470127</c:v>
                </c:pt>
                <c:pt idx="20">
                  <c:v>-2445.5990783410143</c:v>
                </c:pt>
                <c:pt idx="21">
                  <c:v>-88.456221198157436</c:v>
                </c:pt>
                <c:pt idx="22">
                  <c:v>2772.1152073732719</c:v>
                </c:pt>
                <c:pt idx="23">
                  <c:v>1459.1152073732719</c:v>
                </c:pt>
                <c:pt idx="24">
                  <c:v>3825.2580645161288</c:v>
                </c:pt>
                <c:pt idx="25">
                  <c:v>2382.2580645161288</c:v>
                </c:pt>
                <c:pt idx="26">
                  <c:v>2436.5437788018426</c:v>
                </c:pt>
                <c:pt idx="27">
                  <c:v>2844.2580645161288</c:v>
                </c:pt>
                <c:pt idx="28">
                  <c:v>2716.8294930875572</c:v>
                </c:pt>
                <c:pt idx="29">
                  <c:v>2897.5437788018426</c:v>
                </c:pt>
                <c:pt idx="30">
                  <c:v>2661.115207373271</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Lst>
        </c:ser>
        <c:dLbls>
          <c:showLegendKey val="0"/>
          <c:showVal val="0"/>
          <c:showCatName val="0"/>
          <c:showSerName val="0"/>
          <c:showPercent val="0"/>
          <c:showBubbleSize val="0"/>
        </c:dLbls>
        <c:gapWidth val="60"/>
        <c:axId val="390594288"/>
        <c:axId val="390594848"/>
      </c:barChart>
      <c:catAx>
        <c:axId val="390594288"/>
        <c:scaling>
          <c:orientation val="maxMin"/>
        </c:scaling>
        <c:delete val="1"/>
        <c:axPos val="l"/>
        <c:numFmt formatCode="General" sourceLinked="1"/>
        <c:majorTickMark val="out"/>
        <c:minorTickMark val="none"/>
        <c:tickLblPos val="nextTo"/>
        <c:crossAx val="390594848"/>
        <c:crosses val="autoZero"/>
        <c:auto val="1"/>
        <c:lblAlgn val="ctr"/>
        <c:lblOffset val="100"/>
        <c:noMultiLvlLbl val="0"/>
      </c:catAx>
      <c:valAx>
        <c:axId val="390594848"/>
        <c:scaling>
          <c:orientation val="minMax"/>
          <c:max val="60000"/>
          <c:min val="-60000"/>
        </c:scaling>
        <c:delete val="1"/>
        <c:axPos val="t"/>
        <c:numFmt formatCode="General" sourceLinked="1"/>
        <c:majorTickMark val="out"/>
        <c:minorTickMark val="none"/>
        <c:tickLblPos val="nextTo"/>
        <c:crossAx val="390594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BDD53C"/>
            </a:solidFill>
            <a:ln>
              <a:noFill/>
            </a:ln>
            <a:effectLst/>
          </c:spPr>
          <c:invertIfNegative val="1"/>
          <c:cat>
            <c:strRef>
              <c:f>Sheet1!$A$2:$A$32</c:f>
              <c:strCache>
                <c:ptCount val="31"/>
                <c:pt idx="0">
                  <c:v>资金进出灵活</c:v>
                </c:pt>
                <c:pt idx="1">
                  <c:v>账户安全性高</c:v>
                </c:pt>
                <c:pt idx="2">
                  <c:v>流程便捷</c:v>
                </c:pt>
                <c:pt idx="3">
                  <c:v>交易/提现手续费低</c:v>
                </c:pt>
                <c:pt idx="4">
                  <c:v>投资门槛低</c:v>
                </c:pt>
                <c:pt idx="5">
                  <c:v>投资去向安全</c:v>
                </c:pt>
                <c:pt idx="6">
                  <c:v> 值得信赖的</c:v>
                </c:pt>
                <c:pt idx="7">
                  <c:v>专业领先的</c:v>
                </c:pt>
                <c:pt idx="8">
                  <c:v>产品经过精简优选</c:v>
                </c:pt>
                <c:pt idx="9">
                  <c:v>收益有优势/回报率高</c:v>
                </c:pt>
                <c:pt idx="10">
                  <c:v>勇于创新的</c:v>
                </c:pt>
                <c:pt idx="11">
                  <c:v>可选择的投资产品丰富</c:v>
                </c:pt>
                <c:pt idx="12">
                  <c:v>有针对性/适合自己的产品</c:v>
                </c:pt>
                <c:pt idx="13">
                  <c:v>技术能力强</c:v>
                </c:pt>
                <c:pt idx="14">
                  <c:v>大品牌</c:v>
                </c:pt>
                <c:pt idx="15">
                  <c:v>额度大</c:v>
                </c:pt>
                <c:pt idx="16">
                  <c:v>与大企业合作</c:v>
                </c:pt>
                <c:pt idx="17">
                  <c:v>涉及领域广</c:v>
                </c:pt>
                <c:pt idx="18">
                  <c:v>持续盈利</c:v>
                </c:pt>
                <c:pt idx="19">
                  <c:v>会员服务好</c:v>
                </c:pt>
                <c:pt idx="20">
                  <c:v>明星代言</c:v>
                </c:pt>
                <c:pt idx="21">
                  <c:v>资产数额大</c:v>
                </c:pt>
                <c:pt idx="22">
                  <c:v>系统稳定不容易出错</c:v>
                </c:pt>
                <c:pt idx="23">
                  <c:v>严格的验证技术</c:v>
                </c:pt>
                <c:pt idx="24">
                  <c:v>无恶意骚扰/催收</c:v>
                </c:pt>
                <c:pt idx="25">
                  <c:v>容易了解各产品收益情况</c:v>
                </c:pt>
                <c:pt idx="26">
                  <c:v> 应用场景丰富</c:v>
                </c:pt>
                <c:pt idx="27">
                  <c:v>安全技术高</c:v>
                </c:pt>
                <c:pt idx="28">
                  <c:v>提现/到帐速度快</c:v>
                </c:pt>
                <c:pt idx="29">
                  <c:v>功能齐全</c:v>
                </c:pt>
                <c:pt idx="30">
                  <c:v>容易开通/审核快</c:v>
                </c:pt>
              </c:strCache>
            </c:strRef>
          </c:cat>
          <c:val>
            <c:numRef>
              <c:f>Sheet1!$B$2:$B$32</c:f>
              <c:numCache>
                <c:formatCode>General</c:formatCode>
                <c:ptCount val="31"/>
                <c:pt idx="0">
                  <c:v>4094.2211981566816</c:v>
                </c:pt>
                <c:pt idx="1">
                  <c:v>-2621.0645161290322</c:v>
                </c:pt>
                <c:pt idx="2">
                  <c:v>-7850.3502304147478</c:v>
                </c:pt>
                <c:pt idx="3">
                  <c:v>-8491.3502304147478</c:v>
                </c:pt>
                <c:pt idx="4">
                  <c:v>2426.9354838709678</c:v>
                </c:pt>
                <c:pt idx="5">
                  <c:v>-2278.0645161290322</c:v>
                </c:pt>
                <c:pt idx="6">
                  <c:v>-10590.635944700462</c:v>
                </c:pt>
                <c:pt idx="7">
                  <c:v>1940.79262672811</c:v>
                </c:pt>
                <c:pt idx="8">
                  <c:v>8763.0783410138247</c:v>
                </c:pt>
                <c:pt idx="9">
                  <c:v>-12043.635944700462</c:v>
                </c:pt>
                <c:pt idx="10">
                  <c:v>-12634.493087557603</c:v>
                </c:pt>
                <c:pt idx="11">
                  <c:v>7004.6497695852531</c:v>
                </c:pt>
                <c:pt idx="12">
                  <c:v>-10575.207373271889</c:v>
                </c:pt>
                <c:pt idx="13">
                  <c:v>-14085.778801843317</c:v>
                </c:pt>
                <c:pt idx="14">
                  <c:v>-8799.4930875576028</c:v>
                </c:pt>
                <c:pt idx="15">
                  <c:v>-8220.7788018433166</c:v>
                </c:pt>
                <c:pt idx="16">
                  <c:v>-5893.350230414746</c:v>
                </c:pt>
                <c:pt idx="17">
                  <c:v>-5881.2073732718891</c:v>
                </c:pt>
                <c:pt idx="18">
                  <c:v>2537.9354838709678</c:v>
                </c:pt>
                <c:pt idx="19">
                  <c:v>3031.3640552995394</c:v>
                </c:pt>
                <c:pt idx="20">
                  <c:v>3359.0783410138247</c:v>
                </c:pt>
                <c:pt idx="21">
                  <c:v>5289.2211981566816</c:v>
                </c:pt>
                <c:pt idx="22">
                  <c:v>6516.7926267281109</c:v>
                </c:pt>
                <c:pt idx="23">
                  <c:v>6501.7926267281109</c:v>
                </c:pt>
                <c:pt idx="24">
                  <c:v>8185.9354838709678</c:v>
                </c:pt>
                <c:pt idx="25">
                  <c:v>8183.9354838709678</c:v>
                </c:pt>
                <c:pt idx="26">
                  <c:v>8269.2211981566816</c:v>
                </c:pt>
                <c:pt idx="27">
                  <c:v>8430.9354838709678</c:v>
                </c:pt>
                <c:pt idx="28">
                  <c:v>8411.5069124423953</c:v>
                </c:pt>
                <c:pt idx="29">
                  <c:v>8560.2211981566816</c:v>
                </c:pt>
                <c:pt idx="30">
                  <c:v>8457.7926267281109</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Lst>
        </c:ser>
        <c:dLbls>
          <c:showLegendKey val="0"/>
          <c:showVal val="0"/>
          <c:showCatName val="0"/>
          <c:showSerName val="0"/>
          <c:showPercent val="0"/>
          <c:showBubbleSize val="0"/>
        </c:dLbls>
        <c:gapWidth val="60"/>
        <c:axId val="390597088"/>
        <c:axId val="390597648"/>
      </c:barChart>
      <c:catAx>
        <c:axId val="390597088"/>
        <c:scaling>
          <c:orientation val="maxMin"/>
        </c:scaling>
        <c:delete val="1"/>
        <c:axPos val="l"/>
        <c:numFmt formatCode="General" sourceLinked="1"/>
        <c:majorTickMark val="out"/>
        <c:minorTickMark val="none"/>
        <c:tickLblPos val="nextTo"/>
        <c:crossAx val="390597648"/>
        <c:crosses val="autoZero"/>
        <c:auto val="1"/>
        <c:lblAlgn val="ctr"/>
        <c:lblOffset val="100"/>
        <c:noMultiLvlLbl val="0"/>
      </c:catAx>
      <c:valAx>
        <c:axId val="390597648"/>
        <c:scaling>
          <c:orientation val="minMax"/>
          <c:max val="60000"/>
          <c:min val="-60000"/>
        </c:scaling>
        <c:delete val="1"/>
        <c:axPos val="t"/>
        <c:numFmt formatCode="General" sourceLinked="1"/>
        <c:majorTickMark val="out"/>
        <c:minorTickMark val="none"/>
        <c:tickLblPos val="nextTo"/>
        <c:crossAx val="390597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BDD53C"/>
            </a:solidFill>
            <a:ln>
              <a:noFill/>
            </a:ln>
            <a:effectLst/>
          </c:spPr>
          <c:invertIfNegative val="1"/>
          <c:cat>
            <c:strRef>
              <c:f>Sheet1!$A$2:$A$32</c:f>
              <c:strCache>
                <c:ptCount val="31"/>
                <c:pt idx="0">
                  <c:v>资金进出灵活</c:v>
                </c:pt>
                <c:pt idx="1">
                  <c:v>账户安全性高</c:v>
                </c:pt>
                <c:pt idx="2">
                  <c:v>流程便捷</c:v>
                </c:pt>
                <c:pt idx="3">
                  <c:v>交易/提现手续费低</c:v>
                </c:pt>
                <c:pt idx="4">
                  <c:v>投资门槛低</c:v>
                </c:pt>
                <c:pt idx="5">
                  <c:v>投资去向安全</c:v>
                </c:pt>
                <c:pt idx="6">
                  <c:v> 值得信赖的</c:v>
                </c:pt>
                <c:pt idx="7">
                  <c:v>专业领先的</c:v>
                </c:pt>
                <c:pt idx="8">
                  <c:v>产品经过精简优选</c:v>
                </c:pt>
                <c:pt idx="9">
                  <c:v>收益有优势/回报率高</c:v>
                </c:pt>
                <c:pt idx="10">
                  <c:v>勇于创新的</c:v>
                </c:pt>
                <c:pt idx="11">
                  <c:v>可选择的投资产品丰富</c:v>
                </c:pt>
                <c:pt idx="12">
                  <c:v>有针对性/适合自己的产品</c:v>
                </c:pt>
                <c:pt idx="13">
                  <c:v>技术能力强</c:v>
                </c:pt>
                <c:pt idx="14">
                  <c:v>大品牌</c:v>
                </c:pt>
                <c:pt idx="15">
                  <c:v>额度大</c:v>
                </c:pt>
                <c:pt idx="16">
                  <c:v>与大企业合作</c:v>
                </c:pt>
                <c:pt idx="17">
                  <c:v>涉及领域广</c:v>
                </c:pt>
                <c:pt idx="18">
                  <c:v>持续盈利</c:v>
                </c:pt>
                <c:pt idx="19">
                  <c:v>会员服务好</c:v>
                </c:pt>
                <c:pt idx="20">
                  <c:v>明星代言</c:v>
                </c:pt>
                <c:pt idx="21">
                  <c:v>资产数额大</c:v>
                </c:pt>
                <c:pt idx="22">
                  <c:v>系统稳定不容易出错</c:v>
                </c:pt>
                <c:pt idx="23">
                  <c:v>严格的验证技术</c:v>
                </c:pt>
                <c:pt idx="24">
                  <c:v>无恶意骚扰/催收</c:v>
                </c:pt>
                <c:pt idx="25">
                  <c:v>容易了解各产品收益情况</c:v>
                </c:pt>
                <c:pt idx="26">
                  <c:v> 应用场景丰富</c:v>
                </c:pt>
                <c:pt idx="27">
                  <c:v>安全技术高</c:v>
                </c:pt>
                <c:pt idx="28">
                  <c:v>提现/到帐速度快</c:v>
                </c:pt>
                <c:pt idx="29">
                  <c:v>功能齐全</c:v>
                </c:pt>
                <c:pt idx="30">
                  <c:v>容易开通/审核快</c:v>
                </c:pt>
              </c:strCache>
            </c:strRef>
          </c:cat>
          <c:val>
            <c:numRef>
              <c:f>Sheet1!$B$2:$B$32</c:f>
              <c:numCache>
                <c:formatCode>General</c:formatCode>
                <c:ptCount val="31"/>
                <c:pt idx="0">
                  <c:v>1030.8341013824884</c:v>
                </c:pt>
                <c:pt idx="1">
                  <c:v>-1615.4516129032254</c:v>
                </c:pt>
                <c:pt idx="2">
                  <c:v>-7415.737327188941</c:v>
                </c:pt>
                <c:pt idx="3">
                  <c:v>-8575.737327188941</c:v>
                </c:pt>
                <c:pt idx="4">
                  <c:v>2646.5483870967746</c:v>
                </c:pt>
                <c:pt idx="5">
                  <c:v>-1947.4516129032254</c:v>
                </c:pt>
                <c:pt idx="6">
                  <c:v>-9948.0230414746547</c:v>
                </c:pt>
                <c:pt idx="7">
                  <c:v>1871.4055299539159</c:v>
                </c:pt>
                <c:pt idx="8">
                  <c:v>9302.6912442396315</c:v>
                </c:pt>
                <c:pt idx="9">
                  <c:v>-14240.023041474655</c:v>
                </c:pt>
                <c:pt idx="10">
                  <c:v>-16182.880184331796</c:v>
                </c:pt>
                <c:pt idx="11">
                  <c:v>7403.2626728110599</c:v>
                </c:pt>
                <c:pt idx="12">
                  <c:v>-9860.5944700460823</c:v>
                </c:pt>
                <c:pt idx="13">
                  <c:v>-14223.16589861751</c:v>
                </c:pt>
                <c:pt idx="14">
                  <c:v>-12401.880184331796</c:v>
                </c:pt>
                <c:pt idx="15">
                  <c:v>-7901.1658986175098</c:v>
                </c:pt>
                <c:pt idx="16">
                  <c:v>-5389.7373271889392</c:v>
                </c:pt>
                <c:pt idx="17">
                  <c:v>-5472.5944700460823</c:v>
                </c:pt>
                <c:pt idx="18">
                  <c:v>2117.5483870967746</c:v>
                </c:pt>
                <c:pt idx="19">
                  <c:v>4193.9769585253453</c:v>
                </c:pt>
                <c:pt idx="20">
                  <c:v>3906.6912442396315</c:v>
                </c:pt>
                <c:pt idx="21">
                  <c:v>5826.8341013824884</c:v>
                </c:pt>
                <c:pt idx="22">
                  <c:v>7058.4055299539168</c:v>
                </c:pt>
                <c:pt idx="23">
                  <c:v>7571.4055299539168</c:v>
                </c:pt>
                <c:pt idx="24">
                  <c:v>8730.5483870967746</c:v>
                </c:pt>
                <c:pt idx="25">
                  <c:v>8710.5483870967746</c:v>
                </c:pt>
                <c:pt idx="26">
                  <c:v>8807.8341013824884</c:v>
                </c:pt>
                <c:pt idx="27">
                  <c:v>8970.5483870967746</c:v>
                </c:pt>
                <c:pt idx="28">
                  <c:v>8945.1198156682021</c:v>
                </c:pt>
                <c:pt idx="29">
                  <c:v>9081.8341013824884</c:v>
                </c:pt>
                <c:pt idx="30">
                  <c:v>8998.4055299539177</c:v>
                </c:pt>
              </c:numCache>
            </c:numRef>
          </c:val>
          <c:extLst>
            <c:ext xmlns:c14="http://schemas.microsoft.com/office/drawing/2007/8/2/chart" uri="{6F2FDCE9-48DA-4B69-8628-5D25D57E5C99}">
              <c14:invertSolidFillFmt>
                <c14:spPr xmlns:c14="http://schemas.microsoft.com/office/drawing/2007/8/2/chart">
                  <a:solidFill>
                    <a:srgbClr val="C00000"/>
                  </a:solidFill>
                  <a:ln>
                    <a:noFill/>
                  </a:ln>
                  <a:effectLst/>
                </c14:spPr>
              </c14:invertSolidFillFmt>
            </c:ext>
          </c:extLst>
        </c:ser>
        <c:dLbls>
          <c:showLegendKey val="0"/>
          <c:showVal val="0"/>
          <c:showCatName val="0"/>
          <c:showSerName val="0"/>
          <c:showPercent val="0"/>
          <c:showBubbleSize val="0"/>
        </c:dLbls>
        <c:gapWidth val="60"/>
        <c:axId val="390599888"/>
        <c:axId val="390600448"/>
      </c:barChart>
      <c:catAx>
        <c:axId val="390599888"/>
        <c:scaling>
          <c:orientation val="maxMin"/>
        </c:scaling>
        <c:delete val="1"/>
        <c:axPos val="l"/>
        <c:numFmt formatCode="General" sourceLinked="1"/>
        <c:majorTickMark val="out"/>
        <c:minorTickMark val="none"/>
        <c:tickLblPos val="nextTo"/>
        <c:crossAx val="390600448"/>
        <c:crosses val="autoZero"/>
        <c:auto val="1"/>
        <c:lblAlgn val="ctr"/>
        <c:lblOffset val="100"/>
        <c:noMultiLvlLbl val="0"/>
      </c:catAx>
      <c:valAx>
        <c:axId val="390600448"/>
        <c:scaling>
          <c:orientation val="minMax"/>
          <c:max val="60000"/>
          <c:min val="-60000"/>
        </c:scaling>
        <c:delete val="1"/>
        <c:axPos val="t"/>
        <c:numFmt formatCode="General" sourceLinked="1"/>
        <c:majorTickMark val="out"/>
        <c:minorTickMark val="none"/>
        <c:tickLblPos val="nextTo"/>
        <c:crossAx val="390599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517309364573252E-2"/>
          <c:y val="2.7627217900000785E-2"/>
          <c:w val="0.97296538127085352"/>
          <c:h val="0.87898408411204376"/>
        </c:manualLayout>
      </c:layout>
      <c:lineChart>
        <c:grouping val="standard"/>
        <c:varyColors val="0"/>
        <c:ser>
          <c:idx val="0"/>
          <c:order val="0"/>
          <c:tx>
            <c:strRef>
              <c:f>Sheet1!$B$1</c:f>
              <c:strCache>
                <c:ptCount val="1"/>
                <c:pt idx="0">
                  <c:v>理财通</c:v>
                </c:pt>
              </c:strCache>
            </c:strRef>
          </c:tx>
          <c:spPr>
            <a:ln w="28575" cap="rnd">
              <a:solidFill>
                <a:schemeClr val="accent1"/>
              </a:solidFill>
              <a:round/>
            </a:ln>
            <a:effectLst/>
          </c:spPr>
          <c:marker>
            <c:symbol val="none"/>
          </c:marker>
          <c:dLbls>
            <c:dLbl>
              <c:idx val="184"/>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Sheet1!$A$2:$A$367</c:f>
              <c:numCache>
                <c:formatCode>m/d/yyyy</c:formatCode>
                <c:ptCount val="366"/>
                <c:pt idx="0">
                  <c:v>42514</c:v>
                </c:pt>
                <c:pt idx="1">
                  <c:v>42515</c:v>
                </c:pt>
                <c:pt idx="2">
                  <c:v>42516</c:v>
                </c:pt>
                <c:pt idx="3">
                  <c:v>42517</c:v>
                </c:pt>
                <c:pt idx="4">
                  <c:v>42518</c:v>
                </c:pt>
                <c:pt idx="5">
                  <c:v>42519</c:v>
                </c:pt>
                <c:pt idx="6">
                  <c:v>42520</c:v>
                </c:pt>
                <c:pt idx="7">
                  <c:v>42521</c:v>
                </c:pt>
                <c:pt idx="8">
                  <c:v>42522</c:v>
                </c:pt>
                <c:pt idx="9">
                  <c:v>42523</c:v>
                </c:pt>
                <c:pt idx="10">
                  <c:v>42524</c:v>
                </c:pt>
                <c:pt idx="11">
                  <c:v>42525</c:v>
                </c:pt>
                <c:pt idx="12">
                  <c:v>42526</c:v>
                </c:pt>
                <c:pt idx="13">
                  <c:v>42527</c:v>
                </c:pt>
                <c:pt idx="14">
                  <c:v>42528</c:v>
                </c:pt>
                <c:pt idx="15">
                  <c:v>42529</c:v>
                </c:pt>
                <c:pt idx="16">
                  <c:v>42530</c:v>
                </c:pt>
                <c:pt idx="17">
                  <c:v>42531</c:v>
                </c:pt>
                <c:pt idx="18">
                  <c:v>42532</c:v>
                </c:pt>
                <c:pt idx="19">
                  <c:v>42533</c:v>
                </c:pt>
                <c:pt idx="20">
                  <c:v>42534</c:v>
                </c:pt>
                <c:pt idx="21">
                  <c:v>42535</c:v>
                </c:pt>
                <c:pt idx="22">
                  <c:v>42536</c:v>
                </c:pt>
                <c:pt idx="23">
                  <c:v>42537</c:v>
                </c:pt>
                <c:pt idx="24">
                  <c:v>42538</c:v>
                </c:pt>
                <c:pt idx="25">
                  <c:v>42539</c:v>
                </c:pt>
                <c:pt idx="26">
                  <c:v>42540</c:v>
                </c:pt>
                <c:pt idx="27">
                  <c:v>42541</c:v>
                </c:pt>
                <c:pt idx="28">
                  <c:v>42542</c:v>
                </c:pt>
                <c:pt idx="29">
                  <c:v>42543</c:v>
                </c:pt>
                <c:pt idx="30">
                  <c:v>42544</c:v>
                </c:pt>
                <c:pt idx="31">
                  <c:v>42545</c:v>
                </c:pt>
                <c:pt idx="32">
                  <c:v>42546</c:v>
                </c:pt>
                <c:pt idx="33">
                  <c:v>42547</c:v>
                </c:pt>
                <c:pt idx="34">
                  <c:v>42548</c:v>
                </c:pt>
                <c:pt idx="35">
                  <c:v>42549</c:v>
                </c:pt>
                <c:pt idx="36">
                  <c:v>42550</c:v>
                </c:pt>
                <c:pt idx="37">
                  <c:v>42551</c:v>
                </c:pt>
                <c:pt idx="38">
                  <c:v>42552</c:v>
                </c:pt>
                <c:pt idx="39">
                  <c:v>42553</c:v>
                </c:pt>
                <c:pt idx="40">
                  <c:v>42554</c:v>
                </c:pt>
                <c:pt idx="41">
                  <c:v>42555</c:v>
                </c:pt>
                <c:pt idx="42">
                  <c:v>42556</c:v>
                </c:pt>
                <c:pt idx="43">
                  <c:v>42557</c:v>
                </c:pt>
                <c:pt idx="44">
                  <c:v>42558</c:v>
                </c:pt>
                <c:pt idx="45">
                  <c:v>42559</c:v>
                </c:pt>
                <c:pt idx="46">
                  <c:v>42560</c:v>
                </c:pt>
                <c:pt idx="47">
                  <c:v>42561</c:v>
                </c:pt>
                <c:pt idx="48">
                  <c:v>42562</c:v>
                </c:pt>
                <c:pt idx="49">
                  <c:v>42563</c:v>
                </c:pt>
                <c:pt idx="50">
                  <c:v>42564</c:v>
                </c:pt>
                <c:pt idx="51">
                  <c:v>42565</c:v>
                </c:pt>
                <c:pt idx="52">
                  <c:v>42566</c:v>
                </c:pt>
                <c:pt idx="53">
                  <c:v>42567</c:v>
                </c:pt>
                <c:pt idx="54">
                  <c:v>42568</c:v>
                </c:pt>
                <c:pt idx="55">
                  <c:v>42569</c:v>
                </c:pt>
                <c:pt idx="56">
                  <c:v>42570</c:v>
                </c:pt>
                <c:pt idx="57">
                  <c:v>42571</c:v>
                </c:pt>
                <c:pt idx="58">
                  <c:v>42572</c:v>
                </c:pt>
                <c:pt idx="59">
                  <c:v>42573</c:v>
                </c:pt>
                <c:pt idx="60">
                  <c:v>42574</c:v>
                </c:pt>
                <c:pt idx="61">
                  <c:v>42575</c:v>
                </c:pt>
                <c:pt idx="62">
                  <c:v>42576</c:v>
                </c:pt>
                <c:pt idx="63">
                  <c:v>42577</c:v>
                </c:pt>
                <c:pt idx="64">
                  <c:v>42578</c:v>
                </c:pt>
                <c:pt idx="65">
                  <c:v>42579</c:v>
                </c:pt>
                <c:pt idx="66">
                  <c:v>42580</c:v>
                </c:pt>
                <c:pt idx="67">
                  <c:v>42581</c:v>
                </c:pt>
                <c:pt idx="68">
                  <c:v>42582</c:v>
                </c:pt>
                <c:pt idx="69">
                  <c:v>42583</c:v>
                </c:pt>
                <c:pt idx="70">
                  <c:v>42584</c:v>
                </c:pt>
                <c:pt idx="71">
                  <c:v>42585</c:v>
                </c:pt>
                <c:pt idx="72">
                  <c:v>42586</c:v>
                </c:pt>
                <c:pt idx="73">
                  <c:v>42587</c:v>
                </c:pt>
                <c:pt idx="74">
                  <c:v>42588</c:v>
                </c:pt>
                <c:pt idx="75">
                  <c:v>42589</c:v>
                </c:pt>
                <c:pt idx="76">
                  <c:v>42590</c:v>
                </c:pt>
                <c:pt idx="77">
                  <c:v>42591</c:v>
                </c:pt>
                <c:pt idx="78">
                  <c:v>42592</c:v>
                </c:pt>
                <c:pt idx="79">
                  <c:v>42593</c:v>
                </c:pt>
                <c:pt idx="80">
                  <c:v>42594</c:v>
                </c:pt>
                <c:pt idx="81">
                  <c:v>42595</c:v>
                </c:pt>
                <c:pt idx="82">
                  <c:v>42596</c:v>
                </c:pt>
                <c:pt idx="83">
                  <c:v>42597</c:v>
                </c:pt>
                <c:pt idx="84">
                  <c:v>42598</c:v>
                </c:pt>
                <c:pt idx="85">
                  <c:v>42599</c:v>
                </c:pt>
                <c:pt idx="86">
                  <c:v>42600</c:v>
                </c:pt>
                <c:pt idx="87">
                  <c:v>42601</c:v>
                </c:pt>
                <c:pt idx="88">
                  <c:v>42602</c:v>
                </c:pt>
                <c:pt idx="89">
                  <c:v>42603</c:v>
                </c:pt>
                <c:pt idx="90">
                  <c:v>42604</c:v>
                </c:pt>
                <c:pt idx="91">
                  <c:v>42605</c:v>
                </c:pt>
                <c:pt idx="92">
                  <c:v>42606</c:v>
                </c:pt>
                <c:pt idx="93">
                  <c:v>42607</c:v>
                </c:pt>
                <c:pt idx="94">
                  <c:v>42608</c:v>
                </c:pt>
                <c:pt idx="95">
                  <c:v>42609</c:v>
                </c:pt>
                <c:pt idx="96">
                  <c:v>42610</c:v>
                </c:pt>
                <c:pt idx="97">
                  <c:v>42611</c:v>
                </c:pt>
                <c:pt idx="98">
                  <c:v>42612</c:v>
                </c:pt>
                <c:pt idx="99">
                  <c:v>42613</c:v>
                </c:pt>
                <c:pt idx="100">
                  <c:v>42614</c:v>
                </c:pt>
                <c:pt idx="101">
                  <c:v>42615</c:v>
                </c:pt>
                <c:pt idx="102">
                  <c:v>42616</c:v>
                </c:pt>
                <c:pt idx="103">
                  <c:v>42617</c:v>
                </c:pt>
                <c:pt idx="104">
                  <c:v>42618</c:v>
                </c:pt>
                <c:pt idx="105">
                  <c:v>42619</c:v>
                </c:pt>
                <c:pt idx="106">
                  <c:v>42620</c:v>
                </c:pt>
                <c:pt idx="107">
                  <c:v>42621</c:v>
                </c:pt>
                <c:pt idx="108">
                  <c:v>42622</c:v>
                </c:pt>
                <c:pt idx="109">
                  <c:v>42623</c:v>
                </c:pt>
                <c:pt idx="110">
                  <c:v>42624</c:v>
                </c:pt>
                <c:pt idx="111">
                  <c:v>42625</c:v>
                </c:pt>
                <c:pt idx="112">
                  <c:v>42626</c:v>
                </c:pt>
                <c:pt idx="113">
                  <c:v>42627</c:v>
                </c:pt>
                <c:pt idx="114">
                  <c:v>42628</c:v>
                </c:pt>
                <c:pt idx="115">
                  <c:v>42629</c:v>
                </c:pt>
                <c:pt idx="116">
                  <c:v>42630</c:v>
                </c:pt>
                <c:pt idx="117">
                  <c:v>42631</c:v>
                </c:pt>
                <c:pt idx="118">
                  <c:v>42632</c:v>
                </c:pt>
                <c:pt idx="119">
                  <c:v>42633</c:v>
                </c:pt>
                <c:pt idx="120">
                  <c:v>42634</c:v>
                </c:pt>
                <c:pt idx="121">
                  <c:v>42635</c:v>
                </c:pt>
                <c:pt idx="122">
                  <c:v>42636</c:v>
                </c:pt>
                <c:pt idx="123">
                  <c:v>42637</c:v>
                </c:pt>
                <c:pt idx="124">
                  <c:v>42638</c:v>
                </c:pt>
                <c:pt idx="125">
                  <c:v>42639</c:v>
                </c:pt>
                <c:pt idx="126">
                  <c:v>42640</c:v>
                </c:pt>
                <c:pt idx="127">
                  <c:v>42641</c:v>
                </c:pt>
                <c:pt idx="128">
                  <c:v>42642</c:v>
                </c:pt>
                <c:pt idx="129">
                  <c:v>42643</c:v>
                </c:pt>
                <c:pt idx="130">
                  <c:v>42644</c:v>
                </c:pt>
                <c:pt idx="131">
                  <c:v>42645</c:v>
                </c:pt>
                <c:pt idx="132">
                  <c:v>42646</c:v>
                </c:pt>
                <c:pt idx="133">
                  <c:v>42647</c:v>
                </c:pt>
                <c:pt idx="134">
                  <c:v>42648</c:v>
                </c:pt>
                <c:pt idx="135">
                  <c:v>42649</c:v>
                </c:pt>
                <c:pt idx="136">
                  <c:v>42650</c:v>
                </c:pt>
                <c:pt idx="137">
                  <c:v>42651</c:v>
                </c:pt>
                <c:pt idx="138">
                  <c:v>42652</c:v>
                </c:pt>
                <c:pt idx="139">
                  <c:v>42653</c:v>
                </c:pt>
                <c:pt idx="140">
                  <c:v>42654</c:v>
                </c:pt>
                <c:pt idx="141">
                  <c:v>42655</c:v>
                </c:pt>
                <c:pt idx="142">
                  <c:v>42656</c:v>
                </c:pt>
                <c:pt idx="143">
                  <c:v>42657</c:v>
                </c:pt>
                <c:pt idx="144">
                  <c:v>42658</c:v>
                </c:pt>
                <c:pt idx="145">
                  <c:v>42659</c:v>
                </c:pt>
                <c:pt idx="146">
                  <c:v>42660</c:v>
                </c:pt>
                <c:pt idx="147">
                  <c:v>42661</c:v>
                </c:pt>
                <c:pt idx="148">
                  <c:v>42662</c:v>
                </c:pt>
                <c:pt idx="149">
                  <c:v>42663</c:v>
                </c:pt>
                <c:pt idx="150">
                  <c:v>42664</c:v>
                </c:pt>
                <c:pt idx="151">
                  <c:v>42665</c:v>
                </c:pt>
                <c:pt idx="152">
                  <c:v>42666</c:v>
                </c:pt>
                <c:pt idx="153">
                  <c:v>42667</c:v>
                </c:pt>
                <c:pt idx="154">
                  <c:v>42668</c:v>
                </c:pt>
                <c:pt idx="155">
                  <c:v>42669</c:v>
                </c:pt>
                <c:pt idx="156">
                  <c:v>42670</c:v>
                </c:pt>
                <c:pt idx="157">
                  <c:v>42671</c:v>
                </c:pt>
                <c:pt idx="158">
                  <c:v>42672</c:v>
                </c:pt>
                <c:pt idx="159">
                  <c:v>42673</c:v>
                </c:pt>
                <c:pt idx="160">
                  <c:v>42674</c:v>
                </c:pt>
                <c:pt idx="161">
                  <c:v>42675</c:v>
                </c:pt>
                <c:pt idx="162">
                  <c:v>42676</c:v>
                </c:pt>
                <c:pt idx="163">
                  <c:v>42677</c:v>
                </c:pt>
                <c:pt idx="164">
                  <c:v>42678</c:v>
                </c:pt>
                <c:pt idx="165">
                  <c:v>42679</c:v>
                </c:pt>
                <c:pt idx="166">
                  <c:v>42680</c:v>
                </c:pt>
                <c:pt idx="167">
                  <c:v>42681</c:v>
                </c:pt>
                <c:pt idx="168">
                  <c:v>42682</c:v>
                </c:pt>
                <c:pt idx="169">
                  <c:v>42683</c:v>
                </c:pt>
                <c:pt idx="170">
                  <c:v>42684</c:v>
                </c:pt>
                <c:pt idx="171">
                  <c:v>42685</c:v>
                </c:pt>
                <c:pt idx="172">
                  <c:v>42686</c:v>
                </c:pt>
                <c:pt idx="173">
                  <c:v>42687</c:v>
                </c:pt>
                <c:pt idx="174">
                  <c:v>42688</c:v>
                </c:pt>
                <c:pt idx="175">
                  <c:v>42689</c:v>
                </c:pt>
                <c:pt idx="176">
                  <c:v>42690</c:v>
                </c:pt>
                <c:pt idx="177">
                  <c:v>42691</c:v>
                </c:pt>
                <c:pt idx="178">
                  <c:v>42692</c:v>
                </c:pt>
                <c:pt idx="179">
                  <c:v>42693</c:v>
                </c:pt>
                <c:pt idx="180">
                  <c:v>42694</c:v>
                </c:pt>
                <c:pt idx="181">
                  <c:v>42695</c:v>
                </c:pt>
                <c:pt idx="182">
                  <c:v>42696</c:v>
                </c:pt>
                <c:pt idx="183">
                  <c:v>42697</c:v>
                </c:pt>
                <c:pt idx="184">
                  <c:v>42698</c:v>
                </c:pt>
                <c:pt idx="185">
                  <c:v>42699</c:v>
                </c:pt>
                <c:pt idx="186">
                  <c:v>42700</c:v>
                </c:pt>
                <c:pt idx="187">
                  <c:v>42701</c:v>
                </c:pt>
                <c:pt idx="188">
                  <c:v>42702</c:v>
                </c:pt>
                <c:pt idx="189">
                  <c:v>42703</c:v>
                </c:pt>
                <c:pt idx="190">
                  <c:v>42704</c:v>
                </c:pt>
                <c:pt idx="191">
                  <c:v>42705</c:v>
                </c:pt>
                <c:pt idx="192">
                  <c:v>42706</c:v>
                </c:pt>
                <c:pt idx="193">
                  <c:v>42707</c:v>
                </c:pt>
                <c:pt idx="194">
                  <c:v>42708</c:v>
                </c:pt>
                <c:pt idx="195">
                  <c:v>42709</c:v>
                </c:pt>
                <c:pt idx="196">
                  <c:v>42710</c:v>
                </c:pt>
                <c:pt idx="197">
                  <c:v>42711</c:v>
                </c:pt>
                <c:pt idx="198">
                  <c:v>42712</c:v>
                </c:pt>
                <c:pt idx="199">
                  <c:v>42713</c:v>
                </c:pt>
                <c:pt idx="200">
                  <c:v>42714</c:v>
                </c:pt>
                <c:pt idx="201">
                  <c:v>42715</c:v>
                </c:pt>
                <c:pt idx="202">
                  <c:v>42716</c:v>
                </c:pt>
                <c:pt idx="203">
                  <c:v>42717</c:v>
                </c:pt>
                <c:pt idx="204">
                  <c:v>42718</c:v>
                </c:pt>
                <c:pt idx="205">
                  <c:v>42719</c:v>
                </c:pt>
                <c:pt idx="206">
                  <c:v>42720</c:v>
                </c:pt>
                <c:pt idx="207">
                  <c:v>42721</c:v>
                </c:pt>
                <c:pt idx="208">
                  <c:v>42722</c:v>
                </c:pt>
                <c:pt idx="209">
                  <c:v>42723</c:v>
                </c:pt>
                <c:pt idx="210">
                  <c:v>42724</c:v>
                </c:pt>
                <c:pt idx="211">
                  <c:v>42725</c:v>
                </c:pt>
                <c:pt idx="212">
                  <c:v>42726</c:v>
                </c:pt>
                <c:pt idx="213">
                  <c:v>42727</c:v>
                </c:pt>
                <c:pt idx="214">
                  <c:v>42728</c:v>
                </c:pt>
                <c:pt idx="215">
                  <c:v>42729</c:v>
                </c:pt>
                <c:pt idx="216">
                  <c:v>42730</c:v>
                </c:pt>
                <c:pt idx="217">
                  <c:v>42731</c:v>
                </c:pt>
                <c:pt idx="218">
                  <c:v>42732</c:v>
                </c:pt>
                <c:pt idx="219">
                  <c:v>42733</c:v>
                </c:pt>
                <c:pt idx="220">
                  <c:v>42734</c:v>
                </c:pt>
                <c:pt idx="221">
                  <c:v>42735</c:v>
                </c:pt>
                <c:pt idx="222">
                  <c:v>42736</c:v>
                </c:pt>
                <c:pt idx="223">
                  <c:v>42737</c:v>
                </c:pt>
                <c:pt idx="224">
                  <c:v>42738</c:v>
                </c:pt>
                <c:pt idx="225">
                  <c:v>42739</c:v>
                </c:pt>
                <c:pt idx="226">
                  <c:v>42740</c:v>
                </c:pt>
                <c:pt idx="227">
                  <c:v>42741</c:v>
                </c:pt>
                <c:pt idx="228">
                  <c:v>42742</c:v>
                </c:pt>
                <c:pt idx="229">
                  <c:v>42743</c:v>
                </c:pt>
                <c:pt idx="230">
                  <c:v>42744</c:v>
                </c:pt>
                <c:pt idx="231">
                  <c:v>42745</c:v>
                </c:pt>
                <c:pt idx="232">
                  <c:v>42746</c:v>
                </c:pt>
                <c:pt idx="233">
                  <c:v>42747</c:v>
                </c:pt>
                <c:pt idx="234">
                  <c:v>42748</c:v>
                </c:pt>
                <c:pt idx="235">
                  <c:v>42749</c:v>
                </c:pt>
                <c:pt idx="236">
                  <c:v>42750</c:v>
                </c:pt>
                <c:pt idx="237">
                  <c:v>42751</c:v>
                </c:pt>
                <c:pt idx="238">
                  <c:v>42752</c:v>
                </c:pt>
                <c:pt idx="239">
                  <c:v>42753</c:v>
                </c:pt>
                <c:pt idx="240">
                  <c:v>42754</c:v>
                </c:pt>
                <c:pt idx="241">
                  <c:v>42755</c:v>
                </c:pt>
                <c:pt idx="242">
                  <c:v>42756</c:v>
                </c:pt>
                <c:pt idx="243">
                  <c:v>42757</c:v>
                </c:pt>
                <c:pt idx="244">
                  <c:v>42758</c:v>
                </c:pt>
                <c:pt idx="245">
                  <c:v>42759</c:v>
                </c:pt>
                <c:pt idx="246">
                  <c:v>42760</c:v>
                </c:pt>
                <c:pt idx="247">
                  <c:v>42761</c:v>
                </c:pt>
                <c:pt idx="248">
                  <c:v>42762</c:v>
                </c:pt>
                <c:pt idx="249">
                  <c:v>42763</c:v>
                </c:pt>
                <c:pt idx="250">
                  <c:v>42764</c:v>
                </c:pt>
                <c:pt idx="251">
                  <c:v>42765</c:v>
                </c:pt>
                <c:pt idx="252">
                  <c:v>42766</c:v>
                </c:pt>
                <c:pt idx="253">
                  <c:v>42767</c:v>
                </c:pt>
                <c:pt idx="254">
                  <c:v>42768</c:v>
                </c:pt>
                <c:pt idx="255">
                  <c:v>42769</c:v>
                </c:pt>
                <c:pt idx="256">
                  <c:v>42770</c:v>
                </c:pt>
                <c:pt idx="257">
                  <c:v>42771</c:v>
                </c:pt>
                <c:pt idx="258">
                  <c:v>42772</c:v>
                </c:pt>
                <c:pt idx="259">
                  <c:v>42773</c:v>
                </c:pt>
                <c:pt idx="260">
                  <c:v>42774</c:v>
                </c:pt>
                <c:pt idx="261">
                  <c:v>42775</c:v>
                </c:pt>
                <c:pt idx="262">
                  <c:v>42776</c:v>
                </c:pt>
                <c:pt idx="263">
                  <c:v>42777</c:v>
                </c:pt>
                <c:pt idx="264">
                  <c:v>42778</c:v>
                </c:pt>
                <c:pt idx="265">
                  <c:v>42779</c:v>
                </c:pt>
                <c:pt idx="266">
                  <c:v>42780</c:v>
                </c:pt>
                <c:pt idx="267">
                  <c:v>42781</c:v>
                </c:pt>
                <c:pt idx="268">
                  <c:v>42782</c:v>
                </c:pt>
                <c:pt idx="269">
                  <c:v>42783</c:v>
                </c:pt>
                <c:pt idx="270">
                  <c:v>42784</c:v>
                </c:pt>
                <c:pt idx="271">
                  <c:v>42785</c:v>
                </c:pt>
                <c:pt idx="272">
                  <c:v>42786</c:v>
                </c:pt>
                <c:pt idx="273">
                  <c:v>42787</c:v>
                </c:pt>
                <c:pt idx="274">
                  <c:v>42788</c:v>
                </c:pt>
                <c:pt idx="275">
                  <c:v>42789</c:v>
                </c:pt>
                <c:pt idx="276">
                  <c:v>42790</c:v>
                </c:pt>
                <c:pt idx="277">
                  <c:v>42791</c:v>
                </c:pt>
                <c:pt idx="278">
                  <c:v>42792</c:v>
                </c:pt>
                <c:pt idx="279">
                  <c:v>42793</c:v>
                </c:pt>
                <c:pt idx="280">
                  <c:v>42794</c:v>
                </c:pt>
                <c:pt idx="281">
                  <c:v>42795</c:v>
                </c:pt>
                <c:pt idx="282">
                  <c:v>42796</c:v>
                </c:pt>
                <c:pt idx="283">
                  <c:v>42797</c:v>
                </c:pt>
                <c:pt idx="284">
                  <c:v>42798</c:v>
                </c:pt>
                <c:pt idx="285">
                  <c:v>42799</c:v>
                </c:pt>
                <c:pt idx="286">
                  <c:v>42800</c:v>
                </c:pt>
                <c:pt idx="287">
                  <c:v>42801</c:v>
                </c:pt>
                <c:pt idx="288">
                  <c:v>42802</c:v>
                </c:pt>
                <c:pt idx="289">
                  <c:v>42803</c:v>
                </c:pt>
                <c:pt idx="290">
                  <c:v>42804</c:v>
                </c:pt>
                <c:pt idx="291">
                  <c:v>42805</c:v>
                </c:pt>
                <c:pt idx="292">
                  <c:v>42806</c:v>
                </c:pt>
                <c:pt idx="293">
                  <c:v>42807</c:v>
                </c:pt>
                <c:pt idx="294">
                  <c:v>42808</c:v>
                </c:pt>
                <c:pt idx="295">
                  <c:v>42809</c:v>
                </c:pt>
                <c:pt idx="296">
                  <c:v>42810</c:v>
                </c:pt>
                <c:pt idx="297">
                  <c:v>42811</c:v>
                </c:pt>
                <c:pt idx="298">
                  <c:v>42812</c:v>
                </c:pt>
                <c:pt idx="299">
                  <c:v>42813</c:v>
                </c:pt>
                <c:pt idx="300">
                  <c:v>42814</c:v>
                </c:pt>
                <c:pt idx="301">
                  <c:v>42815</c:v>
                </c:pt>
                <c:pt idx="302">
                  <c:v>42816</c:v>
                </c:pt>
                <c:pt idx="303">
                  <c:v>42817</c:v>
                </c:pt>
                <c:pt idx="304">
                  <c:v>42818</c:v>
                </c:pt>
                <c:pt idx="305">
                  <c:v>42819</c:v>
                </c:pt>
                <c:pt idx="306">
                  <c:v>42820</c:v>
                </c:pt>
                <c:pt idx="307">
                  <c:v>42821</c:v>
                </c:pt>
                <c:pt idx="308">
                  <c:v>42822</c:v>
                </c:pt>
                <c:pt idx="309">
                  <c:v>42823</c:v>
                </c:pt>
                <c:pt idx="310">
                  <c:v>42824</c:v>
                </c:pt>
                <c:pt idx="311">
                  <c:v>42825</c:v>
                </c:pt>
                <c:pt idx="312">
                  <c:v>42826</c:v>
                </c:pt>
                <c:pt idx="313">
                  <c:v>42827</c:v>
                </c:pt>
                <c:pt idx="314">
                  <c:v>42828</c:v>
                </c:pt>
                <c:pt idx="315">
                  <c:v>42829</c:v>
                </c:pt>
                <c:pt idx="316">
                  <c:v>42830</c:v>
                </c:pt>
                <c:pt idx="317">
                  <c:v>42831</c:v>
                </c:pt>
                <c:pt idx="318">
                  <c:v>42832</c:v>
                </c:pt>
                <c:pt idx="319">
                  <c:v>42833</c:v>
                </c:pt>
                <c:pt idx="320">
                  <c:v>42834</c:v>
                </c:pt>
                <c:pt idx="321">
                  <c:v>42835</c:v>
                </c:pt>
                <c:pt idx="322">
                  <c:v>42836</c:v>
                </c:pt>
                <c:pt idx="323">
                  <c:v>42837</c:v>
                </c:pt>
                <c:pt idx="324">
                  <c:v>42838</c:v>
                </c:pt>
                <c:pt idx="325">
                  <c:v>42839</c:v>
                </c:pt>
                <c:pt idx="326">
                  <c:v>42840</c:v>
                </c:pt>
                <c:pt idx="327">
                  <c:v>42841</c:v>
                </c:pt>
                <c:pt idx="328">
                  <c:v>42842</c:v>
                </c:pt>
                <c:pt idx="329">
                  <c:v>42843</c:v>
                </c:pt>
                <c:pt idx="330">
                  <c:v>42844</c:v>
                </c:pt>
                <c:pt idx="331">
                  <c:v>42845</c:v>
                </c:pt>
                <c:pt idx="332">
                  <c:v>42846</c:v>
                </c:pt>
                <c:pt idx="333">
                  <c:v>42847</c:v>
                </c:pt>
                <c:pt idx="334">
                  <c:v>42848</c:v>
                </c:pt>
                <c:pt idx="335">
                  <c:v>42849</c:v>
                </c:pt>
                <c:pt idx="336">
                  <c:v>42850</c:v>
                </c:pt>
                <c:pt idx="337">
                  <c:v>42851</c:v>
                </c:pt>
                <c:pt idx="338">
                  <c:v>42852</c:v>
                </c:pt>
                <c:pt idx="339">
                  <c:v>42853</c:v>
                </c:pt>
                <c:pt idx="340">
                  <c:v>42854</c:v>
                </c:pt>
                <c:pt idx="341">
                  <c:v>42855</c:v>
                </c:pt>
                <c:pt idx="342">
                  <c:v>42856</c:v>
                </c:pt>
                <c:pt idx="343">
                  <c:v>42857</c:v>
                </c:pt>
                <c:pt idx="344">
                  <c:v>42858</c:v>
                </c:pt>
                <c:pt idx="345">
                  <c:v>42859</c:v>
                </c:pt>
                <c:pt idx="346">
                  <c:v>42860</c:v>
                </c:pt>
                <c:pt idx="347">
                  <c:v>42861</c:v>
                </c:pt>
                <c:pt idx="348">
                  <c:v>42862</c:v>
                </c:pt>
                <c:pt idx="349">
                  <c:v>42863</c:v>
                </c:pt>
                <c:pt idx="350">
                  <c:v>42864</c:v>
                </c:pt>
                <c:pt idx="351">
                  <c:v>42865</c:v>
                </c:pt>
                <c:pt idx="352">
                  <c:v>42866</c:v>
                </c:pt>
                <c:pt idx="353">
                  <c:v>42867</c:v>
                </c:pt>
                <c:pt idx="354">
                  <c:v>42868</c:v>
                </c:pt>
                <c:pt idx="355">
                  <c:v>42869</c:v>
                </c:pt>
                <c:pt idx="356">
                  <c:v>42870</c:v>
                </c:pt>
                <c:pt idx="357">
                  <c:v>42871</c:v>
                </c:pt>
                <c:pt idx="358">
                  <c:v>42872</c:v>
                </c:pt>
                <c:pt idx="359">
                  <c:v>42873</c:v>
                </c:pt>
                <c:pt idx="360">
                  <c:v>42874</c:v>
                </c:pt>
                <c:pt idx="361">
                  <c:v>42875</c:v>
                </c:pt>
                <c:pt idx="362">
                  <c:v>42876</c:v>
                </c:pt>
                <c:pt idx="363">
                  <c:v>42877</c:v>
                </c:pt>
                <c:pt idx="364">
                  <c:v>42878</c:v>
                </c:pt>
                <c:pt idx="365">
                  <c:v>42879</c:v>
                </c:pt>
              </c:numCache>
            </c:numRef>
          </c:cat>
          <c:val>
            <c:numRef>
              <c:f>Sheet1!$B$2:$B$367</c:f>
              <c:numCache>
                <c:formatCode>General</c:formatCode>
                <c:ptCount val="366"/>
                <c:pt idx="0">
                  <c:v>610</c:v>
                </c:pt>
                <c:pt idx="1">
                  <c:v>400</c:v>
                </c:pt>
                <c:pt idx="2">
                  <c:v>175</c:v>
                </c:pt>
                <c:pt idx="3">
                  <c:v>408</c:v>
                </c:pt>
                <c:pt idx="4">
                  <c:v>240</c:v>
                </c:pt>
                <c:pt idx="5">
                  <c:v>82</c:v>
                </c:pt>
                <c:pt idx="6">
                  <c:v>47</c:v>
                </c:pt>
                <c:pt idx="7">
                  <c:v>44</c:v>
                </c:pt>
                <c:pt idx="8">
                  <c:v>14447</c:v>
                </c:pt>
                <c:pt idx="9">
                  <c:v>120</c:v>
                </c:pt>
                <c:pt idx="10">
                  <c:v>85</c:v>
                </c:pt>
                <c:pt idx="11">
                  <c:v>27</c:v>
                </c:pt>
                <c:pt idx="12">
                  <c:v>60</c:v>
                </c:pt>
                <c:pt idx="13">
                  <c:v>641</c:v>
                </c:pt>
                <c:pt idx="14">
                  <c:v>847</c:v>
                </c:pt>
                <c:pt idx="15">
                  <c:v>339</c:v>
                </c:pt>
                <c:pt idx="16">
                  <c:v>66</c:v>
                </c:pt>
                <c:pt idx="17">
                  <c:v>71</c:v>
                </c:pt>
                <c:pt idx="18">
                  <c:v>80</c:v>
                </c:pt>
                <c:pt idx="19">
                  <c:v>30</c:v>
                </c:pt>
                <c:pt idx="20">
                  <c:v>63</c:v>
                </c:pt>
                <c:pt idx="21">
                  <c:v>218</c:v>
                </c:pt>
                <c:pt idx="22">
                  <c:v>92</c:v>
                </c:pt>
                <c:pt idx="23">
                  <c:v>15386</c:v>
                </c:pt>
                <c:pt idx="24">
                  <c:v>1073</c:v>
                </c:pt>
                <c:pt idx="25">
                  <c:v>36</c:v>
                </c:pt>
                <c:pt idx="26">
                  <c:v>41</c:v>
                </c:pt>
                <c:pt idx="27">
                  <c:v>248</c:v>
                </c:pt>
                <c:pt idx="28">
                  <c:v>324</c:v>
                </c:pt>
                <c:pt idx="29">
                  <c:v>277</c:v>
                </c:pt>
                <c:pt idx="30">
                  <c:v>151</c:v>
                </c:pt>
                <c:pt idx="31">
                  <c:v>9361</c:v>
                </c:pt>
                <c:pt idx="32">
                  <c:v>949</c:v>
                </c:pt>
                <c:pt idx="33">
                  <c:v>169</c:v>
                </c:pt>
                <c:pt idx="34">
                  <c:v>157</c:v>
                </c:pt>
                <c:pt idx="35">
                  <c:v>197</c:v>
                </c:pt>
                <c:pt idx="36">
                  <c:v>88</c:v>
                </c:pt>
                <c:pt idx="37">
                  <c:v>2582</c:v>
                </c:pt>
                <c:pt idx="38">
                  <c:v>127</c:v>
                </c:pt>
                <c:pt idx="39">
                  <c:v>32</c:v>
                </c:pt>
                <c:pt idx="40">
                  <c:v>14</c:v>
                </c:pt>
                <c:pt idx="41">
                  <c:v>81</c:v>
                </c:pt>
                <c:pt idx="42">
                  <c:v>45</c:v>
                </c:pt>
                <c:pt idx="43">
                  <c:v>139</c:v>
                </c:pt>
                <c:pt idx="44">
                  <c:v>192</c:v>
                </c:pt>
                <c:pt idx="45">
                  <c:v>46</c:v>
                </c:pt>
                <c:pt idx="46">
                  <c:v>20</c:v>
                </c:pt>
                <c:pt idx="47">
                  <c:v>46</c:v>
                </c:pt>
                <c:pt idx="48">
                  <c:v>89</c:v>
                </c:pt>
                <c:pt idx="49">
                  <c:v>540</c:v>
                </c:pt>
                <c:pt idx="50">
                  <c:v>119</c:v>
                </c:pt>
                <c:pt idx="51">
                  <c:v>17846</c:v>
                </c:pt>
                <c:pt idx="52">
                  <c:v>356</c:v>
                </c:pt>
                <c:pt idx="53">
                  <c:v>57</c:v>
                </c:pt>
                <c:pt idx="54">
                  <c:v>43</c:v>
                </c:pt>
                <c:pt idx="55">
                  <c:v>48</c:v>
                </c:pt>
                <c:pt idx="56">
                  <c:v>11869</c:v>
                </c:pt>
                <c:pt idx="57">
                  <c:v>8732</c:v>
                </c:pt>
                <c:pt idx="58">
                  <c:v>381</c:v>
                </c:pt>
                <c:pt idx="59">
                  <c:v>100</c:v>
                </c:pt>
                <c:pt idx="60">
                  <c:v>137</c:v>
                </c:pt>
                <c:pt idx="61">
                  <c:v>65</c:v>
                </c:pt>
                <c:pt idx="62">
                  <c:v>67</c:v>
                </c:pt>
                <c:pt idx="63">
                  <c:v>47</c:v>
                </c:pt>
                <c:pt idx="64">
                  <c:v>27</c:v>
                </c:pt>
                <c:pt idx="65">
                  <c:v>3408</c:v>
                </c:pt>
                <c:pt idx="66">
                  <c:v>2274</c:v>
                </c:pt>
                <c:pt idx="67">
                  <c:v>64</c:v>
                </c:pt>
                <c:pt idx="68">
                  <c:v>135</c:v>
                </c:pt>
                <c:pt idx="69">
                  <c:v>56</c:v>
                </c:pt>
                <c:pt idx="70">
                  <c:v>169</c:v>
                </c:pt>
                <c:pt idx="71">
                  <c:v>64</c:v>
                </c:pt>
                <c:pt idx="72">
                  <c:v>77654</c:v>
                </c:pt>
                <c:pt idx="73">
                  <c:v>600</c:v>
                </c:pt>
                <c:pt idx="74">
                  <c:v>19</c:v>
                </c:pt>
                <c:pt idx="75">
                  <c:v>37</c:v>
                </c:pt>
                <c:pt idx="76">
                  <c:v>24</c:v>
                </c:pt>
                <c:pt idx="77">
                  <c:v>676</c:v>
                </c:pt>
                <c:pt idx="78">
                  <c:v>52</c:v>
                </c:pt>
                <c:pt idx="79">
                  <c:v>36</c:v>
                </c:pt>
                <c:pt idx="80">
                  <c:v>64</c:v>
                </c:pt>
                <c:pt idx="81">
                  <c:v>38</c:v>
                </c:pt>
                <c:pt idx="82">
                  <c:v>21</c:v>
                </c:pt>
                <c:pt idx="83">
                  <c:v>27</c:v>
                </c:pt>
                <c:pt idx="84">
                  <c:v>17</c:v>
                </c:pt>
                <c:pt idx="85">
                  <c:v>283</c:v>
                </c:pt>
                <c:pt idx="86">
                  <c:v>110</c:v>
                </c:pt>
                <c:pt idx="87">
                  <c:v>143</c:v>
                </c:pt>
                <c:pt idx="88">
                  <c:v>17</c:v>
                </c:pt>
                <c:pt idx="89">
                  <c:v>12</c:v>
                </c:pt>
                <c:pt idx="90">
                  <c:v>19</c:v>
                </c:pt>
                <c:pt idx="91">
                  <c:v>17119</c:v>
                </c:pt>
                <c:pt idx="92">
                  <c:v>68</c:v>
                </c:pt>
                <c:pt idx="93">
                  <c:v>51</c:v>
                </c:pt>
                <c:pt idx="94">
                  <c:v>113</c:v>
                </c:pt>
                <c:pt idx="95">
                  <c:v>27</c:v>
                </c:pt>
                <c:pt idx="96">
                  <c:v>113</c:v>
                </c:pt>
                <c:pt idx="97">
                  <c:v>504</c:v>
                </c:pt>
                <c:pt idx="98">
                  <c:v>400</c:v>
                </c:pt>
                <c:pt idx="99">
                  <c:v>10294</c:v>
                </c:pt>
                <c:pt idx="100">
                  <c:v>166</c:v>
                </c:pt>
                <c:pt idx="101">
                  <c:v>63</c:v>
                </c:pt>
                <c:pt idx="102">
                  <c:v>1315</c:v>
                </c:pt>
                <c:pt idx="103">
                  <c:v>1081</c:v>
                </c:pt>
                <c:pt idx="104">
                  <c:v>137</c:v>
                </c:pt>
                <c:pt idx="105">
                  <c:v>35</c:v>
                </c:pt>
                <c:pt idx="106">
                  <c:v>56</c:v>
                </c:pt>
                <c:pt idx="107">
                  <c:v>32</c:v>
                </c:pt>
                <c:pt idx="108">
                  <c:v>1112</c:v>
                </c:pt>
                <c:pt idx="109">
                  <c:v>18</c:v>
                </c:pt>
                <c:pt idx="110">
                  <c:v>69</c:v>
                </c:pt>
                <c:pt idx="111">
                  <c:v>126</c:v>
                </c:pt>
                <c:pt idx="112">
                  <c:v>1439</c:v>
                </c:pt>
                <c:pt idx="113">
                  <c:v>343</c:v>
                </c:pt>
                <c:pt idx="114">
                  <c:v>916</c:v>
                </c:pt>
                <c:pt idx="115">
                  <c:v>14</c:v>
                </c:pt>
                <c:pt idx="116">
                  <c:v>9</c:v>
                </c:pt>
                <c:pt idx="117">
                  <c:v>81</c:v>
                </c:pt>
                <c:pt idx="118">
                  <c:v>110</c:v>
                </c:pt>
                <c:pt idx="119">
                  <c:v>38</c:v>
                </c:pt>
                <c:pt idx="120">
                  <c:v>34</c:v>
                </c:pt>
                <c:pt idx="121">
                  <c:v>61</c:v>
                </c:pt>
                <c:pt idx="122">
                  <c:v>40</c:v>
                </c:pt>
                <c:pt idx="123">
                  <c:v>22</c:v>
                </c:pt>
                <c:pt idx="124">
                  <c:v>11</c:v>
                </c:pt>
                <c:pt idx="125">
                  <c:v>237</c:v>
                </c:pt>
                <c:pt idx="126">
                  <c:v>78</c:v>
                </c:pt>
                <c:pt idx="127">
                  <c:v>68</c:v>
                </c:pt>
                <c:pt idx="128">
                  <c:v>76</c:v>
                </c:pt>
                <c:pt idx="129">
                  <c:v>38</c:v>
                </c:pt>
                <c:pt idx="130">
                  <c:v>9</c:v>
                </c:pt>
                <c:pt idx="131">
                  <c:v>40</c:v>
                </c:pt>
                <c:pt idx="132">
                  <c:v>23</c:v>
                </c:pt>
                <c:pt idx="133">
                  <c:v>9</c:v>
                </c:pt>
                <c:pt idx="134">
                  <c:v>4</c:v>
                </c:pt>
                <c:pt idx="135">
                  <c:v>1</c:v>
                </c:pt>
                <c:pt idx="136">
                  <c:v>10</c:v>
                </c:pt>
                <c:pt idx="137">
                  <c:v>18</c:v>
                </c:pt>
                <c:pt idx="138">
                  <c:v>91</c:v>
                </c:pt>
                <c:pt idx="139">
                  <c:v>102</c:v>
                </c:pt>
                <c:pt idx="140">
                  <c:v>98</c:v>
                </c:pt>
                <c:pt idx="141">
                  <c:v>24</c:v>
                </c:pt>
                <c:pt idx="142">
                  <c:v>45</c:v>
                </c:pt>
                <c:pt idx="143">
                  <c:v>25</c:v>
                </c:pt>
                <c:pt idx="144">
                  <c:v>4</c:v>
                </c:pt>
                <c:pt idx="145">
                  <c:v>11</c:v>
                </c:pt>
                <c:pt idx="146">
                  <c:v>56</c:v>
                </c:pt>
                <c:pt idx="147">
                  <c:v>22</c:v>
                </c:pt>
                <c:pt idx="148">
                  <c:v>14</c:v>
                </c:pt>
                <c:pt idx="149">
                  <c:v>31</c:v>
                </c:pt>
                <c:pt idx="150">
                  <c:v>42</c:v>
                </c:pt>
                <c:pt idx="151">
                  <c:v>85</c:v>
                </c:pt>
                <c:pt idx="152">
                  <c:v>14</c:v>
                </c:pt>
                <c:pt idx="153">
                  <c:v>43</c:v>
                </c:pt>
                <c:pt idx="154">
                  <c:v>42</c:v>
                </c:pt>
                <c:pt idx="155">
                  <c:v>383</c:v>
                </c:pt>
                <c:pt idx="156">
                  <c:v>80</c:v>
                </c:pt>
                <c:pt idx="157">
                  <c:v>51</c:v>
                </c:pt>
                <c:pt idx="158">
                  <c:v>12</c:v>
                </c:pt>
                <c:pt idx="159">
                  <c:v>8</c:v>
                </c:pt>
                <c:pt idx="160">
                  <c:v>323</c:v>
                </c:pt>
                <c:pt idx="161">
                  <c:v>66</c:v>
                </c:pt>
                <c:pt idx="162">
                  <c:v>46</c:v>
                </c:pt>
                <c:pt idx="163">
                  <c:v>93</c:v>
                </c:pt>
                <c:pt idx="164">
                  <c:v>1069</c:v>
                </c:pt>
                <c:pt idx="165">
                  <c:v>29</c:v>
                </c:pt>
                <c:pt idx="166">
                  <c:v>15</c:v>
                </c:pt>
                <c:pt idx="167">
                  <c:v>40</c:v>
                </c:pt>
                <c:pt idx="168">
                  <c:v>51</c:v>
                </c:pt>
                <c:pt idx="169">
                  <c:v>43</c:v>
                </c:pt>
                <c:pt idx="170">
                  <c:v>134</c:v>
                </c:pt>
                <c:pt idx="171">
                  <c:v>85</c:v>
                </c:pt>
                <c:pt idx="172">
                  <c:v>45</c:v>
                </c:pt>
                <c:pt idx="173">
                  <c:v>26</c:v>
                </c:pt>
                <c:pt idx="174">
                  <c:v>105</c:v>
                </c:pt>
                <c:pt idx="175">
                  <c:v>154</c:v>
                </c:pt>
                <c:pt idx="176">
                  <c:v>103</c:v>
                </c:pt>
                <c:pt idx="177">
                  <c:v>75</c:v>
                </c:pt>
                <c:pt idx="178">
                  <c:v>301</c:v>
                </c:pt>
                <c:pt idx="179">
                  <c:v>43</c:v>
                </c:pt>
                <c:pt idx="180">
                  <c:v>66</c:v>
                </c:pt>
                <c:pt idx="181">
                  <c:v>69</c:v>
                </c:pt>
                <c:pt idx="182">
                  <c:v>1255</c:v>
                </c:pt>
                <c:pt idx="183">
                  <c:v>3138</c:v>
                </c:pt>
                <c:pt idx="184">
                  <c:v>98897</c:v>
                </c:pt>
                <c:pt idx="185">
                  <c:v>384</c:v>
                </c:pt>
                <c:pt idx="186">
                  <c:v>33</c:v>
                </c:pt>
                <c:pt idx="187">
                  <c:v>32</c:v>
                </c:pt>
                <c:pt idx="188">
                  <c:v>690</c:v>
                </c:pt>
                <c:pt idx="189">
                  <c:v>83</c:v>
                </c:pt>
                <c:pt idx="190">
                  <c:v>49</c:v>
                </c:pt>
                <c:pt idx="191">
                  <c:v>98</c:v>
                </c:pt>
                <c:pt idx="192">
                  <c:v>46</c:v>
                </c:pt>
                <c:pt idx="193">
                  <c:v>50</c:v>
                </c:pt>
                <c:pt idx="194">
                  <c:v>38</c:v>
                </c:pt>
                <c:pt idx="195">
                  <c:v>282</c:v>
                </c:pt>
                <c:pt idx="196">
                  <c:v>170</c:v>
                </c:pt>
                <c:pt idx="197">
                  <c:v>121</c:v>
                </c:pt>
                <c:pt idx="198">
                  <c:v>35</c:v>
                </c:pt>
                <c:pt idx="199">
                  <c:v>123</c:v>
                </c:pt>
                <c:pt idx="200">
                  <c:v>41</c:v>
                </c:pt>
                <c:pt idx="201">
                  <c:v>15</c:v>
                </c:pt>
                <c:pt idx="202">
                  <c:v>91</c:v>
                </c:pt>
                <c:pt idx="203">
                  <c:v>93</c:v>
                </c:pt>
                <c:pt idx="204">
                  <c:v>51</c:v>
                </c:pt>
                <c:pt idx="205">
                  <c:v>113</c:v>
                </c:pt>
                <c:pt idx="206">
                  <c:v>68</c:v>
                </c:pt>
                <c:pt idx="207">
                  <c:v>141</c:v>
                </c:pt>
                <c:pt idx="208">
                  <c:v>279</c:v>
                </c:pt>
                <c:pt idx="209">
                  <c:v>105</c:v>
                </c:pt>
                <c:pt idx="210">
                  <c:v>40</c:v>
                </c:pt>
                <c:pt idx="211">
                  <c:v>675</c:v>
                </c:pt>
                <c:pt idx="212">
                  <c:v>65</c:v>
                </c:pt>
                <c:pt idx="213">
                  <c:v>1071</c:v>
                </c:pt>
                <c:pt idx="214">
                  <c:v>35</c:v>
                </c:pt>
                <c:pt idx="215">
                  <c:v>22</c:v>
                </c:pt>
                <c:pt idx="216">
                  <c:v>2540</c:v>
                </c:pt>
                <c:pt idx="217">
                  <c:v>2064</c:v>
                </c:pt>
                <c:pt idx="218">
                  <c:v>185</c:v>
                </c:pt>
                <c:pt idx="219">
                  <c:v>84</c:v>
                </c:pt>
                <c:pt idx="220">
                  <c:v>277</c:v>
                </c:pt>
                <c:pt idx="221">
                  <c:v>8</c:v>
                </c:pt>
                <c:pt idx="222">
                  <c:v>26</c:v>
                </c:pt>
                <c:pt idx="223">
                  <c:v>29</c:v>
                </c:pt>
                <c:pt idx="224">
                  <c:v>199</c:v>
                </c:pt>
                <c:pt idx="225">
                  <c:v>1947</c:v>
                </c:pt>
                <c:pt idx="226">
                  <c:v>81</c:v>
                </c:pt>
                <c:pt idx="227">
                  <c:v>72</c:v>
                </c:pt>
                <c:pt idx="228">
                  <c:v>23</c:v>
                </c:pt>
                <c:pt idx="229">
                  <c:v>68</c:v>
                </c:pt>
                <c:pt idx="230">
                  <c:v>119</c:v>
                </c:pt>
                <c:pt idx="231">
                  <c:v>303</c:v>
                </c:pt>
                <c:pt idx="232">
                  <c:v>51</c:v>
                </c:pt>
                <c:pt idx="233">
                  <c:v>30</c:v>
                </c:pt>
                <c:pt idx="234">
                  <c:v>27</c:v>
                </c:pt>
                <c:pt idx="235">
                  <c:v>31</c:v>
                </c:pt>
                <c:pt idx="236">
                  <c:v>16</c:v>
                </c:pt>
                <c:pt idx="237">
                  <c:v>197</c:v>
                </c:pt>
                <c:pt idx="238">
                  <c:v>172</c:v>
                </c:pt>
                <c:pt idx="239">
                  <c:v>454</c:v>
                </c:pt>
                <c:pt idx="240">
                  <c:v>4866</c:v>
                </c:pt>
                <c:pt idx="241">
                  <c:v>2116</c:v>
                </c:pt>
                <c:pt idx="242">
                  <c:v>48</c:v>
                </c:pt>
                <c:pt idx="243">
                  <c:v>396</c:v>
                </c:pt>
                <c:pt idx="244">
                  <c:v>64</c:v>
                </c:pt>
                <c:pt idx="245">
                  <c:v>218</c:v>
                </c:pt>
                <c:pt idx="246">
                  <c:v>199</c:v>
                </c:pt>
                <c:pt idx="247">
                  <c:v>41</c:v>
                </c:pt>
                <c:pt idx="248">
                  <c:v>12</c:v>
                </c:pt>
                <c:pt idx="249">
                  <c:v>21</c:v>
                </c:pt>
                <c:pt idx="250">
                  <c:v>32</c:v>
                </c:pt>
                <c:pt idx="251">
                  <c:v>33</c:v>
                </c:pt>
                <c:pt idx="252">
                  <c:v>15</c:v>
                </c:pt>
                <c:pt idx="253">
                  <c:v>21</c:v>
                </c:pt>
                <c:pt idx="254">
                  <c:v>45</c:v>
                </c:pt>
                <c:pt idx="255">
                  <c:v>1000</c:v>
                </c:pt>
                <c:pt idx="256">
                  <c:v>36</c:v>
                </c:pt>
                <c:pt idx="257">
                  <c:v>59</c:v>
                </c:pt>
                <c:pt idx="258">
                  <c:v>41</c:v>
                </c:pt>
                <c:pt idx="259">
                  <c:v>43</c:v>
                </c:pt>
                <c:pt idx="260">
                  <c:v>50</c:v>
                </c:pt>
                <c:pt idx="261">
                  <c:v>831</c:v>
                </c:pt>
                <c:pt idx="262">
                  <c:v>66</c:v>
                </c:pt>
                <c:pt idx="263">
                  <c:v>21</c:v>
                </c:pt>
                <c:pt idx="264">
                  <c:v>50</c:v>
                </c:pt>
                <c:pt idx="265">
                  <c:v>67</c:v>
                </c:pt>
                <c:pt idx="266">
                  <c:v>484</c:v>
                </c:pt>
                <c:pt idx="267">
                  <c:v>10073</c:v>
                </c:pt>
                <c:pt idx="268">
                  <c:v>43</c:v>
                </c:pt>
                <c:pt idx="269">
                  <c:v>22</c:v>
                </c:pt>
                <c:pt idx="270">
                  <c:v>15</c:v>
                </c:pt>
                <c:pt idx="271">
                  <c:v>5747</c:v>
                </c:pt>
                <c:pt idx="272">
                  <c:v>32</c:v>
                </c:pt>
                <c:pt idx="273">
                  <c:v>55</c:v>
                </c:pt>
                <c:pt idx="274">
                  <c:v>39</c:v>
                </c:pt>
                <c:pt idx="275">
                  <c:v>76</c:v>
                </c:pt>
                <c:pt idx="276">
                  <c:v>52</c:v>
                </c:pt>
                <c:pt idx="277">
                  <c:v>14</c:v>
                </c:pt>
                <c:pt idx="278">
                  <c:v>3</c:v>
                </c:pt>
                <c:pt idx="279">
                  <c:v>114</c:v>
                </c:pt>
                <c:pt idx="280">
                  <c:v>1048</c:v>
                </c:pt>
                <c:pt idx="281">
                  <c:v>70</c:v>
                </c:pt>
                <c:pt idx="282">
                  <c:v>30</c:v>
                </c:pt>
                <c:pt idx="283">
                  <c:v>9</c:v>
                </c:pt>
                <c:pt idx="284">
                  <c:v>4</c:v>
                </c:pt>
                <c:pt idx="285">
                  <c:v>14</c:v>
                </c:pt>
                <c:pt idx="286">
                  <c:v>116</c:v>
                </c:pt>
                <c:pt idx="287">
                  <c:v>35</c:v>
                </c:pt>
                <c:pt idx="288">
                  <c:v>11339</c:v>
                </c:pt>
                <c:pt idx="289">
                  <c:v>201</c:v>
                </c:pt>
                <c:pt idx="290">
                  <c:v>58</c:v>
                </c:pt>
                <c:pt idx="291">
                  <c:v>25</c:v>
                </c:pt>
                <c:pt idx="292">
                  <c:v>511</c:v>
                </c:pt>
                <c:pt idx="293">
                  <c:v>51</c:v>
                </c:pt>
                <c:pt idx="294">
                  <c:v>21</c:v>
                </c:pt>
                <c:pt idx="295">
                  <c:v>243</c:v>
                </c:pt>
                <c:pt idx="296">
                  <c:v>23</c:v>
                </c:pt>
                <c:pt idx="297">
                  <c:v>50</c:v>
                </c:pt>
                <c:pt idx="298">
                  <c:v>32</c:v>
                </c:pt>
                <c:pt idx="299">
                  <c:v>149</c:v>
                </c:pt>
                <c:pt idx="300">
                  <c:v>366</c:v>
                </c:pt>
                <c:pt idx="301">
                  <c:v>20</c:v>
                </c:pt>
                <c:pt idx="302">
                  <c:v>80</c:v>
                </c:pt>
                <c:pt idx="303">
                  <c:v>37</c:v>
                </c:pt>
                <c:pt idx="304">
                  <c:v>36</c:v>
                </c:pt>
                <c:pt idx="305">
                  <c:v>17</c:v>
                </c:pt>
                <c:pt idx="306">
                  <c:v>43</c:v>
                </c:pt>
                <c:pt idx="307">
                  <c:v>62</c:v>
                </c:pt>
                <c:pt idx="308">
                  <c:v>63</c:v>
                </c:pt>
                <c:pt idx="309">
                  <c:v>49</c:v>
                </c:pt>
                <c:pt idx="310">
                  <c:v>130</c:v>
                </c:pt>
                <c:pt idx="311">
                  <c:v>145</c:v>
                </c:pt>
                <c:pt idx="312">
                  <c:v>65</c:v>
                </c:pt>
                <c:pt idx="313">
                  <c:v>33</c:v>
                </c:pt>
                <c:pt idx="314">
                  <c:v>101</c:v>
                </c:pt>
                <c:pt idx="315">
                  <c:v>7</c:v>
                </c:pt>
                <c:pt idx="316">
                  <c:v>17</c:v>
                </c:pt>
                <c:pt idx="317">
                  <c:v>12</c:v>
                </c:pt>
                <c:pt idx="318">
                  <c:v>37</c:v>
                </c:pt>
                <c:pt idx="319">
                  <c:v>57</c:v>
                </c:pt>
                <c:pt idx="320">
                  <c:v>16</c:v>
                </c:pt>
                <c:pt idx="321">
                  <c:v>15</c:v>
                </c:pt>
                <c:pt idx="322">
                  <c:v>33</c:v>
                </c:pt>
                <c:pt idx="323">
                  <c:v>115</c:v>
                </c:pt>
                <c:pt idx="324">
                  <c:v>536</c:v>
                </c:pt>
                <c:pt idx="325">
                  <c:v>47</c:v>
                </c:pt>
                <c:pt idx="326">
                  <c:v>15</c:v>
                </c:pt>
                <c:pt idx="327">
                  <c:v>1</c:v>
                </c:pt>
                <c:pt idx="328">
                  <c:v>2273</c:v>
                </c:pt>
                <c:pt idx="329">
                  <c:v>111</c:v>
                </c:pt>
                <c:pt idx="330">
                  <c:v>115</c:v>
                </c:pt>
                <c:pt idx="331">
                  <c:v>90</c:v>
                </c:pt>
                <c:pt idx="332">
                  <c:v>634</c:v>
                </c:pt>
                <c:pt idx="333">
                  <c:v>33</c:v>
                </c:pt>
                <c:pt idx="334">
                  <c:v>144</c:v>
                </c:pt>
                <c:pt idx="335">
                  <c:v>39</c:v>
                </c:pt>
                <c:pt idx="336">
                  <c:v>87</c:v>
                </c:pt>
                <c:pt idx="337">
                  <c:v>54</c:v>
                </c:pt>
                <c:pt idx="338">
                  <c:v>39</c:v>
                </c:pt>
                <c:pt idx="339">
                  <c:v>190</c:v>
                </c:pt>
                <c:pt idx="340">
                  <c:v>32</c:v>
                </c:pt>
                <c:pt idx="341">
                  <c:v>5</c:v>
                </c:pt>
                <c:pt idx="342">
                  <c:v>120</c:v>
                </c:pt>
                <c:pt idx="343">
                  <c:v>288</c:v>
                </c:pt>
                <c:pt idx="344">
                  <c:v>528</c:v>
                </c:pt>
                <c:pt idx="345">
                  <c:v>252</c:v>
                </c:pt>
                <c:pt idx="346">
                  <c:v>29</c:v>
                </c:pt>
                <c:pt idx="347">
                  <c:v>48</c:v>
                </c:pt>
                <c:pt idx="348">
                  <c:v>14</c:v>
                </c:pt>
                <c:pt idx="349">
                  <c:v>511</c:v>
                </c:pt>
                <c:pt idx="350">
                  <c:v>47</c:v>
                </c:pt>
                <c:pt idx="351">
                  <c:v>61</c:v>
                </c:pt>
                <c:pt idx="352">
                  <c:v>598</c:v>
                </c:pt>
                <c:pt idx="353">
                  <c:v>85</c:v>
                </c:pt>
                <c:pt idx="354">
                  <c:v>6</c:v>
                </c:pt>
                <c:pt idx="355">
                  <c:v>4</c:v>
                </c:pt>
                <c:pt idx="356">
                  <c:v>42</c:v>
                </c:pt>
                <c:pt idx="357">
                  <c:v>127</c:v>
                </c:pt>
                <c:pt idx="358">
                  <c:v>136</c:v>
                </c:pt>
                <c:pt idx="359">
                  <c:v>32</c:v>
                </c:pt>
                <c:pt idx="360">
                  <c:v>64</c:v>
                </c:pt>
                <c:pt idx="361">
                  <c:v>19</c:v>
                </c:pt>
                <c:pt idx="362">
                  <c:v>18</c:v>
                </c:pt>
                <c:pt idx="363">
                  <c:v>79</c:v>
                </c:pt>
                <c:pt idx="364">
                  <c:v>98</c:v>
                </c:pt>
                <c:pt idx="365">
                  <c:v>7</c:v>
                </c:pt>
              </c:numCache>
            </c:numRef>
          </c:val>
          <c:smooth val="0"/>
        </c:ser>
        <c:ser>
          <c:idx val="1"/>
          <c:order val="1"/>
          <c:tx>
            <c:strRef>
              <c:f>Sheet1!$C$1</c:f>
              <c:strCache>
                <c:ptCount val="1"/>
                <c:pt idx="0">
                  <c:v>蚂蚁聚宝</c:v>
                </c:pt>
              </c:strCache>
            </c:strRef>
          </c:tx>
          <c:spPr>
            <a:ln w="28575" cap="rnd">
              <a:solidFill>
                <a:schemeClr val="accent2"/>
              </a:solidFill>
              <a:round/>
            </a:ln>
            <a:effectLst/>
          </c:spPr>
          <c:marker>
            <c:symbol val="none"/>
          </c:marker>
          <c:cat>
            <c:numRef>
              <c:f>Sheet1!$A$2:$A$367</c:f>
              <c:numCache>
                <c:formatCode>m/d/yyyy</c:formatCode>
                <c:ptCount val="366"/>
                <c:pt idx="0">
                  <c:v>42514</c:v>
                </c:pt>
                <c:pt idx="1">
                  <c:v>42515</c:v>
                </c:pt>
                <c:pt idx="2">
                  <c:v>42516</c:v>
                </c:pt>
                <c:pt idx="3">
                  <c:v>42517</c:v>
                </c:pt>
                <c:pt idx="4">
                  <c:v>42518</c:v>
                </c:pt>
                <c:pt idx="5">
                  <c:v>42519</c:v>
                </c:pt>
                <c:pt idx="6">
                  <c:v>42520</c:v>
                </c:pt>
                <c:pt idx="7">
                  <c:v>42521</c:v>
                </c:pt>
                <c:pt idx="8">
                  <c:v>42522</c:v>
                </c:pt>
                <c:pt idx="9">
                  <c:v>42523</c:v>
                </c:pt>
                <c:pt idx="10">
                  <c:v>42524</c:v>
                </c:pt>
                <c:pt idx="11">
                  <c:v>42525</c:v>
                </c:pt>
                <c:pt idx="12">
                  <c:v>42526</c:v>
                </c:pt>
                <c:pt idx="13">
                  <c:v>42527</c:v>
                </c:pt>
                <c:pt idx="14">
                  <c:v>42528</c:v>
                </c:pt>
                <c:pt idx="15">
                  <c:v>42529</c:v>
                </c:pt>
                <c:pt idx="16">
                  <c:v>42530</c:v>
                </c:pt>
                <c:pt idx="17">
                  <c:v>42531</c:v>
                </c:pt>
                <c:pt idx="18">
                  <c:v>42532</c:v>
                </c:pt>
                <c:pt idx="19">
                  <c:v>42533</c:v>
                </c:pt>
                <c:pt idx="20">
                  <c:v>42534</c:v>
                </c:pt>
                <c:pt idx="21">
                  <c:v>42535</c:v>
                </c:pt>
                <c:pt idx="22">
                  <c:v>42536</c:v>
                </c:pt>
                <c:pt idx="23">
                  <c:v>42537</c:v>
                </c:pt>
                <c:pt idx="24">
                  <c:v>42538</c:v>
                </c:pt>
                <c:pt idx="25">
                  <c:v>42539</c:v>
                </c:pt>
                <c:pt idx="26">
                  <c:v>42540</c:v>
                </c:pt>
                <c:pt idx="27">
                  <c:v>42541</c:v>
                </c:pt>
                <c:pt idx="28">
                  <c:v>42542</c:v>
                </c:pt>
                <c:pt idx="29">
                  <c:v>42543</c:v>
                </c:pt>
                <c:pt idx="30">
                  <c:v>42544</c:v>
                </c:pt>
                <c:pt idx="31">
                  <c:v>42545</c:v>
                </c:pt>
                <c:pt idx="32">
                  <c:v>42546</c:v>
                </c:pt>
                <c:pt idx="33">
                  <c:v>42547</c:v>
                </c:pt>
                <c:pt idx="34">
                  <c:v>42548</c:v>
                </c:pt>
                <c:pt idx="35">
                  <c:v>42549</c:v>
                </c:pt>
                <c:pt idx="36">
                  <c:v>42550</c:v>
                </c:pt>
                <c:pt idx="37">
                  <c:v>42551</c:v>
                </c:pt>
                <c:pt idx="38">
                  <c:v>42552</c:v>
                </c:pt>
                <c:pt idx="39">
                  <c:v>42553</c:v>
                </c:pt>
                <c:pt idx="40">
                  <c:v>42554</c:v>
                </c:pt>
                <c:pt idx="41">
                  <c:v>42555</c:v>
                </c:pt>
                <c:pt idx="42">
                  <c:v>42556</c:v>
                </c:pt>
                <c:pt idx="43">
                  <c:v>42557</c:v>
                </c:pt>
                <c:pt idx="44">
                  <c:v>42558</c:v>
                </c:pt>
                <c:pt idx="45">
                  <c:v>42559</c:v>
                </c:pt>
                <c:pt idx="46">
                  <c:v>42560</c:v>
                </c:pt>
                <c:pt idx="47">
                  <c:v>42561</c:v>
                </c:pt>
                <c:pt idx="48">
                  <c:v>42562</c:v>
                </c:pt>
                <c:pt idx="49">
                  <c:v>42563</c:v>
                </c:pt>
                <c:pt idx="50">
                  <c:v>42564</c:v>
                </c:pt>
                <c:pt idx="51">
                  <c:v>42565</c:v>
                </c:pt>
                <c:pt idx="52">
                  <c:v>42566</c:v>
                </c:pt>
                <c:pt idx="53">
                  <c:v>42567</c:v>
                </c:pt>
                <c:pt idx="54">
                  <c:v>42568</c:v>
                </c:pt>
                <c:pt idx="55">
                  <c:v>42569</c:v>
                </c:pt>
                <c:pt idx="56">
                  <c:v>42570</c:v>
                </c:pt>
                <c:pt idx="57">
                  <c:v>42571</c:v>
                </c:pt>
                <c:pt idx="58">
                  <c:v>42572</c:v>
                </c:pt>
                <c:pt idx="59">
                  <c:v>42573</c:v>
                </c:pt>
                <c:pt idx="60">
                  <c:v>42574</c:v>
                </c:pt>
                <c:pt idx="61">
                  <c:v>42575</c:v>
                </c:pt>
                <c:pt idx="62">
                  <c:v>42576</c:v>
                </c:pt>
                <c:pt idx="63">
                  <c:v>42577</c:v>
                </c:pt>
                <c:pt idx="64">
                  <c:v>42578</c:v>
                </c:pt>
                <c:pt idx="65">
                  <c:v>42579</c:v>
                </c:pt>
                <c:pt idx="66">
                  <c:v>42580</c:v>
                </c:pt>
                <c:pt idx="67">
                  <c:v>42581</c:v>
                </c:pt>
                <c:pt idx="68">
                  <c:v>42582</c:v>
                </c:pt>
                <c:pt idx="69">
                  <c:v>42583</c:v>
                </c:pt>
                <c:pt idx="70">
                  <c:v>42584</c:v>
                </c:pt>
                <c:pt idx="71">
                  <c:v>42585</c:v>
                </c:pt>
                <c:pt idx="72">
                  <c:v>42586</c:v>
                </c:pt>
                <c:pt idx="73">
                  <c:v>42587</c:v>
                </c:pt>
                <c:pt idx="74">
                  <c:v>42588</c:v>
                </c:pt>
                <c:pt idx="75">
                  <c:v>42589</c:v>
                </c:pt>
                <c:pt idx="76">
                  <c:v>42590</c:v>
                </c:pt>
                <c:pt idx="77">
                  <c:v>42591</c:v>
                </c:pt>
                <c:pt idx="78">
                  <c:v>42592</c:v>
                </c:pt>
                <c:pt idx="79">
                  <c:v>42593</c:v>
                </c:pt>
                <c:pt idx="80">
                  <c:v>42594</c:v>
                </c:pt>
                <c:pt idx="81">
                  <c:v>42595</c:v>
                </c:pt>
                <c:pt idx="82">
                  <c:v>42596</c:v>
                </c:pt>
                <c:pt idx="83">
                  <c:v>42597</c:v>
                </c:pt>
                <c:pt idx="84">
                  <c:v>42598</c:v>
                </c:pt>
                <c:pt idx="85">
                  <c:v>42599</c:v>
                </c:pt>
                <c:pt idx="86">
                  <c:v>42600</c:v>
                </c:pt>
                <c:pt idx="87">
                  <c:v>42601</c:v>
                </c:pt>
                <c:pt idx="88">
                  <c:v>42602</c:v>
                </c:pt>
                <c:pt idx="89">
                  <c:v>42603</c:v>
                </c:pt>
                <c:pt idx="90">
                  <c:v>42604</c:v>
                </c:pt>
                <c:pt idx="91">
                  <c:v>42605</c:v>
                </c:pt>
                <c:pt idx="92">
                  <c:v>42606</c:v>
                </c:pt>
                <c:pt idx="93">
                  <c:v>42607</c:v>
                </c:pt>
                <c:pt idx="94">
                  <c:v>42608</c:v>
                </c:pt>
                <c:pt idx="95">
                  <c:v>42609</c:v>
                </c:pt>
                <c:pt idx="96">
                  <c:v>42610</c:v>
                </c:pt>
                <c:pt idx="97">
                  <c:v>42611</c:v>
                </c:pt>
                <c:pt idx="98">
                  <c:v>42612</c:v>
                </c:pt>
                <c:pt idx="99">
                  <c:v>42613</c:v>
                </c:pt>
                <c:pt idx="100">
                  <c:v>42614</c:v>
                </c:pt>
                <c:pt idx="101">
                  <c:v>42615</c:v>
                </c:pt>
                <c:pt idx="102">
                  <c:v>42616</c:v>
                </c:pt>
                <c:pt idx="103">
                  <c:v>42617</c:v>
                </c:pt>
                <c:pt idx="104">
                  <c:v>42618</c:v>
                </c:pt>
                <c:pt idx="105">
                  <c:v>42619</c:v>
                </c:pt>
                <c:pt idx="106">
                  <c:v>42620</c:v>
                </c:pt>
                <c:pt idx="107">
                  <c:v>42621</c:v>
                </c:pt>
                <c:pt idx="108">
                  <c:v>42622</c:v>
                </c:pt>
                <c:pt idx="109">
                  <c:v>42623</c:v>
                </c:pt>
                <c:pt idx="110">
                  <c:v>42624</c:v>
                </c:pt>
                <c:pt idx="111">
                  <c:v>42625</c:v>
                </c:pt>
                <c:pt idx="112">
                  <c:v>42626</c:v>
                </c:pt>
                <c:pt idx="113">
                  <c:v>42627</c:v>
                </c:pt>
                <c:pt idx="114">
                  <c:v>42628</c:v>
                </c:pt>
                <c:pt idx="115">
                  <c:v>42629</c:v>
                </c:pt>
                <c:pt idx="116">
                  <c:v>42630</c:v>
                </c:pt>
                <c:pt idx="117">
                  <c:v>42631</c:v>
                </c:pt>
                <c:pt idx="118">
                  <c:v>42632</c:v>
                </c:pt>
                <c:pt idx="119">
                  <c:v>42633</c:v>
                </c:pt>
                <c:pt idx="120">
                  <c:v>42634</c:v>
                </c:pt>
                <c:pt idx="121">
                  <c:v>42635</c:v>
                </c:pt>
                <c:pt idx="122">
                  <c:v>42636</c:v>
                </c:pt>
                <c:pt idx="123">
                  <c:v>42637</c:v>
                </c:pt>
                <c:pt idx="124">
                  <c:v>42638</c:v>
                </c:pt>
                <c:pt idx="125">
                  <c:v>42639</c:v>
                </c:pt>
                <c:pt idx="126">
                  <c:v>42640</c:v>
                </c:pt>
                <c:pt idx="127">
                  <c:v>42641</c:v>
                </c:pt>
                <c:pt idx="128">
                  <c:v>42642</c:v>
                </c:pt>
                <c:pt idx="129">
                  <c:v>42643</c:v>
                </c:pt>
                <c:pt idx="130">
                  <c:v>42644</c:v>
                </c:pt>
                <c:pt idx="131">
                  <c:v>42645</c:v>
                </c:pt>
                <c:pt idx="132">
                  <c:v>42646</c:v>
                </c:pt>
                <c:pt idx="133">
                  <c:v>42647</c:v>
                </c:pt>
                <c:pt idx="134">
                  <c:v>42648</c:v>
                </c:pt>
                <c:pt idx="135">
                  <c:v>42649</c:v>
                </c:pt>
                <c:pt idx="136">
                  <c:v>42650</c:v>
                </c:pt>
                <c:pt idx="137">
                  <c:v>42651</c:v>
                </c:pt>
                <c:pt idx="138">
                  <c:v>42652</c:v>
                </c:pt>
                <c:pt idx="139">
                  <c:v>42653</c:v>
                </c:pt>
                <c:pt idx="140">
                  <c:v>42654</c:v>
                </c:pt>
                <c:pt idx="141">
                  <c:v>42655</c:v>
                </c:pt>
                <c:pt idx="142">
                  <c:v>42656</c:v>
                </c:pt>
                <c:pt idx="143">
                  <c:v>42657</c:v>
                </c:pt>
                <c:pt idx="144">
                  <c:v>42658</c:v>
                </c:pt>
                <c:pt idx="145">
                  <c:v>42659</c:v>
                </c:pt>
                <c:pt idx="146">
                  <c:v>42660</c:v>
                </c:pt>
                <c:pt idx="147">
                  <c:v>42661</c:v>
                </c:pt>
                <c:pt idx="148">
                  <c:v>42662</c:v>
                </c:pt>
                <c:pt idx="149">
                  <c:v>42663</c:v>
                </c:pt>
                <c:pt idx="150">
                  <c:v>42664</c:v>
                </c:pt>
                <c:pt idx="151">
                  <c:v>42665</c:v>
                </c:pt>
                <c:pt idx="152">
                  <c:v>42666</c:v>
                </c:pt>
                <c:pt idx="153">
                  <c:v>42667</c:v>
                </c:pt>
                <c:pt idx="154">
                  <c:v>42668</c:v>
                </c:pt>
                <c:pt idx="155">
                  <c:v>42669</c:v>
                </c:pt>
                <c:pt idx="156">
                  <c:v>42670</c:v>
                </c:pt>
                <c:pt idx="157">
                  <c:v>42671</c:v>
                </c:pt>
                <c:pt idx="158">
                  <c:v>42672</c:v>
                </c:pt>
                <c:pt idx="159">
                  <c:v>42673</c:v>
                </c:pt>
                <c:pt idx="160">
                  <c:v>42674</c:v>
                </c:pt>
                <c:pt idx="161">
                  <c:v>42675</c:v>
                </c:pt>
                <c:pt idx="162">
                  <c:v>42676</c:v>
                </c:pt>
                <c:pt idx="163">
                  <c:v>42677</c:v>
                </c:pt>
                <c:pt idx="164">
                  <c:v>42678</c:v>
                </c:pt>
                <c:pt idx="165">
                  <c:v>42679</c:v>
                </c:pt>
                <c:pt idx="166">
                  <c:v>42680</c:v>
                </c:pt>
                <c:pt idx="167">
                  <c:v>42681</c:v>
                </c:pt>
                <c:pt idx="168">
                  <c:v>42682</c:v>
                </c:pt>
                <c:pt idx="169">
                  <c:v>42683</c:v>
                </c:pt>
                <c:pt idx="170">
                  <c:v>42684</c:v>
                </c:pt>
                <c:pt idx="171">
                  <c:v>42685</c:v>
                </c:pt>
                <c:pt idx="172">
                  <c:v>42686</c:v>
                </c:pt>
                <c:pt idx="173">
                  <c:v>42687</c:v>
                </c:pt>
                <c:pt idx="174">
                  <c:v>42688</c:v>
                </c:pt>
                <c:pt idx="175">
                  <c:v>42689</c:v>
                </c:pt>
                <c:pt idx="176">
                  <c:v>42690</c:v>
                </c:pt>
                <c:pt idx="177">
                  <c:v>42691</c:v>
                </c:pt>
                <c:pt idx="178">
                  <c:v>42692</c:v>
                </c:pt>
                <c:pt idx="179">
                  <c:v>42693</c:v>
                </c:pt>
                <c:pt idx="180">
                  <c:v>42694</c:v>
                </c:pt>
                <c:pt idx="181">
                  <c:v>42695</c:v>
                </c:pt>
                <c:pt idx="182">
                  <c:v>42696</c:v>
                </c:pt>
                <c:pt idx="183">
                  <c:v>42697</c:v>
                </c:pt>
                <c:pt idx="184">
                  <c:v>42698</c:v>
                </c:pt>
                <c:pt idx="185">
                  <c:v>42699</c:v>
                </c:pt>
                <c:pt idx="186">
                  <c:v>42700</c:v>
                </c:pt>
                <c:pt idx="187">
                  <c:v>42701</c:v>
                </c:pt>
                <c:pt idx="188">
                  <c:v>42702</c:v>
                </c:pt>
                <c:pt idx="189">
                  <c:v>42703</c:v>
                </c:pt>
                <c:pt idx="190">
                  <c:v>42704</c:v>
                </c:pt>
                <c:pt idx="191">
                  <c:v>42705</c:v>
                </c:pt>
                <c:pt idx="192">
                  <c:v>42706</c:v>
                </c:pt>
                <c:pt idx="193">
                  <c:v>42707</c:v>
                </c:pt>
                <c:pt idx="194">
                  <c:v>42708</c:v>
                </c:pt>
                <c:pt idx="195">
                  <c:v>42709</c:v>
                </c:pt>
                <c:pt idx="196">
                  <c:v>42710</c:v>
                </c:pt>
                <c:pt idx="197">
                  <c:v>42711</c:v>
                </c:pt>
                <c:pt idx="198">
                  <c:v>42712</c:v>
                </c:pt>
                <c:pt idx="199">
                  <c:v>42713</c:v>
                </c:pt>
                <c:pt idx="200">
                  <c:v>42714</c:v>
                </c:pt>
                <c:pt idx="201">
                  <c:v>42715</c:v>
                </c:pt>
                <c:pt idx="202">
                  <c:v>42716</c:v>
                </c:pt>
                <c:pt idx="203">
                  <c:v>42717</c:v>
                </c:pt>
                <c:pt idx="204">
                  <c:v>42718</c:v>
                </c:pt>
                <c:pt idx="205">
                  <c:v>42719</c:v>
                </c:pt>
                <c:pt idx="206">
                  <c:v>42720</c:v>
                </c:pt>
                <c:pt idx="207">
                  <c:v>42721</c:v>
                </c:pt>
                <c:pt idx="208">
                  <c:v>42722</c:v>
                </c:pt>
                <c:pt idx="209">
                  <c:v>42723</c:v>
                </c:pt>
                <c:pt idx="210">
                  <c:v>42724</c:v>
                </c:pt>
                <c:pt idx="211">
                  <c:v>42725</c:v>
                </c:pt>
                <c:pt idx="212">
                  <c:v>42726</c:v>
                </c:pt>
                <c:pt idx="213">
                  <c:v>42727</c:v>
                </c:pt>
                <c:pt idx="214">
                  <c:v>42728</c:v>
                </c:pt>
                <c:pt idx="215">
                  <c:v>42729</c:v>
                </c:pt>
                <c:pt idx="216">
                  <c:v>42730</c:v>
                </c:pt>
                <c:pt idx="217">
                  <c:v>42731</c:v>
                </c:pt>
                <c:pt idx="218">
                  <c:v>42732</c:v>
                </c:pt>
                <c:pt idx="219">
                  <c:v>42733</c:v>
                </c:pt>
                <c:pt idx="220">
                  <c:v>42734</c:v>
                </c:pt>
                <c:pt idx="221">
                  <c:v>42735</c:v>
                </c:pt>
                <c:pt idx="222">
                  <c:v>42736</c:v>
                </c:pt>
                <c:pt idx="223">
                  <c:v>42737</c:v>
                </c:pt>
                <c:pt idx="224">
                  <c:v>42738</c:v>
                </c:pt>
                <c:pt idx="225">
                  <c:v>42739</c:v>
                </c:pt>
                <c:pt idx="226">
                  <c:v>42740</c:v>
                </c:pt>
                <c:pt idx="227">
                  <c:v>42741</c:v>
                </c:pt>
                <c:pt idx="228">
                  <c:v>42742</c:v>
                </c:pt>
                <c:pt idx="229">
                  <c:v>42743</c:v>
                </c:pt>
                <c:pt idx="230">
                  <c:v>42744</c:v>
                </c:pt>
                <c:pt idx="231">
                  <c:v>42745</c:v>
                </c:pt>
                <c:pt idx="232">
                  <c:v>42746</c:v>
                </c:pt>
                <c:pt idx="233">
                  <c:v>42747</c:v>
                </c:pt>
                <c:pt idx="234">
                  <c:v>42748</c:v>
                </c:pt>
                <c:pt idx="235">
                  <c:v>42749</c:v>
                </c:pt>
                <c:pt idx="236">
                  <c:v>42750</c:v>
                </c:pt>
                <c:pt idx="237">
                  <c:v>42751</c:v>
                </c:pt>
                <c:pt idx="238">
                  <c:v>42752</c:v>
                </c:pt>
                <c:pt idx="239">
                  <c:v>42753</c:v>
                </c:pt>
                <c:pt idx="240">
                  <c:v>42754</c:v>
                </c:pt>
                <c:pt idx="241">
                  <c:v>42755</c:v>
                </c:pt>
                <c:pt idx="242">
                  <c:v>42756</c:v>
                </c:pt>
                <c:pt idx="243">
                  <c:v>42757</c:v>
                </c:pt>
                <c:pt idx="244">
                  <c:v>42758</c:v>
                </c:pt>
                <c:pt idx="245">
                  <c:v>42759</c:v>
                </c:pt>
                <c:pt idx="246">
                  <c:v>42760</c:v>
                </c:pt>
                <c:pt idx="247">
                  <c:v>42761</c:v>
                </c:pt>
                <c:pt idx="248">
                  <c:v>42762</c:v>
                </c:pt>
                <c:pt idx="249">
                  <c:v>42763</c:v>
                </c:pt>
                <c:pt idx="250">
                  <c:v>42764</c:v>
                </c:pt>
                <c:pt idx="251">
                  <c:v>42765</c:v>
                </c:pt>
                <c:pt idx="252">
                  <c:v>42766</c:v>
                </c:pt>
                <c:pt idx="253">
                  <c:v>42767</c:v>
                </c:pt>
                <c:pt idx="254">
                  <c:v>42768</c:v>
                </c:pt>
                <c:pt idx="255">
                  <c:v>42769</c:v>
                </c:pt>
                <c:pt idx="256">
                  <c:v>42770</c:v>
                </c:pt>
                <c:pt idx="257">
                  <c:v>42771</c:v>
                </c:pt>
                <c:pt idx="258">
                  <c:v>42772</c:v>
                </c:pt>
                <c:pt idx="259">
                  <c:v>42773</c:v>
                </c:pt>
                <c:pt idx="260">
                  <c:v>42774</c:v>
                </c:pt>
                <c:pt idx="261">
                  <c:v>42775</c:v>
                </c:pt>
                <c:pt idx="262">
                  <c:v>42776</c:v>
                </c:pt>
                <c:pt idx="263">
                  <c:v>42777</c:v>
                </c:pt>
                <c:pt idx="264">
                  <c:v>42778</c:v>
                </c:pt>
                <c:pt idx="265">
                  <c:v>42779</c:v>
                </c:pt>
                <c:pt idx="266">
                  <c:v>42780</c:v>
                </c:pt>
                <c:pt idx="267">
                  <c:v>42781</c:v>
                </c:pt>
                <c:pt idx="268">
                  <c:v>42782</c:v>
                </c:pt>
                <c:pt idx="269">
                  <c:v>42783</c:v>
                </c:pt>
                <c:pt idx="270">
                  <c:v>42784</c:v>
                </c:pt>
                <c:pt idx="271">
                  <c:v>42785</c:v>
                </c:pt>
                <c:pt idx="272">
                  <c:v>42786</c:v>
                </c:pt>
                <c:pt idx="273">
                  <c:v>42787</c:v>
                </c:pt>
                <c:pt idx="274">
                  <c:v>42788</c:v>
                </c:pt>
                <c:pt idx="275">
                  <c:v>42789</c:v>
                </c:pt>
                <c:pt idx="276">
                  <c:v>42790</c:v>
                </c:pt>
                <c:pt idx="277">
                  <c:v>42791</c:v>
                </c:pt>
                <c:pt idx="278">
                  <c:v>42792</c:v>
                </c:pt>
                <c:pt idx="279">
                  <c:v>42793</c:v>
                </c:pt>
                <c:pt idx="280">
                  <c:v>42794</c:v>
                </c:pt>
                <c:pt idx="281">
                  <c:v>42795</c:v>
                </c:pt>
                <c:pt idx="282">
                  <c:v>42796</c:v>
                </c:pt>
                <c:pt idx="283">
                  <c:v>42797</c:v>
                </c:pt>
                <c:pt idx="284">
                  <c:v>42798</c:v>
                </c:pt>
                <c:pt idx="285">
                  <c:v>42799</c:v>
                </c:pt>
                <c:pt idx="286">
                  <c:v>42800</c:v>
                </c:pt>
                <c:pt idx="287">
                  <c:v>42801</c:v>
                </c:pt>
                <c:pt idx="288">
                  <c:v>42802</c:v>
                </c:pt>
                <c:pt idx="289">
                  <c:v>42803</c:v>
                </c:pt>
                <c:pt idx="290">
                  <c:v>42804</c:v>
                </c:pt>
                <c:pt idx="291">
                  <c:v>42805</c:v>
                </c:pt>
                <c:pt idx="292">
                  <c:v>42806</c:v>
                </c:pt>
                <c:pt idx="293">
                  <c:v>42807</c:v>
                </c:pt>
                <c:pt idx="294">
                  <c:v>42808</c:v>
                </c:pt>
                <c:pt idx="295">
                  <c:v>42809</c:v>
                </c:pt>
                <c:pt idx="296">
                  <c:v>42810</c:v>
                </c:pt>
                <c:pt idx="297">
                  <c:v>42811</c:v>
                </c:pt>
                <c:pt idx="298">
                  <c:v>42812</c:v>
                </c:pt>
                <c:pt idx="299">
                  <c:v>42813</c:v>
                </c:pt>
                <c:pt idx="300">
                  <c:v>42814</c:v>
                </c:pt>
                <c:pt idx="301">
                  <c:v>42815</c:v>
                </c:pt>
                <c:pt idx="302">
                  <c:v>42816</c:v>
                </c:pt>
                <c:pt idx="303">
                  <c:v>42817</c:v>
                </c:pt>
                <c:pt idx="304">
                  <c:v>42818</c:v>
                </c:pt>
                <c:pt idx="305">
                  <c:v>42819</c:v>
                </c:pt>
                <c:pt idx="306">
                  <c:v>42820</c:v>
                </c:pt>
                <c:pt idx="307">
                  <c:v>42821</c:v>
                </c:pt>
                <c:pt idx="308">
                  <c:v>42822</c:v>
                </c:pt>
                <c:pt idx="309">
                  <c:v>42823</c:v>
                </c:pt>
                <c:pt idx="310">
                  <c:v>42824</c:v>
                </c:pt>
                <c:pt idx="311">
                  <c:v>42825</c:v>
                </c:pt>
                <c:pt idx="312">
                  <c:v>42826</c:v>
                </c:pt>
                <c:pt idx="313">
                  <c:v>42827</c:v>
                </c:pt>
                <c:pt idx="314">
                  <c:v>42828</c:v>
                </c:pt>
                <c:pt idx="315">
                  <c:v>42829</c:v>
                </c:pt>
                <c:pt idx="316">
                  <c:v>42830</c:v>
                </c:pt>
                <c:pt idx="317">
                  <c:v>42831</c:v>
                </c:pt>
                <c:pt idx="318">
                  <c:v>42832</c:v>
                </c:pt>
                <c:pt idx="319">
                  <c:v>42833</c:v>
                </c:pt>
                <c:pt idx="320">
                  <c:v>42834</c:v>
                </c:pt>
                <c:pt idx="321">
                  <c:v>42835</c:v>
                </c:pt>
                <c:pt idx="322">
                  <c:v>42836</c:v>
                </c:pt>
                <c:pt idx="323">
                  <c:v>42837</c:v>
                </c:pt>
                <c:pt idx="324">
                  <c:v>42838</c:v>
                </c:pt>
                <c:pt idx="325">
                  <c:v>42839</c:v>
                </c:pt>
                <c:pt idx="326">
                  <c:v>42840</c:v>
                </c:pt>
                <c:pt idx="327">
                  <c:v>42841</c:v>
                </c:pt>
                <c:pt idx="328">
                  <c:v>42842</c:v>
                </c:pt>
                <c:pt idx="329">
                  <c:v>42843</c:v>
                </c:pt>
                <c:pt idx="330">
                  <c:v>42844</c:v>
                </c:pt>
                <c:pt idx="331">
                  <c:v>42845</c:v>
                </c:pt>
                <c:pt idx="332">
                  <c:v>42846</c:v>
                </c:pt>
                <c:pt idx="333">
                  <c:v>42847</c:v>
                </c:pt>
                <c:pt idx="334">
                  <c:v>42848</c:v>
                </c:pt>
                <c:pt idx="335">
                  <c:v>42849</c:v>
                </c:pt>
                <c:pt idx="336">
                  <c:v>42850</c:v>
                </c:pt>
                <c:pt idx="337">
                  <c:v>42851</c:v>
                </c:pt>
                <c:pt idx="338">
                  <c:v>42852</c:v>
                </c:pt>
                <c:pt idx="339">
                  <c:v>42853</c:v>
                </c:pt>
                <c:pt idx="340">
                  <c:v>42854</c:v>
                </c:pt>
                <c:pt idx="341">
                  <c:v>42855</c:v>
                </c:pt>
                <c:pt idx="342">
                  <c:v>42856</c:v>
                </c:pt>
                <c:pt idx="343">
                  <c:v>42857</c:v>
                </c:pt>
                <c:pt idx="344">
                  <c:v>42858</c:v>
                </c:pt>
                <c:pt idx="345">
                  <c:v>42859</c:v>
                </c:pt>
                <c:pt idx="346">
                  <c:v>42860</c:v>
                </c:pt>
                <c:pt idx="347">
                  <c:v>42861</c:v>
                </c:pt>
                <c:pt idx="348">
                  <c:v>42862</c:v>
                </c:pt>
                <c:pt idx="349">
                  <c:v>42863</c:v>
                </c:pt>
                <c:pt idx="350">
                  <c:v>42864</c:v>
                </c:pt>
                <c:pt idx="351">
                  <c:v>42865</c:v>
                </c:pt>
                <c:pt idx="352">
                  <c:v>42866</c:v>
                </c:pt>
                <c:pt idx="353">
                  <c:v>42867</c:v>
                </c:pt>
                <c:pt idx="354">
                  <c:v>42868</c:v>
                </c:pt>
                <c:pt idx="355">
                  <c:v>42869</c:v>
                </c:pt>
                <c:pt idx="356">
                  <c:v>42870</c:v>
                </c:pt>
                <c:pt idx="357">
                  <c:v>42871</c:v>
                </c:pt>
                <c:pt idx="358">
                  <c:v>42872</c:v>
                </c:pt>
                <c:pt idx="359">
                  <c:v>42873</c:v>
                </c:pt>
                <c:pt idx="360">
                  <c:v>42874</c:v>
                </c:pt>
                <c:pt idx="361">
                  <c:v>42875</c:v>
                </c:pt>
                <c:pt idx="362">
                  <c:v>42876</c:v>
                </c:pt>
                <c:pt idx="363">
                  <c:v>42877</c:v>
                </c:pt>
                <c:pt idx="364">
                  <c:v>42878</c:v>
                </c:pt>
                <c:pt idx="365">
                  <c:v>42879</c:v>
                </c:pt>
              </c:numCache>
            </c:numRef>
          </c:cat>
          <c:val>
            <c:numRef>
              <c:f>Sheet1!$C$2:$C$367</c:f>
              <c:numCache>
                <c:formatCode>General</c:formatCode>
                <c:ptCount val="366"/>
                <c:pt idx="0">
                  <c:v>720</c:v>
                </c:pt>
                <c:pt idx="1">
                  <c:v>519</c:v>
                </c:pt>
                <c:pt idx="2">
                  <c:v>1226</c:v>
                </c:pt>
                <c:pt idx="3">
                  <c:v>1474</c:v>
                </c:pt>
                <c:pt idx="4">
                  <c:v>379</c:v>
                </c:pt>
                <c:pt idx="5">
                  <c:v>295</c:v>
                </c:pt>
                <c:pt idx="6">
                  <c:v>975</c:v>
                </c:pt>
                <c:pt idx="7">
                  <c:v>896</c:v>
                </c:pt>
                <c:pt idx="8">
                  <c:v>609</c:v>
                </c:pt>
                <c:pt idx="9">
                  <c:v>531</c:v>
                </c:pt>
                <c:pt idx="10">
                  <c:v>567</c:v>
                </c:pt>
                <c:pt idx="11">
                  <c:v>249</c:v>
                </c:pt>
                <c:pt idx="12">
                  <c:v>532</c:v>
                </c:pt>
                <c:pt idx="13">
                  <c:v>384</c:v>
                </c:pt>
                <c:pt idx="14">
                  <c:v>811</c:v>
                </c:pt>
                <c:pt idx="15">
                  <c:v>419</c:v>
                </c:pt>
                <c:pt idx="16">
                  <c:v>207</c:v>
                </c:pt>
                <c:pt idx="17">
                  <c:v>347</c:v>
                </c:pt>
                <c:pt idx="18">
                  <c:v>165</c:v>
                </c:pt>
                <c:pt idx="19">
                  <c:v>261</c:v>
                </c:pt>
                <c:pt idx="20">
                  <c:v>434</c:v>
                </c:pt>
                <c:pt idx="21">
                  <c:v>497</c:v>
                </c:pt>
                <c:pt idx="22">
                  <c:v>885</c:v>
                </c:pt>
                <c:pt idx="23">
                  <c:v>3707</c:v>
                </c:pt>
                <c:pt idx="24">
                  <c:v>681</c:v>
                </c:pt>
                <c:pt idx="25">
                  <c:v>406</c:v>
                </c:pt>
                <c:pt idx="26">
                  <c:v>431</c:v>
                </c:pt>
                <c:pt idx="27">
                  <c:v>2185</c:v>
                </c:pt>
                <c:pt idx="28">
                  <c:v>1272</c:v>
                </c:pt>
                <c:pt idx="29">
                  <c:v>847</c:v>
                </c:pt>
                <c:pt idx="30">
                  <c:v>299</c:v>
                </c:pt>
                <c:pt idx="31">
                  <c:v>464</c:v>
                </c:pt>
                <c:pt idx="32">
                  <c:v>204</c:v>
                </c:pt>
                <c:pt idx="33">
                  <c:v>547</c:v>
                </c:pt>
                <c:pt idx="34">
                  <c:v>339</c:v>
                </c:pt>
                <c:pt idx="35">
                  <c:v>4657</c:v>
                </c:pt>
                <c:pt idx="36">
                  <c:v>3142</c:v>
                </c:pt>
                <c:pt idx="37">
                  <c:v>3515</c:v>
                </c:pt>
                <c:pt idx="38">
                  <c:v>10472</c:v>
                </c:pt>
                <c:pt idx="39">
                  <c:v>887</c:v>
                </c:pt>
                <c:pt idx="40">
                  <c:v>437</c:v>
                </c:pt>
                <c:pt idx="41">
                  <c:v>449</c:v>
                </c:pt>
                <c:pt idx="42">
                  <c:v>572</c:v>
                </c:pt>
                <c:pt idx="43">
                  <c:v>340</c:v>
                </c:pt>
                <c:pt idx="44">
                  <c:v>653</c:v>
                </c:pt>
                <c:pt idx="45">
                  <c:v>1756</c:v>
                </c:pt>
                <c:pt idx="46">
                  <c:v>276</c:v>
                </c:pt>
                <c:pt idx="47">
                  <c:v>157</c:v>
                </c:pt>
                <c:pt idx="48">
                  <c:v>3821</c:v>
                </c:pt>
                <c:pt idx="49">
                  <c:v>609</c:v>
                </c:pt>
                <c:pt idx="50">
                  <c:v>557</c:v>
                </c:pt>
                <c:pt idx="51">
                  <c:v>460</c:v>
                </c:pt>
                <c:pt idx="52">
                  <c:v>747</c:v>
                </c:pt>
                <c:pt idx="53">
                  <c:v>294</c:v>
                </c:pt>
                <c:pt idx="54">
                  <c:v>280</c:v>
                </c:pt>
                <c:pt idx="55">
                  <c:v>414</c:v>
                </c:pt>
                <c:pt idx="56">
                  <c:v>1150</c:v>
                </c:pt>
                <c:pt idx="57">
                  <c:v>3005</c:v>
                </c:pt>
                <c:pt idx="58">
                  <c:v>2670</c:v>
                </c:pt>
                <c:pt idx="59">
                  <c:v>1027</c:v>
                </c:pt>
                <c:pt idx="60">
                  <c:v>482</c:v>
                </c:pt>
                <c:pt idx="61">
                  <c:v>2205</c:v>
                </c:pt>
                <c:pt idx="62">
                  <c:v>2327</c:v>
                </c:pt>
                <c:pt idx="63">
                  <c:v>514</c:v>
                </c:pt>
                <c:pt idx="64">
                  <c:v>291</c:v>
                </c:pt>
                <c:pt idx="65">
                  <c:v>7740</c:v>
                </c:pt>
                <c:pt idx="66">
                  <c:v>475</c:v>
                </c:pt>
                <c:pt idx="67">
                  <c:v>354</c:v>
                </c:pt>
                <c:pt idx="68">
                  <c:v>149</c:v>
                </c:pt>
                <c:pt idx="69">
                  <c:v>602</c:v>
                </c:pt>
                <c:pt idx="70">
                  <c:v>262</c:v>
                </c:pt>
                <c:pt idx="71">
                  <c:v>449</c:v>
                </c:pt>
                <c:pt idx="72">
                  <c:v>4571</c:v>
                </c:pt>
                <c:pt idx="73">
                  <c:v>973</c:v>
                </c:pt>
                <c:pt idx="74">
                  <c:v>190</c:v>
                </c:pt>
                <c:pt idx="75">
                  <c:v>226</c:v>
                </c:pt>
                <c:pt idx="76">
                  <c:v>1402</c:v>
                </c:pt>
                <c:pt idx="77">
                  <c:v>366</c:v>
                </c:pt>
                <c:pt idx="78">
                  <c:v>769</c:v>
                </c:pt>
                <c:pt idx="79">
                  <c:v>796</c:v>
                </c:pt>
                <c:pt idx="80">
                  <c:v>3895</c:v>
                </c:pt>
                <c:pt idx="81">
                  <c:v>418</c:v>
                </c:pt>
                <c:pt idx="82">
                  <c:v>287</c:v>
                </c:pt>
                <c:pt idx="83">
                  <c:v>4812</c:v>
                </c:pt>
                <c:pt idx="84">
                  <c:v>691</c:v>
                </c:pt>
                <c:pt idx="85">
                  <c:v>502</c:v>
                </c:pt>
                <c:pt idx="86">
                  <c:v>452</c:v>
                </c:pt>
                <c:pt idx="87">
                  <c:v>539</c:v>
                </c:pt>
                <c:pt idx="88">
                  <c:v>581</c:v>
                </c:pt>
                <c:pt idx="89">
                  <c:v>413</c:v>
                </c:pt>
                <c:pt idx="90">
                  <c:v>381</c:v>
                </c:pt>
                <c:pt idx="91">
                  <c:v>867</c:v>
                </c:pt>
                <c:pt idx="92">
                  <c:v>681</c:v>
                </c:pt>
                <c:pt idx="93">
                  <c:v>1600</c:v>
                </c:pt>
                <c:pt idx="94">
                  <c:v>495</c:v>
                </c:pt>
                <c:pt idx="95">
                  <c:v>272</c:v>
                </c:pt>
                <c:pt idx="96">
                  <c:v>605</c:v>
                </c:pt>
                <c:pt idx="97">
                  <c:v>337</c:v>
                </c:pt>
                <c:pt idx="98">
                  <c:v>1525</c:v>
                </c:pt>
                <c:pt idx="99">
                  <c:v>3079</c:v>
                </c:pt>
                <c:pt idx="100">
                  <c:v>1088</c:v>
                </c:pt>
                <c:pt idx="101">
                  <c:v>495</c:v>
                </c:pt>
                <c:pt idx="102">
                  <c:v>16538</c:v>
                </c:pt>
                <c:pt idx="103">
                  <c:v>1396</c:v>
                </c:pt>
                <c:pt idx="104">
                  <c:v>1319</c:v>
                </c:pt>
                <c:pt idx="105">
                  <c:v>226</c:v>
                </c:pt>
                <c:pt idx="106">
                  <c:v>480</c:v>
                </c:pt>
                <c:pt idx="107">
                  <c:v>5275</c:v>
                </c:pt>
                <c:pt idx="108">
                  <c:v>1937</c:v>
                </c:pt>
                <c:pt idx="109">
                  <c:v>1148</c:v>
                </c:pt>
                <c:pt idx="110">
                  <c:v>312</c:v>
                </c:pt>
                <c:pt idx="111">
                  <c:v>41971</c:v>
                </c:pt>
                <c:pt idx="112">
                  <c:v>5012</c:v>
                </c:pt>
                <c:pt idx="113">
                  <c:v>708</c:v>
                </c:pt>
                <c:pt idx="114">
                  <c:v>582</c:v>
                </c:pt>
                <c:pt idx="115">
                  <c:v>1239</c:v>
                </c:pt>
                <c:pt idx="116">
                  <c:v>200</c:v>
                </c:pt>
                <c:pt idx="117">
                  <c:v>448</c:v>
                </c:pt>
                <c:pt idx="118">
                  <c:v>419</c:v>
                </c:pt>
                <c:pt idx="119">
                  <c:v>2043</c:v>
                </c:pt>
                <c:pt idx="120">
                  <c:v>5025</c:v>
                </c:pt>
                <c:pt idx="121">
                  <c:v>5802</c:v>
                </c:pt>
                <c:pt idx="122">
                  <c:v>509</c:v>
                </c:pt>
                <c:pt idx="123">
                  <c:v>853</c:v>
                </c:pt>
                <c:pt idx="124">
                  <c:v>1651</c:v>
                </c:pt>
                <c:pt idx="125">
                  <c:v>5589</c:v>
                </c:pt>
                <c:pt idx="126">
                  <c:v>7152</c:v>
                </c:pt>
                <c:pt idx="127">
                  <c:v>1199</c:v>
                </c:pt>
                <c:pt idx="128">
                  <c:v>761</c:v>
                </c:pt>
                <c:pt idx="129">
                  <c:v>366</c:v>
                </c:pt>
                <c:pt idx="130">
                  <c:v>182</c:v>
                </c:pt>
                <c:pt idx="131">
                  <c:v>1760</c:v>
                </c:pt>
                <c:pt idx="132">
                  <c:v>193</c:v>
                </c:pt>
                <c:pt idx="133">
                  <c:v>396</c:v>
                </c:pt>
                <c:pt idx="134">
                  <c:v>193</c:v>
                </c:pt>
                <c:pt idx="135">
                  <c:v>452</c:v>
                </c:pt>
                <c:pt idx="136">
                  <c:v>1883</c:v>
                </c:pt>
                <c:pt idx="137">
                  <c:v>1811</c:v>
                </c:pt>
                <c:pt idx="138">
                  <c:v>522</c:v>
                </c:pt>
                <c:pt idx="139">
                  <c:v>761</c:v>
                </c:pt>
                <c:pt idx="140">
                  <c:v>37767</c:v>
                </c:pt>
                <c:pt idx="141">
                  <c:v>3534</c:v>
                </c:pt>
                <c:pt idx="142">
                  <c:v>1219</c:v>
                </c:pt>
                <c:pt idx="143">
                  <c:v>532</c:v>
                </c:pt>
                <c:pt idx="144">
                  <c:v>423</c:v>
                </c:pt>
                <c:pt idx="145">
                  <c:v>195</c:v>
                </c:pt>
                <c:pt idx="146">
                  <c:v>1477</c:v>
                </c:pt>
                <c:pt idx="147">
                  <c:v>694</c:v>
                </c:pt>
                <c:pt idx="148">
                  <c:v>1578</c:v>
                </c:pt>
                <c:pt idx="149">
                  <c:v>716</c:v>
                </c:pt>
                <c:pt idx="150">
                  <c:v>517</c:v>
                </c:pt>
                <c:pt idx="151">
                  <c:v>207</c:v>
                </c:pt>
                <c:pt idx="152">
                  <c:v>2666</c:v>
                </c:pt>
                <c:pt idx="153">
                  <c:v>1023</c:v>
                </c:pt>
                <c:pt idx="154">
                  <c:v>1264</c:v>
                </c:pt>
                <c:pt idx="155">
                  <c:v>337</c:v>
                </c:pt>
                <c:pt idx="156">
                  <c:v>1006</c:v>
                </c:pt>
                <c:pt idx="157">
                  <c:v>669</c:v>
                </c:pt>
                <c:pt idx="158">
                  <c:v>442</c:v>
                </c:pt>
                <c:pt idx="159">
                  <c:v>485</c:v>
                </c:pt>
                <c:pt idx="160">
                  <c:v>441</c:v>
                </c:pt>
                <c:pt idx="161">
                  <c:v>685</c:v>
                </c:pt>
                <c:pt idx="162">
                  <c:v>4062</c:v>
                </c:pt>
                <c:pt idx="163">
                  <c:v>496</c:v>
                </c:pt>
                <c:pt idx="164">
                  <c:v>396</c:v>
                </c:pt>
                <c:pt idx="165">
                  <c:v>315</c:v>
                </c:pt>
                <c:pt idx="166">
                  <c:v>232</c:v>
                </c:pt>
                <c:pt idx="167">
                  <c:v>292</c:v>
                </c:pt>
                <c:pt idx="168">
                  <c:v>1972</c:v>
                </c:pt>
                <c:pt idx="169">
                  <c:v>6550</c:v>
                </c:pt>
                <c:pt idx="170">
                  <c:v>929</c:v>
                </c:pt>
                <c:pt idx="171">
                  <c:v>2135</c:v>
                </c:pt>
                <c:pt idx="172">
                  <c:v>3024</c:v>
                </c:pt>
                <c:pt idx="173">
                  <c:v>271</c:v>
                </c:pt>
                <c:pt idx="174">
                  <c:v>420</c:v>
                </c:pt>
                <c:pt idx="175">
                  <c:v>978</c:v>
                </c:pt>
                <c:pt idx="176">
                  <c:v>766</c:v>
                </c:pt>
                <c:pt idx="177">
                  <c:v>497</c:v>
                </c:pt>
                <c:pt idx="178">
                  <c:v>883</c:v>
                </c:pt>
                <c:pt idx="179">
                  <c:v>151</c:v>
                </c:pt>
                <c:pt idx="180">
                  <c:v>1092</c:v>
                </c:pt>
                <c:pt idx="181">
                  <c:v>231</c:v>
                </c:pt>
                <c:pt idx="182">
                  <c:v>1181</c:v>
                </c:pt>
                <c:pt idx="183">
                  <c:v>407</c:v>
                </c:pt>
                <c:pt idx="184">
                  <c:v>781</c:v>
                </c:pt>
                <c:pt idx="185">
                  <c:v>542</c:v>
                </c:pt>
                <c:pt idx="186">
                  <c:v>184</c:v>
                </c:pt>
                <c:pt idx="187">
                  <c:v>2297</c:v>
                </c:pt>
                <c:pt idx="188">
                  <c:v>608</c:v>
                </c:pt>
                <c:pt idx="189">
                  <c:v>914</c:v>
                </c:pt>
                <c:pt idx="190">
                  <c:v>801</c:v>
                </c:pt>
                <c:pt idx="191">
                  <c:v>576</c:v>
                </c:pt>
                <c:pt idx="192">
                  <c:v>360</c:v>
                </c:pt>
                <c:pt idx="193">
                  <c:v>808</c:v>
                </c:pt>
                <c:pt idx="194">
                  <c:v>156</c:v>
                </c:pt>
                <c:pt idx="195">
                  <c:v>1193</c:v>
                </c:pt>
                <c:pt idx="196">
                  <c:v>422</c:v>
                </c:pt>
                <c:pt idx="197">
                  <c:v>539</c:v>
                </c:pt>
                <c:pt idx="198">
                  <c:v>501</c:v>
                </c:pt>
                <c:pt idx="199">
                  <c:v>566</c:v>
                </c:pt>
                <c:pt idx="200">
                  <c:v>441</c:v>
                </c:pt>
                <c:pt idx="201">
                  <c:v>189</c:v>
                </c:pt>
                <c:pt idx="202">
                  <c:v>507</c:v>
                </c:pt>
                <c:pt idx="203">
                  <c:v>525</c:v>
                </c:pt>
                <c:pt idx="204">
                  <c:v>532</c:v>
                </c:pt>
                <c:pt idx="205">
                  <c:v>678</c:v>
                </c:pt>
                <c:pt idx="206">
                  <c:v>856</c:v>
                </c:pt>
                <c:pt idx="207">
                  <c:v>444</c:v>
                </c:pt>
                <c:pt idx="208">
                  <c:v>145</c:v>
                </c:pt>
                <c:pt idx="209">
                  <c:v>382</c:v>
                </c:pt>
                <c:pt idx="210">
                  <c:v>399</c:v>
                </c:pt>
                <c:pt idx="211">
                  <c:v>1887</c:v>
                </c:pt>
                <c:pt idx="212">
                  <c:v>4028</c:v>
                </c:pt>
                <c:pt idx="213">
                  <c:v>1810</c:v>
                </c:pt>
                <c:pt idx="214">
                  <c:v>3401</c:v>
                </c:pt>
                <c:pt idx="215">
                  <c:v>846</c:v>
                </c:pt>
                <c:pt idx="216">
                  <c:v>9235</c:v>
                </c:pt>
                <c:pt idx="217">
                  <c:v>8483</c:v>
                </c:pt>
                <c:pt idx="218">
                  <c:v>6405</c:v>
                </c:pt>
                <c:pt idx="219">
                  <c:v>4690</c:v>
                </c:pt>
                <c:pt idx="220">
                  <c:v>525</c:v>
                </c:pt>
                <c:pt idx="221">
                  <c:v>570</c:v>
                </c:pt>
                <c:pt idx="222">
                  <c:v>445</c:v>
                </c:pt>
                <c:pt idx="223">
                  <c:v>276</c:v>
                </c:pt>
                <c:pt idx="224">
                  <c:v>1418</c:v>
                </c:pt>
                <c:pt idx="225">
                  <c:v>816</c:v>
                </c:pt>
                <c:pt idx="226">
                  <c:v>1837</c:v>
                </c:pt>
                <c:pt idx="227">
                  <c:v>487</c:v>
                </c:pt>
                <c:pt idx="228">
                  <c:v>546</c:v>
                </c:pt>
                <c:pt idx="229">
                  <c:v>524</c:v>
                </c:pt>
                <c:pt idx="230">
                  <c:v>728</c:v>
                </c:pt>
                <c:pt idx="231">
                  <c:v>9334</c:v>
                </c:pt>
                <c:pt idx="232">
                  <c:v>4093</c:v>
                </c:pt>
                <c:pt idx="233">
                  <c:v>474</c:v>
                </c:pt>
                <c:pt idx="234">
                  <c:v>1130</c:v>
                </c:pt>
                <c:pt idx="235">
                  <c:v>341</c:v>
                </c:pt>
                <c:pt idx="236">
                  <c:v>274</c:v>
                </c:pt>
                <c:pt idx="237">
                  <c:v>863</c:v>
                </c:pt>
                <c:pt idx="238">
                  <c:v>445</c:v>
                </c:pt>
                <c:pt idx="239">
                  <c:v>1795</c:v>
                </c:pt>
                <c:pt idx="240">
                  <c:v>1521</c:v>
                </c:pt>
                <c:pt idx="241">
                  <c:v>1155</c:v>
                </c:pt>
                <c:pt idx="242">
                  <c:v>339</c:v>
                </c:pt>
                <c:pt idx="243">
                  <c:v>421</c:v>
                </c:pt>
                <c:pt idx="244">
                  <c:v>1460</c:v>
                </c:pt>
                <c:pt idx="245">
                  <c:v>451</c:v>
                </c:pt>
                <c:pt idx="246">
                  <c:v>664</c:v>
                </c:pt>
                <c:pt idx="247">
                  <c:v>324</c:v>
                </c:pt>
                <c:pt idx="248">
                  <c:v>2972</c:v>
                </c:pt>
                <c:pt idx="249">
                  <c:v>231</c:v>
                </c:pt>
                <c:pt idx="250">
                  <c:v>158</c:v>
                </c:pt>
                <c:pt idx="251">
                  <c:v>105</c:v>
                </c:pt>
                <c:pt idx="252">
                  <c:v>152</c:v>
                </c:pt>
                <c:pt idx="253">
                  <c:v>414</c:v>
                </c:pt>
                <c:pt idx="254">
                  <c:v>350</c:v>
                </c:pt>
                <c:pt idx="255">
                  <c:v>1282</c:v>
                </c:pt>
                <c:pt idx="256">
                  <c:v>385</c:v>
                </c:pt>
                <c:pt idx="257">
                  <c:v>1638</c:v>
                </c:pt>
                <c:pt idx="258">
                  <c:v>1238</c:v>
                </c:pt>
                <c:pt idx="259">
                  <c:v>772</c:v>
                </c:pt>
                <c:pt idx="260">
                  <c:v>1547</c:v>
                </c:pt>
                <c:pt idx="261">
                  <c:v>5881</c:v>
                </c:pt>
                <c:pt idx="262">
                  <c:v>901</c:v>
                </c:pt>
                <c:pt idx="263">
                  <c:v>209</c:v>
                </c:pt>
                <c:pt idx="264">
                  <c:v>571</c:v>
                </c:pt>
                <c:pt idx="265">
                  <c:v>608</c:v>
                </c:pt>
                <c:pt idx="266">
                  <c:v>1362</c:v>
                </c:pt>
                <c:pt idx="267">
                  <c:v>11059</c:v>
                </c:pt>
                <c:pt idx="268">
                  <c:v>1007</c:v>
                </c:pt>
                <c:pt idx="269">
                  <c:v>1689</c:v>
                </c:pt>
                <c:pt idx="270">
                  <c:v>2349</c:v>
                </c:pt>
                <c:pt idx="271">
                  <c:v>7384</c:v>
                </c:pt>
                <c:pt idx="272">
                  <c:v>2312</c:v>
                </c:pt>
                <c:pt idx="273">
                  <c:v>806</c:v>
                </c:pt>
                <c:pt idx="274">
                  <c:v>593</c:v>
                </c:pt>
                <c:pt idx="275">
                  <c:v>722</c:v>
                </c:pt>
                <c:pt idx="276">
                  <c:v>972</c:v>
                </c:pt>
                <c:pt idx="277">
                  <c:v>497</c:v>
                </c:pt>
                <c:pt idx="278">
                  <c:v>546</c:v>
                </c:pt>
                <c:pt idx="279">
                  <c:v>839</c:v>
                </c:pt>
                <c:pt idx="280">
                  <c:v>4620</c:v>
                </c:pt>
                <c:pt idx="281">
                  <c:v>890</c:v>
                </c:pt>
                <c:pt idx="282">
                  <c:v>718</c:v>
                </c:pt>
                <c:pt idx="283">
                  <c:v>270</c:v>
                </c:pt>
                <c:pt idx="284">
                  <c:v>765</c:v>
                </c:pt>
                <c:pt idx="285">
                  <c:v>191</c:v>
                </c:pt>
                <c:pt idx="286">
                  <c:v>1061</c:v>
                </c:pt>
                <c:pt idx="287">
                  <c:v>2464</c:v>
                </c:pt>
                <c:pt idx="288">
                  <c:v>4406</c:v>
                </c:pt>
                <c:pt idx="289">
                  <c:v>606</c:v>
                </c:pt>
                <c:pt idx="290">
                  <c:v>499</c:v>
                </c:pt>
                <c:pt idx="291">
                  <c:v>851</c:v>
                </c:pt>
                <c:pt idx="292">
                  <c:v>867</c:v>
                </c:pt>
                <c:pt idx="293">
                  <c:v>1075</c:v>
                </c:pt>
                <c:pt idx="294">
                  <c:v>1552</c:v>
                </c:pt>
                <c:pt idx="295">
                  <c:v>2062</c:v>
                </c:pt>
                <c:pt idx="296">
                  <c:v>2194</c:v>
                </c:pt>
                <c:pt idx="297">
                  <c:v>643</c:v>
                </c:pt>
                <c:pt idx="298">
                  <c:v>744</c:v>
                </c:pt>
                <c:pt idx="299">
                  <c:v>561</c:v>
                </c:pt>
                <c:pt idx="300">
                  <c:v>1615</c:v>
                </c:pt>
                <c:pt idx="301">
                  <c:v>2900</c:v>
                </c:pt>
                <c:pt idx="302">
                  <c:v>974</c:v>
                </c:pt>
                <c:pt idx="303">
                  <c:v>855</c:v>
                </c:pt>
                <c:pt idx="304">
                  <c:v>2781</c:v>
                </c:pt>
                <c:pt idx="305">
                  <c:v>1138</c:v>
                </c:pt>
                <c:pt idx="306">
                  <c:v>1720</c:v>
                </c:pt>
                <c:pt idx="307">
                  <c:v>1578</c:v>
                </c:pt>
                <c:pt idx="308">
                  <c:v>847</c:v>
                </c:pt>
                <c:pt idx="309">
                  <c:v>1428</c:v>
                </c:pt>
                <c:pt idx="310">
                  <c:v>1265</c:v>
                </c:pt>
                <c:pt idx="311">
                  <c:v>1480</c:v>
                </c:pt>
                <c:pt idx="312">
                  <c:v>957</c:v>
                </c:pt>
                <c:pt idx="313">
                  <c:v>499</c:v>
                </c:pt>
                <c:pt idx="314">
                  <c:v>681</c:v>
                </c:pt>
                <c:pt idx="315">
                  <c:v>301</c:v>
                </c:pt>
                <c:pt idx="316">
                  <c:v>685</c:v>
                </c:pt>
                <c:pt idx="317">
                  <c:v>277</c:v>
                </c:pt>
                <c:pt idx="318">
                  <c:v>511</c:v>
                </c:pt>
                <c:pt idx="319">
                  <c:v>290</c:v>
                </c:pt>
                <c:pt idx="320">
                  <c:v>638</c:v>
                </c:pt>
                <c:pt idx="321">
                  <c:v>659</c:v>
                </c:pt>
                <c:pt idx="322">
                  <c:v>750</c:v>
                </c:pt>
                <c:pt idx="323">
                  <c:v>516</c:v>
                </c:pt>
                <c:pt idx="324">
                  <c:v>1034</c:v>
                </c:pt>
                <c:pt idx="325">
                  <c:v>430</c:v>
                </c:pt>
                <c:pt idx="326">
                  <c:v>251</c:v>
                </c:pt>
                <c:pt idx="327">
                  <c:v>276</c:v>
                </c:pt>
                <c:pt idx="328">
                  <c:v>2253</c:v>
                </c:pt>
                <c:pt idx="329">
                  <c:v>1352</c:v>
                </c:pt>
                <c:pt idx="330">
                  <c:v>748</c:v>
                </c:pt>
                <c:pt idx="331">
                  <c:v>1572</c:v>
                </c:pt>
                <c:pt idx="332">
                  <c:v>4872</c:v>
                </c:pt>
                <c:pt idx="333">
                  <c:v>365</c:v>
                </c:pt>
                <c:pt idx="334">
                  <c:v>9018</c:v>
                </c:pt>
                <c:pt idx="335">
                  <c:v>11682</c:v>
                </c:pt>
                <c:pt idx="336">
                  <c:v>3020</c:v>
                </c:pt>
                <c:pt idx="337">
                  <c:v>1921</c:v>
                </c:pt>
                <c:pt idx="338">
                  <c:v>2574</c:v>
                </c:pt>
                <c:pt idx="339">
                  <c:v>2732</c:v>
                </c:pt>
                <c:pt idx="340">
                  <c:v>1800</c:v>
                </c:pt>
                <c:pt idx="341">
                  <c:v>1054</c:v>
                </c:pt>
                <c:pt idx="342">
                  <c:v>1655</c:v>
                </c:pt>
                <c:pt idx="343">
                  <c:v>3213</c:v>
                </c:pt>
                <c:pt idx="344">
                  <c:v>2283</c:v>
                </c:pt>
                <c:pt idx="345">
                  <c:v>698</c:v>
                </c:pt>
                <c:pt idx="346">
                  <c:v>3039</c:v>
                </c:pt>
                <c:pt idx="347">
                  <c:v>2124</c:v>
                </c:pt>
                <c:pt idx="348">
                  <c:v>2238</c:v>
                </c:pt>
                <c:pt idx="349">
                  <c:v>3258</c:v>
                </c:pt>
                <c:pt idx="350">
                  <c:v>3653</c:v>
                </c:pt>
                <c:pt idx="351">
                  <c:v>1180</c:v>
                </c:pt>
                <c:pt idx="352">
                  <c:v>1734</c:v>
                </c:pt>
                <c:pt idx="353">
                  <c:v>2405</c:v>
                </c:pt>
                <c:pt idx="354">
                  <c:v>2511</c:v>
                </c:pt>
                <c:pt idx="355">
                  <c:v>1217</c:v>
                </c:pt>
                <c:pt idx="356">
                  <c:v>3878</c:v>
                </c:pt>
                <c:pt idx="357">
                  <c:v>4304</c:v>
                </c:pt>
                <c:pt idx="358">
                  <c:v>1512</c:v>
                </c:pt>
                <c:pt idx="359">
                  <c:v>1885</c:v>
                </c:pt>
                <c:pt idx="360">
                  <c:v>3094</c:v>
                </c:pt>
                <c:pt idx="361">
                  <c:v>6263</c:v>
                </c:pt>
                <c:pt idx="362">
                  <c:v>870</c:v>
                </c:pt>
                <c:pt idx="363">
                  <c:v>10281</c:v>
                </c:pt>
                <c:pt idx="364">
                  <c:v>3435</c:v>
                </c:pt>
                <c:pt idx="365">
                  <c:v>2258</c:v>
                </c:pt>
              </c:numCache>
            </c:numRef>
          </c:val>
          <c:smooth val="0"/>
        </c:ser>
        <c:ser>
          <c:idx val="2"/>
          <c:order val="2"/>
          <c:tx>
            <c:strRef>
              <c:f>Sheet1!$D$1</c:f>
              <c:strCache>
                <c:ptCount val="1"/>
                <c:pt idx="0">
                  <c:v>京东金融</c:v>
                </c:pt>
              </c:strCache>
            </c:strRef>
          </c:tx>
          <c:spPr>
            <a:ln w="28575" cap="rnd">
              <a:solidFill>
                <a:schemeClr val="accent3"/>
              </a:solidFill>
              <a:round/>
            </a:ln>
            <a:effectLst/>
          </c:spPr>
          <c:marker>
            <c:symbol val="none"/>
          </c:marker>
          <c:dLbls>
            <c:dLbl>
              <c:idx val="281"/>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Sheet1!$A$2:$A$367</c:f>
              <c:numCache>
                <c:formatCode>m/d/yyyy</c:formatCode>
                <c:ptCount val="366"/>
                <c:pt idx="0">
                  <c:v>42514</c:v>
                </c:pt>
                <c:pt idx="1">
                  <c:v>42515</c:v>
                </c:pt>
                <c:pt idx="2">
                  <c:v>42516</c:v>
                </c:pt>
                <c:pt idx="3">
                  <c:v>42517</c:v>
                </c:pt>
                <c:pt idx="4">
                  <c:v>42518</c:v>
                </c:pt>
                <c:pt idx="5">
                  <c:v>42519</c:v>
                </c:pt>
                <c:pt idx="6">
                  <c:v>42520</c:v>
                </c:pt>
                <c:pt idx="7">
                  <c:v>42521</c:v>
                </c:pt>
                <c:pt idx="8">
                  <c:v>42522</c:v>
                </c:pt>
                <c:pt idx="9">
                  <c:v>42523</c:v>
                </c:pt>
                <c:pt idx="10">
                  <c:v>42524</c:v>
                </c:pt>
                <c:pt idx="11">
                  <c:v>42525</c:v>
                </c:pt>
                <c:pt idx="12">
                  <c:v>42526</c:v>
                </c:pt>
                <c:pt idx="13">
                  <c:v>42527</c:v>
                </c:pt>
                <c:pt idx="14">
                  <c:v>42528</c:v>
                </c:pt>
                <c:pt idx="15">
                  <c:v>42529</c:v>
                </c:pt>
                <c:pt idx="16">
                  <c:v>42530</c:v>
                </c:pt>
                <c:pt idx="17">
                  <c:v>42531</c:v>
                </c:pt>
                <c:pt idx="18">
                  <c:v>42532</c:v>
                </c:pt>
                <c:pt idx="19">
                  <c:v>42533</c:v>
                </c:pt>
                <c:pt idx="20">
                  <c:v>42534</c:v>
                </c:pt>
                <c:pt idx="21">
                  <c:v>42535</c:v>
                </c:pt>
                <c:pt idx="22">
                  <c:v>42536</c:v>
                </c:pt>
                <c:pt idx="23">
                  <c:v>42537</c:v>
                </c:pt>
                <c:pt idx="24">
                  <c:v>42538</c:v>
                </c:pt>
                <c:pt idx="25">
                  <c:v>42539</c:v>
                </c:pt>
                <c:pt idx="26">
                  <c:v>42540</c:v>
                </c:pt>
                <c:pt idx="27">
                  <c:v>42541</c:v>
                </c:pt>
                <c:pt idx="28">
                  <c:v>42542</c:v>
                </c:pt>
                <c:pt idx="29">
                  <c:v>42543</c:v>
                </c:pt>
                <c:pt idx="30">
                  <c:v>42544</c:v>
                </c:pt>
                <c:pt idx="31">
                  <c:v>42545</c:v>
                </c:pt>
                <c:pt idx="32">
                  <c:v>42546</c:v>
                </c:pt>
                <c:pt idx="33">
                  <c:v>42547</c:v>
                </c:pt>
                <c:pt idx="34">
                  <c:v>42548</c:v>
                </c:pt>
                <c:pt idx="35">
                  <c:v>42549</c:v>
                </c:pt>
                <c:pt idx="36">
                  <c:v>42550</c:v>
                </c:pt>
                <c:pt idx="37">
                  <c:v>42551</c:v>
                </c:pt>
                <c:pt idx="38">
                  <c:v>42552</c:v>
                </c:pt>
                <c:pt idx="39">
                  <c:v>42553</c:v>
                </c:pt>
                <c:pt idx="40">
                  <c:v>42554</c:v>
                </c:pt>
                <c:pt idx="41">
                  <c:v>42555</c:v>
                </c:pt>
                <c:pt idx="42">
                  <c:v>42556</c:v>
                </c:pt>
                <c:pt idx="43">
                  <c:v>42557</c:v>
                </c:pt>
                <c:pt idx="44">
                  <c:v>42558</c:v>
                </c:pt>
                <c:pt idx="45">
                  <c:v>42559</c:v>
                </c:pt>
                <c:pt idx="46">
                  <c:v>42560</c:v>
                </c:pt>
                <c:pt idx="47">
                  <c:v>42561</c:v>
                </c:pt>
                <c:pt idx="48">
                  <c:v>42562</c:v>
                </c:pt>
                <c:pt idx="49">
                  <c:v>42563</c:v>
                </c:pt>
                <c:pt idx="50">
                  <c:v>42564</c:v>
                </c:pt>
                <c:pt idx="51">
                  <c:v>42565</c:v>
                </c:pt>
                <c:pt idx="52">
                  <c:v>42566</c:v>
                </c:pt>
                <c:pt idx="53">
                  <c:v>42567</c:v>
                </c:pt>
                <c:pt idx="54">
                  <c:v>42568</c:v>
                </c:pt>
                <c:pt idx="55">
                  <c:v>42569</c:v>
                </c:pt>
                <c:pt idx="56">
                  <c:v>42570</c:v>
                </c:pt>
                <c:pt idx="57">
                  <c:v>42571</c:v>
                </c:pt>
                <c:pt idx="58">
                  <c:v>42572</c:v>
                </c:pt>
                <c:pt idx="59">
                  <c:v>42573</c:v>
                </c:pt>
                <c:pt idx="60">
                  <c:v>42574</c:v>
                </c:pt>
                <c:pt idx="61">
                  <c:v>42575</c:v>
                </c:pt>
                <c:pt idx="62">
                  <c:v>42576</c:v>
                </c:pt>
                <c:pt idx="63">
                  <c:v>42577</c:v>
                </c:pt>
                <c:pt idx="64">
                  <c:v>42578</c:v>
                </c:pt>
                <c:pt idx="65">
                  <c:v>42579</c:v>
                </c:pt>
                <c:pt idx="66">
                  <c:v>42580</c:v>
                </c:pt>
                <c:pt idx="67">
                  <c:v>42581</c:v>
                </c:pt>
                <c:pt idx="68">
                  <c:v>42582</c:v>
                </c:pt>
                <c:pt idx="69">
                  <c:v>42583</c:v>
                </c:pt>
                <c:pt idx="70">
                  <c:v>42584</c:v>
                </c:pt>
                <c:pt idx="71">
                  <c:v>42585</c:v>
                </c:pt>
                <c:pt idx="72">
                  <c:v>42586</c:v>
                </c:pt>
                <c:pt idx="73">
                  <c:v>42587</c:v>
                </c:pt>
                <c:pt idx="74">
                  <c:v>42588</c:v>
                </c:pt>
                <c:pt idx="75">
                  <c:v>42589</c:v>
                </c:pt>
                <c:pt idx="76">
                  <c:v>42590</c:v>
                </c:pt>
                <c:pt idx="77">
                  <c:v>42591</c:v>
                </c:pt>
                <c:pt idx="78">
                  <c:v>42592</c:v>
                </c:pt>
                <c:pt idx="79">
                  <c:v>42593</c:v>
                </c:pt>
                <c:pt idx="80">
                  <c:v>42594</c:v>
                </c:pt>
                <c:pt idx="81">
                  <c:v>42595</c:v>
                </c:pt>
                <c:pt idx="82">
                  <c:v>42596</c:v>
                </c:pt>
                <c:pt idx="83">
                  <c:v>42597</c:v>
                </c:pt>
                <c:pt idx="84">
                  <c:v>42598</c:v>
                </c:pt>
                <c:pt idx="85">
                  <c:v>42599</c:v>
                </c:pt>
                <c:pt idx="86">
                  <c:v>42600</c:v>
                </c:pt>
                <c:pt idx="87">
                  <c:v>42601</c:v>
                </c:pt>
                <c:pt idx="88">
                  <c:v>42602</c:v>
                </c:pt>
                <c:pt idx="89">
                  <c:v>42603</c:v>
                </c:pt>
                <c:pt idx="90">
                  <c:v>42604</c:v>
                </c:pt>
                <c:pt idx="91">
                  <c:v>42605</c:v>
                </c:pt>
                <c:pt idx="92">
                  <c:v>42606</c:v>
                </c:pt>
                <c:pt idx="93">
                  <c:v>42607</c:v>
                </c:pt>
                <c:pt idx="94">
                  <c:v>42608</c:v>
                </c:pt>
                <c:pt idx="95">
                  <c:v>42609</c:v>
                </c:pt>
                <c:pt idx="96">
                  <c:v>42610</c:v>
                </c:pt>
                <c:pt idx="97">
                  <c:v>42611</c:v>
                </c:pt>
                <c:pt idx="98">
                  <c:v>42612</c:v>
                </c:pt>
                <c:pt idx="99">
                  <c:v>42613</c:v>
                </c:pt>
                <c:pt idx="100">
                  <c:v>42614</c:v>
                </c:pt>
                <c:pt idx="101">
                  <c:v>42615</c:v>
                </c:pt>
                <c:pt idx="102">
                  <c:v>42616</c:v>
                </c:pt>
                <c:pt idx="103">
                  <c:v>42617</c:v>
                </c:pt>
                <c:pt idx="104">
                  <c:v>42618</c:v>
                </c:pt>
                <c:pt idx="105">
                  <c:v>42619</c:v>
                </c:pt>
                <c:pt idx="106">
                  <c:v>42620</c:v>
                </c:pt>
                <c:pt idx="107">
                  <c:v>42621</c:v>
                </c:pt>
                <c:pt idx="108">
                  <c:v>42622</c:v>
                </c:pt>
                <c:pt idx="109">
                  <c:v>42623</c:v>
                </c:pt>
                <c:pt idx="110">
                  <c:v>42624</c:v>
                </c:pt>
                <c:pt idx="111">
                  <c:v>42625</c:v>
                </c:pt>
                <c:pt idx="112">
                  <c:v>42626</c:v>
                </c:pt>
                <c:pt idx="113">
                  <c:v>42627</c:v>
                </c:pt>
                <c:pt idx="114">
                  <c:v>42628</c:v>
                </c:pt>
                <c:pt idx="115">
                  <c:v>42629</c:v>
                </c:pt>
                <c:pt idx="116">
                  <c:v>42630</c:v>
                </c:pt>
                <c:pt idx="117">
                  <c:v>42631</c:v>
                </c:pt>
                <c:pt idx="118">
                  <c:v>42632</c:v>
                </c:pt>
                <c:pt idx="119">
                  <c:v>42633</c:v>
                </c:pt>
                <c:pt idx="120">
                  <c:v>42634</c:v>
                </c:pt>
                <c:pt idx="121">
                  <c:v>42635</c:v>
                </c:pt>
                <c:pt idx="122">
                  <c:v>42636</c:v>
                </c:pt>
                <c:pt idx="123">
                  <c:v>42637</c:v>
                </c:pt>
                <c:pt idx="124">
                  <c:v>42638</c:v>
                </c:pt>
                <c:pt idx="125">
                  <c:v>42639</c:v>
                </c:pt>
                <c:pt idx="126">
                  <c:v>42640</c:v>
                </c:pt>
                <c:pt idx="127">
                  <c:v>42641</c:v>
                </c:pt>
                <c:pt idx="128">
                  <c:v>42642</c:v>
                </c:pt>
                <c:pt idx="129">
                  <c:v>42643</c:v>
                </c:pt>
                <c:pt idx="130">
                  <c:v>42644</c:v>
                </c:pt>
                <c:pt idx="131">
                  <c:v>42645</c:v>
                </c:pt>
                <c:pt idx="132">
                  <c:v>42646</c:v>
                </c:pt>
                <c:pt idx="133">
                  <c:v>42647</c:v>
                </c:pt>
                <c:pt idx="134">
                  <c:v>42648</c:v>
                </c:pt>
                <c:pt idx="135">
                  <c:v>42649</c:v>
                </c:pt>
                <c:pt idx="136">
                  <c:v>42650</c:v>
                </c:pt>
                <c:pt idx="137">
                  <c:v>42651</c:v>
                </c:pt>
                <c:pt idx="138">
                  <c:v>42652</c:v>
                </c:pt>
                <c:pt idx="139">
                  <c:v>42653</c:v>
                </c:pt>
                <c:pt idx="140">
                  <c:v>42654</c:v>
                </c:pt>
                <c:pt idx="141">
                  <c:v>42655</c:v>
                </c:pt>
                <c:pt idx="142">
                  <c:v>42656</c:v>
                </c:pt>
                <c:pt idx="143">
                  <c:v>42657</c:v>
                </c:pt>
                <c:pt idx="144">
                  <c:v>42658</c:v>
                </c:pt>
                <c:pt idx="145">
                  <c:v>42659</c:v>
                </c:pt>
                <c:pt idx="146">
                  <c:v>42660</c:v>
                </c:pt>
                <c:pt idx="147">
                  <c:v>42661</c:v>
                </c:pt>
                <c:pt idx="148">
                  <c:v>42662</c:v>
                </c:pt>
                <c:pt idx="149">
                  <c:v>42663</c:v>
                </c:pt>
                <c:pt idx="150">
                  <c:v>42664</c:v>
                </c:pt>
                <c:pt idx="151">
                  <c:v>42665</c:v>
                </c:pt>
                <c:pt idx="152">
                  <c:v>42666</c:v>
                </c:pt>
                <c:pt idx="153">
                  <c:v>42667</c:v>
                </c:pt>
                <c:pt idx="154">
                  <c:v>42668</c:v>
                </c:pt>
                <c:pt idx="155">
                  <c:v>42669</c:v>
                </c:pt>
                <c:pt idx="156">
                  <c:v>42670</c:v>
                </c:pt>
                <c:pt idx="157">
                  <c:v>42671</c:v>
                </c:pt>
                <c:pt idx="158">
                  <c:v>42672</c:v>
                </c:pt>
                <c:pt idx="159">
                  <c:v>42673</c:v>
                </c:pt>
                <c:pt idx="160">
                  <c:v>42674</c:v>
                </c:pt>
                <c:pt idx="161">
                  <c:v>42675</c:v>
                </c:pt>
                <c:pt idx="162">
                  <c:v>42676</c:v>
                </c:pt>
                <c:pt idx="163">
                  <c:v>42677</c:v>
                </c:pt>
                <c:pt idx="164">
                  <c:v>42678</c:v>
                </c:pt>
                <c:pt idx="165">
                  <c:v>42679</c:v>
                </c:pt>
                <c:pt idx="166">
                  <c:v>42680</c:v>
                </c:pt>
                <c:pt idx="167">
                  <c:v>42681</c:v>
                </c:pt>
                <c:pt idx="168">
                  <c:v>42682</c:v>
                </c:pt>
                <c:pt idx="169">
                  <c:v>42683</c:v>
                </c:pt>
                <c:pt idx="170">
                  <c:v>42684</c:v>
                </c:pt>
                <c:pt idx="171">
                  <c:v>42685</c:v>
                </c:pt>
                <c:pt idx="172">
                  <c:v>42686</c:v>
                </c:pt>
                <c:pt idx="173">
                  <c:v>42687</c:v>
                </c:pt>
                <c:pt idx="174">
                  <c:v>42688</c:v>
                </c:pt>
                <c:pt idx="175">
                  <c:v>42689</c:v>
                </c:pt>
                <c:pt idx="176">
                  <c:v>42690</c:v>
                </c:pt>
                <c:pt idx="177">
                  <c:v>42691</c:v>
                </c:pt>
                <c:pt idx="178">
                  <c:v>42692</c:v>
                </c:pt>
                <c:pt idx="179">
                  <c:v>42693</c:v>
                </c:pt>
                <c:pt idx="180">
                  <c:v>42694</c:v>
                </c:pt>
                <c:pt idx="181">
                  <c:v>42695</c:v>
                </c:pt>
                <c:pt idx="182">
                  <c:v>42696</c:v>
                </c:pt>
                <c:pt idx="183">
                  <c:v>42697</c:v>
                </c:pt>
                <c:pt idx="184">
                  <c:v>42698</c:v>
                </c:pt>
                <c:pt idx="185">
                  <c:v>42699</c:v>
                </c:pt>
                <c:pt idx="186">
                  <c:v>42700</c:v>
                </c:pt>
                <c:pt idx="187">
                  <c:v>42701</c:v>
                </c:pt>
                <c:pt idx="188">
                  <c:v>42702</c:v>
                </c:pt>
                <c:pt idx="189">
                  <c:v>42703</c:v>
                </c:pt>
                <c:pt idx="190">
                  <c:v>42704</c:v>
                </c:pt>
                <c:pt idx="191">
                  <c:v>42705</c:v>
                </c:pt>
                <c:pt idx="192">
                  <c:v>42706</c:v>
                </c:pt>
                <c:pt idx="193">
                  <c:v>42707</c:v>
                </c:pt>
                <c:pt idx="194">
                  <c:v>42708</c:v>
                </c:pt>
                <c:pt idx="195">
                  <c:v>42709</c:v>
                </c:pt>
                <c:pt idx="196">
                  <c:v>42710</c:v>
                </c:pt>
                <c:pt idx="197">
                  <c:v>42711</c:v>
                </c:pt>
                <c:pt idx="198">
                  <c:v>42712</c:v>
                </c:pt>
                <c:pt idx="199">
                  <c:v>42713</c:v>
                </c:pt>
                <c:pt idx="200">
                  <c:v>42714</c:v>
                </c:pt>
                <c:pt idx="201">
                  <c:v>42715</c:v>
                </c:pt>
                <c:pt idx="202">
                  <c:v>42716</c:v>
                </c:pt>
                <c:pt idx="203">
                  <c:v>42717</c:v>
                </c:pt>
                <c:pt idx="204">
                  <c:v>42718</c:v>
                </c:pt>
                <c:pt idx="205">
                  <c:v>42719</c:v>
                </c:pt>
                <c:pt idx="206">
                  <c:v>42720</c:v>
                </c:pt>
                <c:pt idx="207">
                  <c:v>42721</c:v>
                </c:pt>
                <c:pt idx="208">
                  <c:v>42722</c:v>
                </c:pt>
                <c:pt idx="209">
                  <c:v>42723</c:v>
                </c:pt>
                <c:pt idx="210">
                  <c:v>42724</c:v>
                </c:pt>
                <c:pt idx="211">
                  <c:v>42725</c:v>
                </c:pt>
                <c:pt idx="212">
                  <c:v>42726</c:v>
                </c:pt>
                <c:pt idx="213">
                  <c:v>42727</c:v>
                </c:pt>
                <c:pt idx="214">
                  <c:v>42728</c:v>
                </c:pt>
                <c:pt idx="215">
                  <c:v>42729</c:v>
                </c:pt>
                <c:pt idx="216">
                  <c:v>42730</c:v>
                </c:pt>
                <c:pt idx="217">
                  <c:v>42731</c:v>
                </c:pt>
                <c:pt idx="218">
                  <c:v>42732</c:v>
                </c:pt>
                <c:pt idx="219">
                  <c:v>42733</c:v>
                </c:pt>
                <c:pt idx="220">
                  <c:v>42734</c:v>
                </c:pt>
                <c:pt idx="221">
                  <c:v>42735</c:v>
                </c:pt>
                <c:pt idx="222">
                  <c:v>42736</c:v>
                </c:pt>
                <c:pt idx="223">
                  <c:v>42737</c:v>
                </c:pt>
                <c:pt idx="224">
                  <c:v>42738</c:v>
                </c:pt>
                <c:pt idx="225">
                  <c:v>42739</c:v>
                </c:pt>
                <c:pt idx="226">
                  <c:v>42740</c:v>
                </c:pt>
                <c:pt idx="227">
                  <c:v>42741</c:v>
                </c:pt>
                <c:pt idx="228">
                  <c:v>42742</c:v>
                </c:pt>
                <c:pt idx="229">
                  <c:v>42743</c:v>
                </c:pt>
                <c:pt idx="230">
                  <c:v>42744</c:v>
                </c:pt>
                <c:pt idx="231">
                  <c:v>42745</c:v>
                </c:pt>
                <c:pt idx="232">
                  <c:v>42746</c:v>
                </c:pt>
                <c:pt idx="233">
                  <c:v>42747</c:v>
                </c:pt>
                <c:pt idx="234">
                  <c:v>42748</c:v>
                </c:pt>
                <c:pt idx="235">
                  <c:v>42749</c:v>
                </c:pt>
                <c:pt idx="236">
                  <c:v>42750</c:v>
                </c:pt>
                <c:pt idx="237">
                  <c:v>42751</c:v>
                </c:pt>
                <c:pt idx="238">
                  <c:v>42752</c:v>
                </c:pt>
                <c:pt idx="239">
                  <c:v>42753</c:v>
                </c:pt>
                <c:pt idx="240">
                  <c:v>42754</c:v>
                </c:pt>
                <c:pt idx="241">
                  <c:v>42755</c:v>
                </c:pt>
                <c:pt idx="242">
                  <c:v>42756</c:v>
                </c:pt>
                <c:pt idx="243">
                  <c:v>42757</c:v>
                </c:pt>
                <c:pt idx="244">
                  <c:v>42758</c:v>
                </c:pt>
                <c:pt idx="245">
                  <c:v>42759</c:v>
                </c:pt>
                <c:pt idx="246">
                  <c:v>42760</c:v>
                </c:pt>
                <c:pt idx="247">
                  <c:v>42761</c:v>
                </c:pt>
                <c:pt idx="248">
                  <c:v>42762</c:v>
                </c:pt>
                <c:pt idx="249">
                  <c:v>42763</c:v>
                </c:pt>
                <c:pt idx="250">
                  <c:v>42764</c:v>
                </c:pt>
                <c:pt idx="251">
                  <c:v>42765</c:v>
                </c:pt>
                <c:pt idx="252">
                  <c:v>42766</c:v>
                </c:pt>
                <c:pt idx="253">
                  <c:v>42767</c:v>
                </c:pt>
                <c:pt idx="254">
                  <c:v>42768</c:v>
                </c:pt>
                <c:pt idx="255">
                  <c:v>42769</c:v>
                </c:pt>
                <c:pt idx="256">
                  <c:v>42770</c:v>
                </c:pt>
                <c:pt idx="257">
                  <c:v>42771</c:v>
                </c:pt>
                <c:pt idx="258">
                  <c:v>42772</c:v>
                </c:pt>
                <c:pt idx="259">
                  <c:v>42773</c:v>
                </c:pt>
                <c:pt idx="260">
                  <c:v>42774</c:v>
                </c:pt>
                <c:pt idx="261">
                  <c:v>42775</c:v>
                </c:pt>
                <c:pt idx="262">
                  <c:v>42776</c:v>
                </c:pt>
                <c:pt idx="263">
                  <c:v>42777</c:v>
                </c:pt>
                <c:pt idx="264">
                  <c:v>42778</c:v>
                </c:pt>
                <c:pt idx="265">
                  <c:v>42779</c:v>
                </c:pt>
                <c:pt idx="266">
                  <c:v>42780</c:v>
                </c:pt>
                <c:pt idx="267">
                  <c:v>42781</c:v>
                </c:pt>
                <c:pt idx="268">
                  <c:v>42782</c:v>
                </c:pt>
                <c:pt idx="269">
                  <c:v>42783</c:v>
                </c:pt>
                <c:pt idx="270">
                  <c:v>42784</c:v>
                </c:pt>
                <c:pt idx="271">
                  <c:v>42785</c:v>
                </c:pt>
                <c:pt idx="272">
                  <c:v>42786</c:v>
                </c:pt>
                <c:pt idx="273">
                  <c:v>42787</c:v>
                </c:pt>
                <c:pt idx="274">
                  <c:v>42788</c:v>
                </c:pt>
                <c:pt idx="275">
                  <c:v>42789</c:v>
                </c:pt>
                <c:pt idx="276">
                  <c:v>42790</c:v>
                </c:pt>
                <c:pt idx="277">
                  <c:v>42791</c:v>
                </c:pt>
                <c:pt idx="278">
                  <c:v>42792</c:v>
                </c:pt>
                <c:pt idx="279">
                  <c:v>42793</c:v>
                </c:pt>
                <c:pt idx="280">
                  <c:v>42794</c:v>
                </c:pt>
                <c:pt idx="281">
                  <c:v>42795</c:v>
                </c:pt>
                <c:pt idx="282">
                  <c:v>42796</c:v>
                </c:pt>
                <c:pt idx="283">
                  <c:v>42797</c:v>
                </c:pt>
                <c:pt idx="284">
                  <c:v>42798</c:v>
                </c:pt>
                <c:pt idx="285">
                  <c:v>42799</c:v>
                </c:pt>
                <c:pt idx="286">
                  <c:v>42800</c:v>
                </c:pt>
                <c:pt idx="287">
                  <c:v>42801</c:v>
                </c:pt>
                <c:pt idx="288">
                  <c:v>42802</c:v>
                </c:pt>
                <c:pt idx="289">
                  <c:v>42803</c:v>
                </c:pt>
                <c:pt idx="290">
                  <c:v>42804</c:v>
                </c:pt>
                <c:pt idx="291">
                  <c:v>42805</c:v>
                </c:pt>
                <c:pt idx="292">
                  <c:v>42806</c:v>
                </c:pt>
                <c:pt idx="293">
                  <c:v>42807</c:v>
                </c:pt>
                <c:pt idx="294">
                  <c:v>42808</c:v>
                </c:pt>
                <c:pt idx="295">
                  <c:v>42809</c:v>
                </c:pt>
                <c:pt idx="296">
                  <c:v>42810</c:v>
                </c:pt>
                <c:pt idx="297">
                  <c:v>42811</c:v>
                </c:pt>
                <c:pt idx="298">
                  <c:v>42812</c:v>
                </c:pt>
                <c:pt idx="299">
                  <c:v>42813</c:v>
                </c:pt>
                <c:pt idx="300">
                  <c:v>42814</c:v>
                </c:pt>
                <c:pt idx="301">
                  <c:v>42815</c:v>
                </c:pt>
                <c:pt idx="302">
                  <c:v>42816</c:v>
                </c:pt>
                <c:pt idx="303">
                  <c:v>42817</c:v>
                </c:pt>
                <c:pt idx="304">
                  <c:v>42818</c:v>
                </c:pt>
                <c:pt idx="305">
                  <c:v>42819</c:v>
                </c:pt>
                <c:pt idx="306">
                  <c:v>42820</c:v>
                </c:pt>
                <c:pt idx="307">
                  <c:v>42821</c:v>
                </c:pt>
                <c:pt idx="308">
                  <c:v>42822</c:v>
                </c:pt>
                <c:pt idx="309">
                  <c:v>42823</c:v>
                </c:pt>
                <c:pt idx="310">
                  <c:v>42824</c:v>
                </c:pt>
                <c:pt idx="311">
                  <c:v>42825</c:v>
                </c:pt>
                <c:pt idx="312">
                  <c:v>42826</c:v>
                </c:pt>
                <c:pt idx="313">
                  <c:v>42827</c:v>
                </c:pt>
                <c:pt idx="314">
                  <c:v>42828</c:v>
                </c:pt>
                <c:pt idx="315">
                  <c:v>42829</c:v>
                </c:pt>
                <c:pt idx="316">
                  <c:v>42830</c:v>
                </c:pt>
                <c:pt idx="317">
                  <c:v>42831</c:v>
                </c:pt>
                <c:pt idx="318">
                  <c:v>42832</c:v>
                </c:pt>
                <c:pt idx="319">
                  <c:v>42833</c:v>
                </c:pt>
                <c:pt idx="320">
                  <c:v>42834</c:v>
                </c:pt>
                <c:pt idx="321">
                  <c:v>42835</c:v>
                </c:pt>
                <c:pt idx="322">
                  <c:v>42836</c:v>
                </c:pt>
                <c:pt idx="323">
                  <c:v>42837</c:v>
                </c:pt>
                <c:pt idx="324">
                  <c:v>42838</c:v>
                </c:pt>
                <c:pt idx="325">
                  <c:v>42839</c:v>
                </c:pt>
                <c:pt idx="326">
                  <c:v>42840</c:v>
                </c:pt>
                <c:pt idx="327">
                  <c:v>42841</c:v>
                </c:pt>
                <c:pt idx="328">
                  <c:v>42842</c:v>
                </c:pt>
                <c:pt idx="329">
                  <c:v>42843</c:v>
                </c:pt>
                <c:pt idx="330">
                  <c:v>42844</c:v>
                </c:pt>
                <c:pt idx="331">
                  <c:v>42845</c:v>
                </c:pt>
                <c:pt idx="332">
                  <c:v>42846</c:v>
                </c:pt>
                <c:pt idx="333">
                  <c:v>42847</c:v>
                </c:pt>
                <c:pt idx="334">
                  <c:v>42848</c:v>
                </c:pt>
                <c:pt idx="335">
                  <c:v>42849</c:v>
                </c:pt>
                <c:pt idx="336">
                  <c:v>42850</c:v>
                </c:pt>
                <c:pt idx="337">
                  <c:v>42851</c:v>
                </c:pt>
                <c:pt idx="338">
                  <c:v>42852</c:v>
                </c:pt>
                <c:pt idx="339">
                  <c:v>42853</c:v>
                </c:pt>
                <c:pt idx="340">
                  <c:v>42854</c:v>
                </c:pt>
                <c:pt idx="341">
                  <c:v>42855</c:v>
                </c:pt>
                <c:pt idx="342">
                  <c:v>42856</c:v>
                </c:pt>
                <c:pt idx="343">
                  <c:v>42857</c:v>
                </c:pt>
                <c:pt idx="344">
                  <c:v>42858</c:v>
                </c:pt>
                <c:pt idx="345">
                  <c:v>42859</c:v>
                </c:pt>
                <c:pt idx="346">
                  <c:v>42860</c:v>
                </c:pt>
                <c:pt idx="347">
                  <c:v>42861</c:v>
                </c:pt>
                <c:pt idx="348">
                  <c:v>42862</c:v>
                </c:pt>
                <c:pt idx="349">
                  <c:v>42863</c:v>
                </c:pt>
                <c:pt idx="350">
                  <c:v>42864</c:v>
                </c:pt>
                <c:pt idx="351">
                  <c:v>42865</c:v>
                </c:pt>
                <c:pt idx="352">
                  <c:v>42866</c:v>
                </c:pt>
                <c:pt idx="353">
                  <c:v>42867</c:v>
                </c:pt>
                <c:pt idx="354">
                  <c:v>42868</c:v>
                </c:pt>
                <c:pt idx="355">
                  <c:v>42869</c:v>
                </c:pt>
                <c:pt idx="356">
                  <c:v>42870</c:v>
                </c:pt>
                <c:pt idx="357">
                  <c:v>42871</c:v>
                </c:pt>
                <c:pt idx="358">
                  <c:v>42872</c:v>
                </c:pt>
                <c:pt idx="359">
                  <c:v>42873</c:v>
                </c:pt>
                <c:pt idx="360">
                  <c:v>42874</c:v>
                </c:pt>
                <c:pt idx="361">
                  <c:v>42875</c:v>
                </c:pt>
                <c:pt idx="362">
                  <c:v>42876</c:v>
                </c:pt>
                <c:pt idx="363">
                  <c:v>42877</c:v>
                </c:pt>
                <c:pt idx="364">
                  <c:v>42878</c:v>
                </c:pt>
                <c:pt idx="365">
                  <c:v>42879</c:v>
                </c:pt>
              </c:numCache>
            </c:numRef>
          </c:cat>
          <c:val>
            <c:numRef>
              <c:f>Sheet1!$D$2:$D$367</c:f>
              <c:numCache>
                <c:formatCode>General</c:formatCode>
                <c:ptCount val="366"/>
                <c:pt idx="0">
                  <c:v>805</c:v>
                </c:pt>
                <c:pt idx="1">
                  <c:v>313</c:v>
                </c:pt>
                <c:pt idx="2">
                  <c:v>324</c:v>
                </c:pt>
                <c:pt idx="3">
                  <c:v>378</c:v>
                </c:pt>
                <c:pt idx="4">
                  <c:v>78</c:v>
                </c:pt>
                <c:pt idx="5">
                  <c:v>94</c:v>
                </c:pt>
                <c:pt idx="6">
                  <c:v>923</c:v>
                </c:pt>
                <c:pt idx="7">
                  <c:v>262</c:v>
                </c:pt>
                <c:pt idx="8">
                  <c:v>3417</c:v>
                </c:pt>
                <c:pt idx="9">
                  <c:v>466</c:v>
                </c:pt>
                <c:pt idx="10">
                  <c:v>667</c:v>
                </c:pt>
                <c:pt idx="11">
                  <c:v>111</c:v>
                </c:pt>
                <c:pt idx="12">
                  <c:v>943</c:v>
                </c:pt>
                <c:pt idx="13">
                  <c:v>172</c:v>
                </c:pt>
                <c:pt idx="14">
                  <c:v>273</c:v>
                </c:pt>
                <c:pt idx="15">
                  <c:v>2518</c:v>
                </c:pt>
                <c:pt idx="16">
                  <c:v>93</c:v>
                </c:pt>
                <c:pt idx="17">
                  <c:v>64</c:v>
                </c:pt>
                <c:pt idx="18">
                  <c:v>2028</c:v>
                </c:pt>
                <c:pt idx="19">
                  <c:v>589</c:v>
                </c:pt>
                <c:pt idx="20">
                  <c:v>3260</c:v>
                </c:pt>
                <c:pt idx="21">
                  <c:v>1272</c:v>
                </c:pt>
                <c:pt idx="22">
                  <c:v>4998</c:v>
                </c:pt>
                <c:pt idx="23">
                  <c:v>2986</c:v>
                </c:pt>
                <c:pt idx="24">
                  <c:v>4522</c:v>
                </c:pt>
                <c:pt idx="25">
                  <c:v>509</c:v>
                </c:pt>
                <c:pt idx="26">
                  <c:v>191</c:v>
                </c:pt>
                <c:pt idx="27">
                  <c:v>1384</c:v>
                </c:pt>
                <c:pt idx="28">
                  <c:v>10707</c:v>
                </c:pt>
                <c:pt idx="29">
                  <c:v>324</c:v>
                </c:pt>
                <c:pt idx="30">
                  <c:v>772</c:v>
                </c:pt>
                <c:pt idx="31">
                  <c:v>251</c:v>
                </c:pt>
                <c:pt idx="32">
                  <c:v>58</c:v>
                </c:pt>
                <c:pt idx="33">
                  <c:v>127</c:v>
                </c:pt>
                <c:pt idx="34">
                  <c:v>223</c:v>
                </c:pt>
                <c:pt idx="35">
                  <c:v>324</c:v>
                </c:pt>
                <c:pt idx="36">
                  <c:v>195</c:v>
                </c:pt>
                <c:pt idx="37">
                  <c:v>1274</c:v>
                </c:pt>
                <c:pt idx="38">
                  <c:v>116</c:v>
                </c:pt>
                <c:pt idx="39">
                  <c:v>172</c:v>
                </c:pt>
                <c:pt idx="40">
                  <c:v>596</c:v>
                </c:pt>
                <c:pt idx="41">
                  <c:v>284</c:v>
                </c:pt>
                <c:pt idx="42">
                  <c:v>132</c:v>
                </c:pt>
                <c:pt idx="43">
                  <c:v>160</c:v>
                </c:pt>
                <c:pt idx="44">
                  <c:v>227</c:v>
                </c:pt>
                <c:pt idx="45">
                  <c:v>108</c:v>
                </c:pt>
                <c:pt idx="46">
                  <c:v>45</c:v>
                </c:pt>
                <c:pt idx="47">
                  <c:v>111</c:v>
                </c:pt>
                <c:pt idx="48">
                  <c:v>2129</c:v>
                </c:pt>
                <c:pt idx="49">
                  <c:v>686</c:v>
                </c:pt>
                <c:pt idx="50">
                  <c:v>496</c:v>
                </c:pt>
                <c:pt idx="51">
                  <c:v>264</c:v>
                </c:pt>
                <c:pt idx="52">
                  <c:v>2000</c:v>
                </c:pt>
                <c:pt idx="53">
                  <c:v>78</c:v>
                </c:pt>
                <c:pt idx="54">
                  <c:v>89</c:v>
                </c:pt>
                <c:pt idx="55">
                  <c:v>429</c:v>
                </c:pt>
                <c:pt idx="56">
                  <c:v>2227</c:v>
                </c:pt>
                <c:pt idx="57">
                  <c:v>538</c:v>
                </c:pt>
                <c:pt idx="58">
                  <c:v>274</c:v>
                </c:pt>
                <c:pt idx="59">
                  <c:v>222</c:v>
                </c:pt>
                <c:pt idx="60">
                  <c:v>90</c:v>
                </c:pt>
                <c:pt idx="61">
                  <c:v>195</c:v>
                </c:pt>
                <c:pt idx="62">
                  <c:v>146</c:v>
                </c:pt>
                <c:pt idx="63">
                  <c:v>357</c:v>
                </c:pt>
                <c:pt idx="64">
                  <c:v>290</c:v>
                </c:pt>
                <c:pt idx="65">
                  <c:v>2794</c:v>
                </c:pt>
                <c:pt idx="66">
                  <c:v>8952</c:v>
                </c:pt>
                <c:pt idx="67">
                  <c:v>84</c:v>
                </c:pt>
                <c:pt idx="68">
                  <c:v>123</c:v>
                </c:pt>
                <c:pt idx="69">
                  <c:v>406</c:v>
                </c:pt>
                <c:pt idx="70">
                  <c:v>479</c:v>
                </c:pt>
                <c:pt idx="71">
                  <c:v>1593</c:v>
                </c:pt>
                <c:pt idx="72">
                  <c:v>250</c:v>
                </c:pt>
                <c:pt idx="73">
                  <c:v>352</c:v>
                </c:pt>
                <c:pt idx="74">
                  <c:v>138</c:v>
                </c:pt>
                <c:pt idx="75">
                  <c:v>146</c:v>
                </c:pt>
                <c:pt idx="76">
                  <c:v>1370</c:v>
                </c:pt>
                <c:pt idx="77">
                  <c:v>670</c:v>
                </c:pt>
                <c:pt idx="78">
                  <c:v>5093</c:v>
                </c:pt>
                <c:pt idx="79">
                  <c:v>1528</c:v>
                </c:pt>
                <c:pt idx="80">
                  <c:v>1490</c:v>
                </c:pt>
                <c:pt idx="81">
                  <c:v>276</c:v>
                </c:pt>
                <c:pt idx="82">
                  <c:v>547</c:v>
                </c:pt>
                <c:pt idx="83">
                  <c:v>659</c:v>
                </c:pt>
                <c:pt idx="84">
                  <c:v>451</c:v>
                </c:pt>
                <c:pt idx="85">
                  <c:v>641</c:v>
                </c:pt>
                <c:pt idx="86">
                  <c:v>765</c:v>
                </c:pt>
                <c:pt idx="87">
                  <c:v>150</c:v>
                </c:pt>
                <c:pt idx="88">
                  <c:v>159</c:v>
                </c:pt>
                <c:pt idx="89">
                  <c:v>31</c:v>
                </c:pt>
                <c:pt idx="90">
                  <c:v>255</c:v>
                </c:pt>
                <c:pt idx="91">
                  <c:v>4455</c:v>
                </c:pt>
                <c:pt idx="92">
                  <c:v>203</c:v>
                </c:pt>
                <c:pt idx="93">
                  <c:v>106</c:v>
                </c:pt>
                <c:pt idx="94">
                  <c:v>447</c:v>
                </c:pt>
                <c:pt idx="95">
                  <c:v>96</c:v>
                </c:pt>
                <c:pt idx="96">
                  <c:v>105</c:v>
                </c:pt>
                <c:pt idx="97">
                  <c:v>347</c:v>
                </c:pt>
                <c:pt idx="98">
                  <c:v>81</c:v>
                </c:pt>
                <c:pt idx="99">
                  <c:v>281</c:v>
                </c:pt>
                <c:pt idx="100">
                  <c:v>345</c:v>
                </c:pt>
                <c:pt idx="101">
                  <c:v>199</c:v>
                </c:pt>
                <c:pt idx="102">
                  <c:v>20</c:v>
                </c:pt>
                <c:pt idx="103">
                  <c:v>23</c:v>
                </c:pt>
                <c:pt idx="104">
                  <c:v>786</c:v>
                </c:pt>
                <c:pt idx="105">
                  <c:v>1525</c:v>
                </c:pt>
                <c:pt idx="106">
                  <c:v>403</c:v>
                </c:pt>
                <c:pt idx="107">
                  <c:v>326</c:v>
                </c:pt>
                <c:pt idx="108">
                  <c:v>944</c:v>
                </c:pt>
                <c:pt idx="109">
                  <c:v>101</c:v>
                </c:pt>
                <c:pt idx="110">
                  <c:v>3307</c:v>
                </c:pt>
                <c:pt idx="111">
                  <c:v>719</c:v>
                </c:pt>
                <c:pt idx="112">
                  <c:v>1415</c:v>
                </c:pt>
                <c:pt idx="113">
                  <c:v>185</c:v>
                </c:pt>
                <c:pt idx="114">
                  <c:v>341</c:v>
                </c:pt>
                <c:pt idx="115">
                  <c:v>156</c:v>
                </c:pt>
                <c:pt idx="116">
                  <c:v>42</c:v>
                </c:pt>
                <c:pt idx="117">
                  <c:v>130</c:v>
                </c:pt>
                <c:pt idx="118">
                  <c:v>230</c:v>
                </c:pt>
                <c:pt idx="119">
                  <c:v>2404</c:v>
                </c:pt>
                <c:pt idx="120">
                  <c:v>12200</c:v>
                </c:pt>
                <c:pt idx="121">
                  <c:v>1006</c:v>
                </c:pt>
                <c:pt idx="122">
                  <c:v>384</c:v>
                </c:pt>
                <c:pt idx="123">
                  <c:v>72</c:v>
                </c:pt>
                <c:pt idx="124">
                  <c:v>1238</c:v>
                </c:pt>
                <c:pt idx="125">
                  <c:v>239</c:v>
                </c:pt>
                <c:pt idx="126">
                  <c:v>1350</c:v>
                </c:pt>
                <c:pt idx="127">
                  <c:v>445</c:v>
                </c:pt>
                <c:pt idx="128">
                  <c:v>196</c:v>
                </c:pt>
                <c:pt idx="129">
                  <c:v>120</c:v>
                </c:pt>
                <c:pt idx="130">
                  <c:v>33</c:v>
                </c:pt>
                <c:pt idx="131">
                  <c:v>1221</c:v>
                </c:pt>
                <c:pt idx="132">
                  <c:v>46</c:v>
                </c:pt>
                <c:pt idx="133">
                  <c:v>110</c:v>
                </c:pt>
                <c:pt idx="134">
                  <c:v>1945</c:v>
                </c:pt>
                <c:pt idx="135">
                  <c:v>33</c:v>
                </c:pt>
                <c:pt idx="136">
                  <c:v>59</c:v>
                </c:pt>
                <c:pt idx="137">
                  <c:v>142</c:v>
                </c:pt>
                <c:pt idx="138">
                  <c:v>170</c:v>
                </c:pt>
                <c:pt idx="139">
                  <c:v>94</c:v>
                </c:pt>
                <c:pt idx="140">
                  <c:v>125</c:v>
                </c:pt>
                <c:pt idx="141">
                  <c:v>132</c:v>
                </c:pt>
                <c:pt idx="142">
                  <c:v>121</c:v>
                </c:pt>
                <c:pt idx="143">
                  <c:v>161</c:v>
                </c:pt>
                <c:pt idx="144">
                  <c:v>74</c:v>
                </c:pt>
                <c:pt idx="145">
                  <c:v>166</c:v>
                </c:pt>
                <c:pt idx="146">
                  <c:v>137</c:v>
                </c:pt>
                <c:pt idx="147">
                  <c:v>346</c:v>
                </c:pt>
                <c:pt idx="148">
                  <c:v>1963</c:v>
                </c:pt>
                <c:pt idx="149">
                  <c:v>197</c:v>
                </c:pt>
                <c:pt idx="150">
                  <c:v>231</c:v>
                </c:pt>
                <c:pt idx="151">
                  <c:v>128</c:v>
                </c:pt>
                <c:pt idx="152">
                  <c:v>827</c:v>
                </c:pt>
                <c:pt idx="153">
                  <c:v>589</c:v>
                </c:pt>
                <c:pt idx="154">
                  <c:v>1152</c:v>
                </c:pt>
                <c:pt idx="155">
                  <c:v>2573</c:v>
                </c:pt>
                <c:pt idx="156">
                  <c:v>413</c:v>
                </c:pt>
                <c:pt idx="157">
                  <c:v>461</c:v>
                </c:pt>
                <c:pt idx="158">
                  <c:v>58</c:v>
                </c:pt>
                <c:pt idx="159">
                  <c:v>53</c:v>
                </c:pt>
                <c:pt idx="160">
                  <c:v>1050</c:v>
                </c:pt>
                <c:pt idx="161">
                  <c:v>2921</c:v>
                </c:pt>
                <c:pt idx="162">
                  <c:v>166</c:v>
                </c:pt>
                <c:pt idx="163">
                  <c:v>495</c:v>
                </c:pt>
                <c:pt idx="164">
                  <c:v>2353</c:v>
                </c:pt>
                <c:pt idx="165">
                  <c:v>231</c:v>
                </c:pt>
                <c:pt idx="166">
                  <c:v>175</c:v>
                </c:pt>
                <c:pt idx="167">
                  <c:v>235</c:v>
                </c:pt>
                <c:pt idx="168">
                  <c:v>692</c:v>
                </c:pt>
                <c:pt idx="169">
                  <c:v>2995</c:v>
                </c:pt>
                <c:pt idx="170">
                  <c:v>3571</c:v>
                </c:pt>
                <c:pt idx="171">
                  <c:v>1247</c:v>
                </c:pt>
                <c:pt idx="172">
                  <c:v>274</c:v>
                </c:pt>
                <c:pt idx="173">
                  <c:v>288</c:v>
                </c:pt>
                <c:pt idx="174">
                  <c:v>457</c:v>
                </c:pt>
                <c:pt idx="175">
                  <c:v>2291</c:v>
                </c:pt>
                <c:pt idx="176">
                  <c:v>4511</c:v>
                </c:pt>
                <c:pt idx="177">
                  <c:v>1881</c:v>
                </c:pt>
                <c:pt idx="178">
                  <c:v>1140</c:v>
                </c:pt>
                <c:pt idx="179">
                  <c:v>128</c:v>
                </c:pt>
                <c:pt idx="180">
                  <c:v>134</c:v>
                </c:pt>
                <c:pt idx="181">
                  <c:v>324</c:v>
                </c:pt>
                <c:pt idx="182">
                  <c:v>594</c:v>
                </c:pt>
                <c:pt idx="183">
                  <c:v>2020</c:v>
                </c:pt>
                <c:pt idx="184">
                  <c:v>1087</c:v>
                </c:pt>
                <c:pt idx="185">
                  <c:v>217</c:v>
                </c:pt>
                <c:pt idx="186">
                  <c:v>98</c:v>
                </c:pt>
                <c:pt idx="187">
                  <c:v>53</c:v>
                </c:pt>
                <c:pt idx="188">
                  <c:v>132</c:v>
                </c:pt>
                <c:pt idx="189">
                  <c:v>159</c:v>
                </c:pt>
                <c:pt idx="190">
                  <c:v>101</c:v>
                </c:pt>
                <c:pt idx="191">
                  <c:v>70</c:v>
                </c:pt>
                <c:pt idx="192">
                  <c:v>125</c:v>
                </c:pt>
                <c:pt idx="193">
                  <c:v>209</c:v>
                </c:pt>
                <c:pt idx="194">
                  <c:v>847</c:v>
                </c:pt>
                <c:pt idx="195">
                  <c:v>711</c:v>
                </c:pt>
                <c:pt idx="196">
                  <c:v>182</c:v>
                </c:pt>
                <c:pt idx="197">
                  <c:v>252</c:v>
                </c:pt>
                <c:pt idx="198">
                  <c:v>145</c:v>
                </c:pt>
                <c:pt idx="199">
                  <c:v>97</c:v>
                </c:pt>
                <c:pt idx="200">
                  <c:v>46</c:v>
                </c:pt>
                <c:pt idx="201">
                  <c:v>211</c:v>
                </c:pt>
                <c:pt idx="202">
                  <c:v>103</c:v>
                </c:pt>
                <c:pt idx="203">
                  <c:v>214</c:v>
                </c:pt>
                <c:pt idx="204">
                  <c:v>93</c:v>
                </c:pt>
                <c:pt idx="205">
                  <c:v>145</c:v>
                </c:pt>
                <c:pt idx="206">
                  <c:v>2018</c:v>
                </c:pt>
                <c:pt idx="207">
                  <c:v>78</c:v>
                </c:pt>
                <c:pt idx="208">
                  <c:v>55</c:v>
                </c:pt>
                <c:pt idx="209">
                  <c:v>3893</c:v>
                </c:pt>
                <c:pt idx="210">
                  <c:v>345</c:v>
                </c:pt>
                <c:pt idx="211">
                  <c:v>75</c:v>
                </c:pt>
                <c:pt idx="212">
                  <c:v>150</c:v>
                </c:pt>
                <c:pt idx="213">
                  <c:v>615</c:v>
                </c:pt>
                <c:pt idx="214">
                  <c:v>1600</c:v>
                </c:pt>
                <c:pt idx="215">
                  <c:v>20</c:v>
                </c:pt>
                <c:pt idx="216">
                  <c:v>275</c:v>
                </c:pt>
                <c:pt idx="217">
                  <c:v>426</c:v>
                </c:pt>
                <c:pt idx="218">
                  <c:v>783</c:v>
                </c:pt>
                <c:pt idx="219">
                  <c:v>260</c:v>
                </c:pt>
                <c:pt idx="220">
                  <c:v>3770</c:v>
                </c:pt>
                <c:pt idx="221">
                  <c:v>281</c:v>
                </c:pt>
                <c:pt idx="222">
                  <c:v>69</c:v>
                </c:pt>
                <c:pt idx="223">
                  <c:v>84</c:v>
                </c:pt>
                <c:pt idx="224">
                  <c:v>306</c:v>
                </c:pt>
                <c:pt idx="225">
                  <c:v>1107</c:v>
                </c:pt>
                <c:pt idx="226">
                  <c:v>719</c:v>
                </c:pt>
                <c:pt idx="227">
                  <c:v>1006</c:v>
                </c:pt>
                <c:pt idx="228">
                  <c:v>245</c:v>
                </c:pt>
                <c:pt idx="229">
                  <c:v>90</c:v>
                </c:pt>
                <c:pt idx="230">
                  <c:v>259</c:v>
                </c:pt>
                <c:pt idx="231">
                  <c:v>286</c:v>
                </c:pt>
                <c:pt idx="232">
                  <c:v>785</c:v>
                </c:pt>
                <c:pt idx="233">
                  <c:v>490</c:v>
                </c:pt>
                <c:pt idx="234">
                  <c:v>213</c:v>
                </c:pt>
                <c:pt idx="235">
                  <c:v>59</c:v>
                </c:pt>
                <c:pt idx="236">
                  <c:v>56</c:v>
                </c:pt>
                <c:pt idx="237">
                  <c:v>117</c:v>
                </c:pt>
                <c:pt idx="238">
                  <c:v>171</c:v>
                </c:pt>
                <c:pt idx="239">
                  <c:v>6420</c:v>
                </c:pt>
                <c:pt idx="240">
                  <c:v>103</c:v>
                </c:pt>
                <c:pt idx="241">
                  <c:v>739</c:v>
                </c:pt>
                <c:pt idx="242">
                  <c:v>24</c:v>
                </c:pt>
                <c:pt idx="243">
                  <c:v>76</c:v>
                </c:pt>
                <c:pt idx="244">
                  <c:v>43108</c:v>
                </c:pt>
                <c:pt idx="245">
                  <c:v>1069</c:v>
                </c:pt>
                <c:pt idx="246">
                  <c:v>207</c:v>
                </c:pt>
                <c:pt idx="247">
                  <c:v>84</c:v>
                </c:pt>
                <c:pt idx="248">
                  <c:v>2808</c:v>
                </c:pt>
                <c:pt idx="249">
                  <c:v>580</c:v>
                </c:pt>
                <c:pt idx="250">
                  <c:v>27</c:v>
                </c:pt>
                <c:pt idx="251">
                  <c:v>9</c:v>
                </c:pt>
                <c:pt idx="252">
                  <c:v>35</c:v>
                </c:pt>
                <c:pt idx="253">
                  <c:v>28</c:v>
                </c:pt>
                <c:pt idx="254">
                  <c:v>31</c:v>
                </c:pt>
                <c:pt idx="255">
                  <c:v>413</c:v>
                </c:pt>
                <c:pt idx="256">
                  <c:v>423</c:v>
                </c:pt>
                <c:pt idx="257">
                  <c:v>1095</c:v>
                </c:pt>
                <c:pt idx="258">
                  <c:v>43886</c:v>
                </c:pt>
                <c:pt idx="259">
                  <c:v>177</c:v>
                </c:pt>
                <c:pt idx="260">
                  <c:v>301</c:v>
                </c:pt>
                <c:pt idx="261">
                  <c:v>833</c:v>
                </c:pt>
                <c:pt idx="262">
                  <c:v>3361</c:v>
                </c:pt>
                <c:pt idx="263">
                  <c:v>783</c:v>
                </c:pt>
                <c:pt idx="264">
                  <c:v>926</c:v>
                </c:pt>
                <c:pt idx="265">
                  <c:v>300</c:v>
                </c:pt>
                <c:pt idx="266">
                  <c:v>2847</c:v>
                </c:pt>
                <c:pt idx="267">
                  <c:v>2349</c:v>
                </c:pt>
                <c:pt idx="268">
                  <c:v>1449</c:v>
                </c:pt>
                <c:pt idx="269">
                  <c:v>4526</c:v>
                </c:pt>
                <c:pt idx="270">
                  <c:v>3008</c:v>
                </c:pt>
                <c:pt idx="271">
                  <c:v>1245</c:v>
                </c:pt>
                <c:pt idx="272">
                  <c:v>965</c:v>
                </c:pt>
                <c:pt idx="273">
                  <c:v>510</c:v>
                </c:pt>
                <c:pt idx="274">
                  <c:v>96</c:v>
                </c:pt>
                <c:pt idx="275">
                  <c:v>324</c:v>
                </c:pt>
                <c:pt idx="276">
                  <c:v>727</c:v>
                </c:pt>
                <c:pt idx="277">
                  <c:v>2102</c:v>
                </c:pt>
                <c:pt idx="278">
                  <c:v>670</c:v>
                </c:pt>
                <c:pt idx="279">
                  <c:v>1361</c:v>
                </c:pt>
                <c:pt idx="280">
                  <c:v>30550</c:v>
                </c:pt>
                <c:pt idx="281">
                  <c:v>75785</c:v>
                </c:pt>
                <c:pt idx="282">
                  <c:v>6068</c:v>
                </c:pt>
                <c:pt idx="283">
                  <c:v>1142</c:v>
                </c:pt>
                <c:pt idx="284">
                  <c:v>741</c:v>
                </c:pt>
                <c:pt idx="285">
                  <c:v>1699</c:v>
                </c:pt>
                <c:pt idx="286">
                  <c:v>1405</c:v>
                </c:pt>
                <c:pt idx="287">
                  <c:v>121</c:v>
                </c:pt>
                <c:pt idx="288">
                  <c:v>627</c:v>
                </c:pt>
                <c:pt idx="289">
                  <c:v>325</c:v>
                </c:pt>
                <c:pt idx="290">
                  <c:v>130</c:v>
                </c:pt>
                <c:pt idx="291">
                  <c:v>36</c:v>
                </c:pt>
                <c:pt idx="292">
                  <c:v>515</c:v>
                </c:pt>
                <c:pt idx="293">
                  <c:v>8824</c:v>
                </c:pt>
                <c:pt idx="294">
                  <c:v>198</c:v>
                </c:pt>
                <c:pt idx="295">
                  <c:v>668</c:v>
                </c:pt>
                <c:pt idx="296">
                  <c:v>212</c:v>
                </c:pt>
                <c:pt idx="297">
                  <c:v>160</c:v>
                </c:pt>
                <c:pt idx="298">
                  <c:v>75</c:v>
                </c:pt>
                <c:pt idx="299">
                  <c:v>41</c:v>
                </c:pt>
                <c:pt idx="300">
                  <c:v>184</c:v>
                </c:pt>
                <c:pt idx="301">
                  <c:v>1385</c:v>
                </c:pt>
                <c:pt idx="302">
                  <c:v>195</c:v>
                </c:pt>
                <c:pt idx="303">
                  <c:v>275</c:v>
                </c:pt>
                <c:pt idx="304">
                  <c:v>583</c:v>
                </c:pt>
                <c:pt idx="305">
                  <c:v>914</c:v>
                </c:pt>
                <c:pt idx="306">
                  <c:v>670</c:v>
                </c:pt>
                <c:pt idx="307">
                  <c:v>167</c:v>
                </c:pt>
                <c:pt idx="308">
                  <c:v>333</c:v>
                </c:pt>
                <c:pt idx="309">
                  <c:v>125</c:v>
                </c:pt>
                <c:pt idx="310">
                  <c:v>7443</c:v>
                </c:pt>
                <c:pt idx="311">
                  <c:v>171</c:v>
                </c:pt>
                <c:pt idx="312">
                  <c:v>460</c:v>
                </c:pt>
                <c:pt idx="313">
                  <c:v>167</c:v>
                </c:pt>
                <c:pt idx="314">
                  <c:v>477</c:v>
                </c:pt>
                <c:pt idx="315">
                  <c:v>54</c:v>
                </c:pt>
                <c:pt idx="316">
                  <c:v>1065</c:v>
                </c:pt>
                <c:pt idx="317">
                  <c:v>194</c:v>
                </c:pt>
                <c:pt idx="318">
                  <c:v>282</c:v>
                </c:pt>
                <c:pt idx="319">
                  <c:v>92</c:v>
                </c:pt>
                <c:pt idx="320">
                  <c:v>38</c:v>
                </c:pt>
                <c:pt idx="321">
                  <c:v>474</c:v>
                </c:pt>
                <c:pt idx="322">
                  <c:v>5037</c:v>
                </c:pt>
                <c:pt idx="323">
                  <c:v>276</c:v>
                </c:pt>
                <c:pt idx="324">
                  <c:v>153</c:v>
                </c:pt>
                <c:pt idx="325">
                  <c:v>605</c:v>
                </c:pt>
                <c:pt idx="326">
                  <c:v>363</c:v>
                </c:pt>
                <c:pt idx="327">
                  <c:v>77</c:v>
                </c:pt>
                <c:pt idx="328">
                  <c:v>115</c:v>
                </c:pt>
                <c:pt idx="329">
                  <c:v>4069</c:v>
                </c:pt>
                <c:pt idx="330">
                  <c:v>1120</c:v>
                </c:pt>
                <c:pt idx="331">
                  <c:v>116</c:v>
                </c:pt>
                <c:pt idx="332">
                  <c:v>1394</c:v>
                </c:pt>
                <c:pt idx="333">
                  <c:v>49</c:v>
                </c:pt>
                <c:pt idx="334">
                  <c:v>56</c:v>
                </c:pt>
                <c:pt idx="335">
                  <c:v>5076</c:v>
                </c:pt>
                <c:pt idx="336">
                  <c:v>3231</c:v>
                </c:pt>
                <c:pt idx="337">
                  <c:v>4459</c:v>
                </c:pt>
                <c:pt idx="338">
                  <c:v>288</c:v>
                </c:pt>
                <c:pt idx="339">
                  <c:v>2177</c:v>
                </c:pt>
                <c:pt idx="340">
                  <c:v>252</c:v>
                </c:pt>
                <c:pt idx="341">
                  <c:v>286</c:v>
                </c:pt>
                <c:pt idx="342">
                  <c:v>84</c:v>
                </c:pt>
                <c:pt idx="343">
                  <c:v>134</c:v>
                </c:pt>
                <c:pt idx="344">
                  <c:v>1073</c:v>
                </c:pt>
                <c:pt idx="345">
                  <c:v>192</c:v>
                </c:pt>
                <c:pt idx="346">
                  <c:v>624</c:v>
                </c:pt>
                <c:pt idx="347">
                  <c:v>624</c:v>
                </c:pt>
                <c:pt idx="348">
                  <c:v>141</c:v>
                </c:pt>
                <c:pt idx="349">
                  <c:v>5662</c:v>
                </c:pt>
                <c:pt idx="350">
                  <c:v>2285</c:v>
                </c:pt>
                <c:pt idx="351">
                  <c:v>4556</c:v>
                </c:pt>
                <c:pt idx="352">
                  <c:v>704</c:v>
                </c:pt>
                <c:pt idx="353">
                  <c:v>1013</c:v>
                </c:pt>
                <c:pt idx="354">
                  <c:v>856</c:v>
                </c:pt>
                <c:pt idx="355">
                  <c:v>424</c:v>
                </c:pt>
                <c:pt idx="356">
                  <c:v>754</c:v>
                </c:pt>
                <c:pt idx="357">
                  <c:v>2799</c:v>
                </c:pt>
                <c:pt idx="358">
                  <c:v>282</c:v>
                </c:pt>
                <c:pt idx="359">
                  <c:v>235</c:v>
                </c:pt>
                <c:pt idx="360">
                  <c:v>297</c:v>
                </c:pt>
                <c:pt idx="361">
                  <c:v>574</c:v>
                </c:pt>
                <c:pt idx="362">
                  <c:v>1187</c:v>
                </c:pt>
                <c:pt idx="363">
                  <c:v>624</c:v>
                </c:pt>
                <c:pt idx="364">
                  <c:v>797</c:v>
                </c:pt>
                <c:pt idx="365">
                  <c:v>160</c:v>
                </c:pt>
              </c:numCache>
            </c:numRef>
          </c:val>
          <c:smooth val="0"/>
        </c:ser>
        <c:ser>
          <c:idx val="3"/>
          <c:order val="3"/>
          <c:tx>
            <c:strRef>
              <c:f>Sheet1!$E$1</c:f>
              <c:strCache>
                <c:ptCount val="1"/>
                <c:pt idx="0">
                  <c:v>小米金融</c:v>
                </c:pt>
              </c:strCache>
            </c:strRef>
          </c:tx>
          <c:spPr>
            <a:ln w="28575" cap="rnd">
              <a:solidFill>
                <a:schemeClr val="accent4"/>
              </a:solidFill>
              <a:round/>
            </a:ln>
            <a:effectLst/>
          </c:spPr>
          <c:marker>
            <c:symbol val="none"/>
          </c:marker>
          <c:cat>
            <c:numRef>
              <c:f>Sheet1!$A$2:$A$367</c:f>
              <c:numCache>
                <c:formatCode>m/d/yyyy</c:formatCode>
                <c:ptCount val="366"/>
                <c:pt idx="0">
                  <c:v>42514</c:v>
                </c:pt>
                <c:pt idx="1">
                  <c:v>42515</c:v>
                </c:pt>
                <c:pt idx="2">
                  <c:v>42516</c:v>
                </c:pt>
                <c:pt idx="3">
                  <c:v>42517</c:v>
                </c:pt>
                <c:pt idx="4">
                  <c:v>42518</c:v>
                </c:pt>
                <c:pt idx="5">
                  <c:v>42519</c:v>
                </c:pt>
                <c:pt idx="6">
                  <c:v>42520</c:v>
                </c:pt>
                <c:pt idx="7">
                  <c:v>42521</c:v>
                </c:pt>
                <c:pt idx="8">
                  <c:v>42522</c:v>
                </c:pt>
                <c:pt idx="9">
                  <c:v>42523</c:v>
                </c:pt>
                <c:pt idx="10">
                  <c:v>42524</c:v>
                </c:pt>
                <c:pt idx="11">
                  <c:v>42525</c:v>
                </c:pt>
                <c:pt idx="12">
                  <c:v>42526</c:v>
                </c:pt>
                <c:pt idx="13">
                  <c:v>42527</c:v>
                </c:pt>
                <c:pt idx="14">
                  <c:v>42528</c:v>
                </c:pt>
                <c:pt idx="15">
                  <c:v>42529</c:v>
                </c:pt>
                <c:pt idx="16">
                  <c:v>42530</c:v>
                </c:pt>
                <c:pt idx="17">
                  <c:v>42531</c:v>
                </c:pt>
                <c:pt idx="18">
                  <c:v>42532</c:v>
                </c:pt>
                <c:pt idx="19">
                  <c:v>42533</c:v>
                </c:pt>
                <c:pt idx="20">
                  <c:v>42534</c:v>
                </c:pt>
                <c:pt idx="21">
                  <c:v>42535</c:v>
                </c:pt>
                <c:pt idx="22">
                  <c:v>42536</c:v>
                </c:pt>
                <c:pt idx="23">
                  <c:v>42537</c:v>
                </c:pt>
                <c:pt idx="24">
                  <c:v>42538</c:v>
                </c:pt>
                <c:pt idx="25">
                  <c:v>42539</c:v>
                </c:pt>
                <c:pt idx="26">
                  <c:v>42540</c:v>
                </c:pt>
                <c:pt idx="27">
                  <c:v>42541</c:v>
                </c:pt>
                <c:pt idx="28">
                  <c:v>42542</c:v>
                </c:pt>
                <c:pt idx="29">
                  <c:v>42543</c:v>
                </c:pt>
                <c:pt idx="30">
                  <c:v>42544</c:v>
                </c:pt>
                <c:pt idx="31">
                  <c:v>42545</c:v>
                </c:pt>
                <c:pt idx="32">
                  <c:v>42546</c:v>
                </c:pt>
                <c:pt idx="33">
                  <c:v>42547</c:v>
                </c:pt>
                <c:pt idx="34">
                  <c:v>42548</c:v>
                </c:pt>
                <c:pt idx="35">
                  <c:v>42549</c:v>
                </c:pt>
                <c:pt idx="36">
                  <c:v>42550</c:v>
                </c:pt>
                <c:pt idx="37">
                  <c:v>42551</c:v>
                </c:pt>
                <c:pt idx="38">
                  <c:v>42552</c:v>
                </c:pt>
                <c:pt idx="39">
                  <c:v>42553</c:v>
                </c:pt>
                <c:pt idx="40">
                  <c:v>42554</c:v>
                </c:pt>
                <c:pt idx="41">
                  <c:v>42555</c:v>
                </c:pt>
                <c:pt idx="42">
                  <c:v>42556</c:v>
                </c:pt>
                <c:pt idx="43">
                  <c:v>42557</c:v>
                </c:pt>
                <c:pt idx="44">
                  <c:v>42558</c:v>
                </c:pt>
                <c:pt idx="45">
                  <c:v>42559</c:v>
                </c:pt>
                <c:pt idx="46">
                  <c:v>42560</c:v>
                </c:pt>
                <c:pt idx="47">
                  <c:v>42561</c:v>
                </c:pt>
                <c:pt idx="48">
                  <c:v>42562</c:v>
                </c:pt>
                <c:pt idx="49">
                  <c:v>42563</c:v>
                </c:pt>
                <c:pt idx="50">
                  <c:v>42564</c:v>
                </c:pt>
                <c:pt idx="51">
                  <c:v>42565</c:v>
                </c:pt>
                <c:pt idx="52">
                  <c:v>42566</c:v>
                </c:pt>
                <c:pt idx="53">
                  <c:v>42567</c:v>
                </c:pt>
                <c:pt idx="54">
                  <c:v>42568</c:v>
                </c:pt>
                <c:pt idx="55">
                  <c:v>42569</c:v>
                </c:pt>
                <c:pt idx="56">
                  <c:v>42570</c:v>
                </c:pt>
                <c:pt idx="57">
                  <c:v>42571</c:v>
                </c:pt>
                <c:pt idx="58">
                  <c:v>42572</c:v>
                </c:pt>
                <c:pt idx="59">
                  <c:v>42573</c:v>
                </c:pt>
                <c:pt idx="60">
                  <c:v>42574</c:v>
                </c:pt>
                <c:pt idx="61">
                  <c:v>42575</c:v>
                </c:pt>
                <c:pt idx="62">
                  <c:v>42576</c:v>
                </c:pt>
                <c:pt idx="63">
                  <c:v>42577</c:v>
                </c:pt>
                <c:pt idx="64">
                  <c:v>42578</c:v>
                </c:pt>
                <c:pt idx="65">
                  <c:v>42579</c:v>
                </c:pt>
                <c:pt idx="66">
                  <c:v>42580</c:v>
                </c:pt>
                <c:pt idx="67">
                  <c:v>42581</c:v>
                </c:pt>
                <c:pt idx="68">
                  <c:v>42582</c:v>
                </c:pt>
                <c:pt idx="69">
                  <c:v>42583</c:v>
                </c:pt>
                <c:pt idx="70">
                  <c:v>42584</c:v>
                </c:pt>
                <c:pt idx="71">
                  <c:v>42585</c:v>
                </c:pt>
                <c:pt idx="72">
                  <c:v>42586</c:v>
                </c:pt>
                <c:pt idx="73">
                  <c:v>42587</c:v>
                </c:pt>
                <c:pt idx="74">
                  <c:v>42588</c:v>
                </c:pt>
                <c:pt idx="75">
                  <c:v>42589</c:v>
                </c:pt>
                <c:pt idx="76">
                  <c:v>42590</c:v>
                </c:pt>
                <c:pt idx="77">
                  <c:v>42591</c:v>
                </c:pt>
                <c:pt idx="78">
                  <c:v>42592</c:v>
                </c:pt>
                <c:pt idx="79">
                  <c:v>42593</c:v>
                </c:pt>
                <c:pt idx="80">
                  <c:v>42594</c:v>
                </c:pt>
                <c:pt idx="81">
                  <c:v>42595</c:v>
                </c:pt>
                <c:pt idx="82">
                  <c:v>42596</c:v>
                </c:pt>
                <c:pt idx="83">
                  <c:v>42597</c:v>
                </c:pt>
                <c:pt idx="84">
                  <c:v>42598</c:v>
                </c:pt>
                <c:pt idx="85">
                  <c:v>42599</c:v>
                </c:pt>
                <c:pt idx="86">
                  <c:v>42600</c:v>
                </c:pt>
                <c:pt idx="87">
                  <c:v>42601</c:v>
                </c:pt>
                <c:pt idx="88">
                  <c:v>42602</c:v>
                </c:pt>
                <c:pt idx="89">
                  <c:v>42603</c:v>
                </c:pt>
                <c:pt idx="90">
                  <c:v>42604</c:v>
                </c:pt>
                <c:pt idx="91">
                  <c:v>42605</c:v>
                </c:pt>
                <c:pt idx="92">
                  <c:v>42606</c:v>
                </c:pt>
                <c:pt idx="93">
                  <c:v>42607</c:v>
                </c:pt>
                <c:pt idx="94">
                  <c:v>42608</c:v>
                </c:pt>
                <c:pt idx="95">
                  <c:v>42609</c:v>
                </c:pt>
                <c:pt idx="96">
                  <c:v>42610</c:v>
                </c:pt>
                <c:pt idx="97">
                  <c:v>42611</c:v>
                </c:pt>
                <c:pt idx="98">
                  <c:v>42612</c:v>
                </c:pt>
                <c:pt idx="99">
                  <c:v>42613</c:v>
                </c:pt>
                <c:pt idx="100">
                  <c:v>42614</c:v>
                </c:pt>
                <c:pt idx="101">
                  <c:v>42615</c:v>
                </c:pt>
                <c:pt idx="102">
                  <c:v>42616</c:v>
                </c:pt>
                <c:pt idx="103">
                  <c:v>42617</c:v>
                </c:pt>
                <c:pt idx="104">
                  <c:v>42618</c:v>
                </c:pt>
                <c:pt idx="105">
                  <c:v>42619</c:v>
                </c:pt>
                <c:pt idx="106">
                  <c:v>42620</c:v>
                </c:pt>
                <c:pt idx="107">
                  <c:v>42621</c:v>
                </c:pt>
                <c:pt idx="108">
                  <c:v>42622</c:v>
                </c:pt>
                <c:pt idx="109">
                  <c:v>42623</c:v>
                </c:pt>
                <c:pt idx="110">
                  <c:v>42624</c:v>
                </c:pt>
                <c:pt idx="111">
                  <c:v>42625</c:v>
                </c:pt>
                <c:pt idx="112">
                  <c:v>42626</c:v>
                </c:pt>
                <c:pt idx="113">
                  <c:v>42627</c:v>
                </c:pt>
                <c:pt idx="114">
                  <c:v>42628</c:v>
                </c:pt>
                <c:pt idx="115">
                  <c:v>42629</c:v>
                </c:pt>
                <c:pt idx="116">
                  <c:v>42630</c:v>
                </c:pt>
                <c:pt idx="117">
                  <c:v>42631</c:v>
                </c:pt>
                <c:pt idx="118">
                  <c:v>42632</c:v>
                </c:pt>
                <c:pt idx="119">
                  <c:v>42633</c:v>
                </c:pt>
                <c:pt idx="120">
                  <c:v>42634</c:v>
                </c:pt>
                <c:pt idx="121">
                  <c:v>42635</c:v>
                </c:pt>
                <c:pt idx="122">
                  <c:v>42636</c:v>
                </c:pt>
                <c:pt idx="123">
                  <c:v>42637</c:v>
                </c:pt>
                <c:pt idx="124">
                  <c:v>42638</c:v>
                </c:pt>
                <c:pt idx="125">
                  <c:v>42639</c:v>
                </c:pt>
                <c:pt idx="126">
                  <c:v>42640</c:v>
                </c:pt>
                <c:pt idx="127">
                  <c:v>42641</c:v>
                </c:pt>
                <c:pt idx="128">
                  <c:v>42642</c:v>
                </c:pt>
                <c:pt idx="129">
                  <c:v>42643</c:v>
                </c:pt>
                <c:pt idx="130">
                  <c:v>42644</c:v>
                </c:pt>
                <c:pt idx="131">
                  <c:v>42645</c:v>
                </c:pt>
                <c:pt idx="132">
                  <c:v>42646</c:v>
                </c:pt>
                <c:pt idx="133">
                  <c:v>42647</c:v>
                </c:pt>
                <c:pt idx="134">
                  <c:v>42648</c:v>
                </c:pt>
                <c:pt idx="135">
                  <c:v>42649</c:v>
                </c:pt>
                <c:pt idx="136">
                  <c:v>42650</c:v>
                </c:pt>
                <c:pt idx="137">
                  <c:v>42651</c:v>
                </c:pt>
                <c:pt idx="138">
                  <c:v>42652</c:v>
                </c:pt>
                <c:pt idx="139">
                  <c:v>42653</c:v>
                </c:pt>
                <c:pt idx="140">
                  <c:v>42654</c:v>
                </c:pt>
                <c:pt idx="141">
                  <c:v>42655</c:v>
                </c:pt>
                <c:pt idx="142">
                  <c:v>42656</c:v>
                </c:pt>
                <c:pt idx="143">
                  <c:v>42657</c:v>
                </c:pt>
                <c:pt idx="144">
                  <c:v>42658</c:v>
                </c:pt>
                <c:pt idx="145">
                  <c:v>42659</c:v>
                </c:pt>
                <c:pt idx="146">
                  <c:v>42660</c:v>
                </c:pt>
                <c:pt idx="147">
                  <c:v>42661</c:v>
                </c:pt>
                <c:pt idx="148">
                  <c:v>42662</c:v>
                </c:pt>
                <c:pt idx="149">
                  <c:v>42663</c:v>
                </c:pt>
                <c:pt idx="150">
                  <c:v>42664</c:v>
                </c:pt>
                <c:pt idx="151">
                  <c:v>42665</c:v>
                </c:pt>
                <c:pt idx="152">
                  <c:v>42666</c:v>
                </c:pt>
                <c:pt idx="153">
                  <c:v>42667</c:v>
                </c:pt>
                <c:pt idx="154">
                  <c:v>42668</c:v>
                </c:pt>
                <c:pt idx="155">
                  <c:v>42669</c:v>
                </c:pt>
                <c:pt idx="156">
                  <c:v>42670</c:v>
                </c:pt>
                <c:pt idx="157">
                  <c:v>42671</c:v>
                </c:pt>
                <c:pt idx="158">
                  <c:v>42672</c:v>
                </c:pt>
                <c:pt idx="159">
                  <c:v>42673</c:v>
                </c:pt>
                <c:pt idx="160">
                  <c:v>42674</c:v>
                </c:pt>
                <c:pt idx="161">
                  <c:v>42675</c:v>
                </c:pt>
                <c:pt idx="162">
                  <c:v>42676</c:v>
                </c:pt>
                <c:pt idx="163">
                  <c:v>42677</c:v>
                </c:pt>
                <c:pt idx="164">
                  <c:v>42678</c:v>
                </c:pt>
                <c:pt idx="165">
                  <c:v>42679</c:v>
                </c:pt>
                <c:pt idx="166">
                  <c:v>42680</c:v>
                </c:pt>
                <c:pt idx="167">
                  <c:v>42681</c:v>
                </c:pt>
                <c:pt idx="168">
                  <c:v>42682</c:v>
                </c:pt>
                <c:pt idx="169">
                  <c:v>42683</c:v>
                </c:pt>
                <c:pt idx="170">
                  <c:v>42684</c:v>
                </c:pt>
                <c:pt idx="171">
                  <c:v>42685</c:v>
                </c:pt>
                <c:pt idx="172">
                  <c:v>42686</c:v>
                </c:pt>
                <c:pt idx="173">
                  <c:v>42687</c:v>
                </c:pt>
                <c:pt idx="174">
                  <c:v>42688</c:v>
                </c:pt>
                <c:pt idx="175">
                  <c:v>42689</c:v>
                </c:pt>
                <c:pt idx="176">
                  <c:v>42690</c:v>
                </c:pt>
                <c:pt idx="177">
                  <c:v>42691</c:v>
                </c:pt>
                <c:pt idx="178">
                  <c:v>42692</c:v>
                </c:pt>
                <c:pt idx="179">
                  <c:v>42693</c:v>
                </c:pt>
                <c:pt idx="180">
                  <c:v>42694</c:v>
                </c:pt>
                <c:pt idx="181">
                  <c:v>42695</c:v>
                </c:pt>
                <c:pt idx="182">
                  <c:v>42696</c:v>
                </c:pt>
                <c:pt idx="183">
                  <c:v>42697</c:v>
                </c:pt>
                <c:pt idx="184">
                  <c:v>42698</c:v>
                </c:pt>
                <c:pt idx="185">
                  <c:v>42699</c:v>
                </c:pt>
                <c:pt idx="186">
                  <c:v>42700</c:v>
                </c:pt>
                <c:pt idx="187">
                  <c:v>42701</c:v>
                </c:pt>
                <c:pt idx="188">
                  <c:v>42702</c:v>
                </c:pt>
                <c:pt idx="189">
                  <c:v>42703</c:v>
                </c:pt>
                <c:pt idx="190">
                  <c:v>42704</c:v>
                </c:pt>
                <c:pt idx="191">
                  <c:v>42705</c:v>
                </c:pt>
                <c:pt idx="192">
                  <c:v>42706</c:v>
                </c:pt>
                <c:pt idx="193">
                  <c:v>42707</c:v>
                </c:pt>
                <c:pt idx="194">
                  <c:v>42708</c:v>
                </c:pt>
                <c:pt idx="195">
                  <c:v>42709</c:v>
                </c:pt>
                <c:pt idx="196">
                  <c:v>42710</c:v>
                </c:pt>
                <c:pt idx="197">
                  <c:v>42711</c:v>
                </c:pt>
                <c:pt idx="198">
                  <c:v>42712</c:v>
                </c:pt>
                <c:pt idx="199">
                  <c:v>42713</c:v>
                </c:pt>
                <c:pt idx="200">
                  <c:v>42714</c:v>
                </c:pt>
                <c:pt idx="201">
                  <c:v>42715</c:v>
                </c:pt>
                <c:pt idx="202">
                  <c:v>42716</c:v>
                </c:pt>
                <c:pt idx="203">
                  <c:v>42717</c:v>
                </c:pt>
                <c:pt idx="204">
                  <c:v>42718</c:v>
                </c:pt>
                <c:pt idx="205">
                  <c:v>42719</c:v>
                </c:pt>
                <c:pt idx="206">
                  <c:v>42720</c:v>
                </c:pt>
                <c:pt idx="207">
                  <c:v>42721</c:v>
                </c:pt>
                <c:pt idx="208">
                  <c:v>42722</c:v>
                </c:pt>
                <c:pt idx="209">
                  <c:v>42723</c:v>
                </c:pt>
                <c:pt idx="210">
                  <c:v>42724</c:v>
                </c:pt>
                <c:pt idx="211">
                  <c:v>42725</c:v>
                </c:pt>
                <c:pt idx="212">
                  <c:v>42726</c:v>
                </c:pt>
                <c:pt idx="213">
                  <c:v>42727</c:v>
                </c:pt>
                <c:pt idx="214">
                  <c:v>42728</c:v>
                </c:pt>
                <c:pt idx="215">
                  <c:v>42729</c:v>
                </c:pt>
                <c:pt idx="216">
                  <c:v>42730</c:v>
                </c:pt>
                <c:pt idx="217">
                  <c:v>42731</c:v>
                </c:pt>
                <c:pt idx="218">
                  <c:v>42732</c:v>
                </c:pt>
                <c:pt idx="219">
                  <c:v>42733</c:v>
                </c:pt>
                <c:pt idx="220">
                  <c:v>42734</c:v>
                </c:pt>
                <c:pt idx="221">
                  <c:v>42735</c:v>
                </c:pt>
                <c:pt idx="222">
                  <c:v>42736</c:v>
                </c:pt>
                <c:pt idx="223">
                  <c:v>42737</c:v>
                </c:pt>
                <c:pt idx="224">
                  <c:v>42738</c:v>
                </c:pt>
                <c:pt idx="225">
                  <c:v>42739</c:v>
                </c:pt>
                <c:pt idx="226">
                  <c:v>42740</c:v>
                </c:pt>
                <c:pt idx="227">
                  <c:v>42741</c:v>
                </c:pt>
                <c:pt idx="228">
                  <c:v>42742</c:v>
                </c:pt>
                <c:pt idx="229">
                  <c:v>42743</c:v>
                </c:pt>
                <c:pt idx="230">
                  <c:v>42744</c:v>
                </c:pt>
                <c:pt idx="231">
                  <c:v>42745</c:v>
                </c:pt>
                <c:pt idx="232">
                  <c:v>42746</c:v>
                </c:pt>
                <c:pt idx="233">
                  <c:v>42747</c:v>
                </c:pt>
                <c:pt idx="234">
                  <c:v>42748</c:v>
                </c:pt>
                <c:pt idx="235">
                  <c:v>42749</c:v>
                </c:pt>
                <c:pt idx="236">
                  <c:v>42750</c:v>
                </c:pt>
                <c:pt idx="237">
                  <c:v>42751</c:v>
                </c:pt>
                <c:pt idx="238">
                  <c:v>42752</c:v>
                </c:pt>
                <c:pt idx="239">
                  <c:v>42753</c:v>
                </c:pt>
                <c:pt idx="240">
                  <c:v>42754</c:v>
                </c:pt>
                <c:pt idx="241">
                  <c:v>42755</c:v>
                </c:pt>
                <c:pt idx="242">
                  <c:v>42756</c:v>
                </c:pt>
                <c:pt idx="243">
                  <c:v>42757</c:v>
                </c:pt>
                <c:pt idx="244">
                  <c:v>42758</c:v>
                </c:pt>
                <c:pt idx="245">
                  <c:v>42759</c:v>
                </c:pt>
                <c:pt idx="246">
                  <c:v>42760</c:v>
                </c:pt>
                <c:pt idx="247">
                  <c:v>42761</c:v>
                </c:pt>
                <c:pt idx="248">
                  <c:v>42762</c:v>
                </c:pt>
                <c:pt idx="249">
                  <c:v>42763</c:v>
                </c:pt>
                <c:pt idx="250">
                  <c:v>42764</c:v>
                </c:pt>
                <c:pt idx="251">
                  <c:v>42765</c:v>
                </c:pt>
                <c:pt idx="252">
                  <c:v>42766</c:v>
                </c:pt>
                <c:pt idx="253">
                  <c:v>42767</c:v>
                </c:pt>
                <c:pt idx="254">
                  <c:v>42768</c:v>
                </c:pt>
                <c:pt idx="255">
                  <c:v>42769</c:v>
                </c:pt>
                <c:pt idx="256">
                  <c:v>42770</c:v>
                </c:pt>
                <c:pt idx="257">
                  <c:v>42771</c:v>
                </c:pt>
                <c:pt idx="258">
                  <c:v>42772</c:v>
                </c:pt>
                <c:pt idx="259">
                  <c:v>42773</c:v>
                </c:pt>
                <c:pt idx="260">
                  <c:v>42774</c:v>
                </c:pt>
                <c:pt idx="261">
                  <c:v>42775</c:v>
                </c:pt>
                <c:pt idx="262">
                  <c:v>42776</c:v>
                </c:pt>
                <c:pt idx="263">
                  <c:v>42777</c:v>
                </c:pt>
                <c:pt idx="264">
                  <c:v>42778</c:v>
                </c:pt>
                <c:pt idx="265">
                  <c:v>42779</c:v>
                </c:pt>
                <c:pt idx="266">
                  <c:v>42780</c:v>
                </c:pt>
                <c:pt idx="267">
                  <c:v>42781</c:v>
                </c:pt>
                <c:pt idx="268">
                  <c:v>42782</c:v>
                </c:pt>
                <c:pt idx="269">
                  <c:v>42783</c:v>
                </c:pt>
                <c:pt idx="270">
                  <c:v>42784</c:v>
                </c:pt>
                <c:pt idx="271">
                  <c:v>42785</c:v>
                </c:pt>
                <c:pt idx="272">
                  <c:v>42786</c:v>
                </c:pt>
                <c:pt idx="273">
                  <c:v>42787</c:v>
                </c:pt>
                <c:pt idx="274">
                  <c:v>42788</c:v>
                </c:pt>
                <c:pt idx="275">
                  <c:v>42789</c:v>
                </c:pt>
                <c:pt idx="276">
                  <c:v>42790</c:v>
                </c:pt>
                <c:pt idx="277">
                  <c:v>42791</c:v>
                </c:pt>
                <c:pt idx="278">
                  <c:v>42792</c:v>
                </c:pt>
                <c:pt idx="279">
                  <c:v>42793</c:v>
                </c:pt>
                <c:pt idx="280">
                  <c:v>42794</c:v>
                </c:pt>
                <c:pt idx="281">
                  <c:v>42795</c:v>
                </c:pt>
                <c:pt idx="282">
                  <c:v>42796</c:v>
                </c:pt>
                <c:pt idx="283">
                  <c:v>42797</c:v>
                </c:pt>
                <c:pt idx="284">
                  <c:v>42798</c:v>
                </c:pt>
                <c:pt idx="285">
                  <c:v>42799</c:v>
                </c:pt>
                <c:pt idx="286">
                  <c:v>42800</c:v>
                </c:pt>
                <c:pt idx="287">
                  <c:v>42801</c:v>
                </c:pt>
                <c:pt idx="288">
                  <c:v>42802</c:v>
                </c:pt>
                <c:pt idx="289">
                  <c:v>42803</c:v>
                </c:pt>
                <c:pt idx="290">
                  <c:v>42804</c:v>
                </c:pt>
                <c:pt idx="291">
                  <c:v>42805</c:v>
                </c:pt>
                <c:pt idx="292">
                  <c:v>42806</c:v>
                </c:pt>
                <c:pt idx="293">
                  <c:v>42807</c:v>
                </c:pt>
                <c:pt idx="294">
                  <c:v>42808</c:v>
                </c:pt>
                <c:pt idx="295">
                  <c:v>42809</c:v>
                </c:pt>
                <c:pt idx="296">
                  <c:v>42810</c:v>
                </c:pt>
                <c:pt idx="297">
                  <c:v>42811</c:v>
                </c:pt>
                <c:pt idx="298">
                  <c:v>42812</c:v>
                </c:pt>
                <c:pt idx="299">
                  <c:v>42813</c:v>
                </c:pt>
                <c:pt idx="300">
                  <c:v>42814</c:v>
                </c:pt>
                <c:pt idx="301">
                  <c:v>42815</c:v>
                </c:pt>
                <c:pt idx="302">
                  <c:v>42816</c:v>
                </c:pt>
                <c:pt idx="303">
                  <c:v>42817</c:v>
                </c:pt>
                <c:pt idx="304">
                  <c:v>42818</c:v>
                </c:pt>
                <c:pt idx="305">
                  <c:v>42819</c:v>
                </c:pt>
                <c:pt idx="306">
                  <c:v>42820</c:v>
                </c:pt>
                <c:pt idx="307">
                  <c:v>42821</c:v>
                </c:pt>
                <c:pt idx="308">
                  <c:v>42822</c:v>
                </c:pt>
                <c:pt idx="309">
                  <c:v>42823</c:v>
                </c:pt>
                <c:pt idx="310">
                  <c:v>42824</c:v>
                </c:pt>
                <c:pt idx="311">
                  <c:v>42825</c:v>
                </c:pt>
                <c:pt idx="312">
                  <c:v>42826</c:v>
                </c:pt>
                <c:pt idx="313">
                  <c:v>42827</c:v>
                </c:pt>
                <c:pt idx="314">
                  <c:v>42828</c:v>
                </c:pt>
                <c:pt idx="315">
                  <c:v>42829</c:v>
                </c:pt>
                <c:pt idx="316">
                  <c:v>42830</c:v>
                </c:pt>
                <c:pt idx="317">
                  <c:v>42831</c:v>
                </c:pt>
                <c:pt idx="318">
                  <c:v>42832</c:v>
                </c:pt>
                <c:pt idx="319">
                  <c:v>42833</c:v>
                </c:pt>
                <c:pt idx="320">
                  <c:v>42834</c:v>
                </c:pt>
                <c:pt idx="321">
                  <c:v>42835</c:v>
                </c:pt>
                <c:pt idx="322">
                  <c:v>42836</c:v>
                </c:pt>
                <c:pt idx="323">
                  <c:v>42837</c:v>
                </c:pt>
                <c:pt idx="324">
                  <c:v>42838</c:v>
                </c:pt>
                <c:pt idx="325">
                  <c:v>42839</c:v>
                </c:pt>
                <c:pt idx="326">
                  <c:v>42840</c:v>
                </c:pt>
                <c:pt idx="327">
                  <c:v>42841</c:v>
                </c:pt>
                <c:pt idx="328">
                  <c:v>42842</c:v>
                </c:pt>
                <c:pt idx="329">
                  <c:v>42843</c:v>
                </c:pt>
                <c:pt idx="330">
                  <c:v>42844</c:v>
                </c:pt>
                <c:pt idx="331">
                  <c:v>42845</c:v>
                </c:pt>
                <c:pt idx="332">
                  <c:v>42846</c:v>
                </c:pt>
                <c:pt idx="333">
                  <c:v>42847</c:v>
                </c:pt>
                <c:pt idx="334">
                  <c:v>42848</c:v>
                </c:pt>
                <c:pt idx="335">
                  <c:v>42849</c:v>
                </c:pt>
                <c:pt idx="336">
                  <c:v>42850</c:v>
                </c:pt>
                <c:pt idx="337">
                  <c:v>42851</c:v>
                </c:pt>
                <c:pt idx="338">
                  <c:v>42852</c:v>
                </c:pt>
                <c:pt idx="339">
                  <c:v>42853</c:v>
                </c:pt>
                <c:pt idx="340">
                  <c:v>42854</c:v>
                </c:pt>
                <c:pt idx="341">
                  <c:v>42855</c:v>
                </c:pt>
                <c:pt idx="342">
                  <c:v>42856</c:v>
                </c:pt>
                <c:pt idx="343">
                  <c:v>42857</c:v>
                </c:pt>
                <c:pt idx="344">
                  <c:v>42858</c:v>
                </c:pt>
                <c:pt idx="345">
                  <c:v>42859</c:v>
                </c:pt>
                <c:pt idx="346">
                  <c:v>42860</c:v>
                </c:pt>
                <c:pt idx="347">
                  <c:v>42861</c:v>
                </c:pt>
                <c:pt idx="348">
                  <c:v>42862</c:v>
                </c:pt>
                <c:pt idx="349">
                  <c:v>42863</c:v>
                </c:pt>
                <c:pt idx="350">
                  <c:v>42864</c:v>
                </c:pt>
                <c:pt idx="351">
                  <c:v>42865</c:v>
                </c:pt>
                <c:pt idx="352">
                  <c:v>42866</c:v>
                </c:pt>
                <c:pt idx="353">
                  <c:v>42867</c:v>
                </c:pt>
                <c:pt idx="354">
                  <c:v>42868</c:v>
                </c:pt>
                <c:pt idx="355">
                  <c:v>42869</c:v>
                </c:pt>
                <c:pt idx="356">
                  <c:v>42870</c:v>
                </c:pt>
                <c:pt idx="357">
                  <c:v>42871</c:v>
                </c:pt>
                <c:pt idx="358">
                  <c:v>42872</c:v>
                </c:pt>
                <c:pt idx="359">
                  <c:v>42873</c:v>
                </c:pt>
                <c:pt idx="360">
                  <c:v>42874</c:v>
                </c:pt>
                <c:pt idx="361">
                  <c:v>42875</c:v>
                </c:pt>
                <c:pt idx="362">
                  <c:v>42876</c:v>
                </c:pt>
                <c:pt idx="363">
                  <c:v>42877</c:v>
                </c:pt>
                <c:pt idx="364">
                  <c:v>42878</c:v>
                </c:pt>
                <c:pt idx="365">
                  <c:v>42879</c:v>
                </c:pt>
              </c:numCache>
            </c:numRef>
          </c:cat>
          <c:val>
            <c:numRef>
              <c:f>Sheet1!$E$2:$E$367</c:f>
              <c:numCache>
                <c:formatCode>General</c:formatCode>
                <c:ptCount val="366"/>
                <c:pt idx="0">
                  <c:v>119</c:v>
                </c:pt>
                <c:pt idx="1">
                  <c:v>90</c:v>
                </c:pt>
                <c:pt idx="2">
                  <c:v>26</c:v>
                </c:pt>
                <c:pt idx="3">
                  <c:v>64</c:v>
                </c:pt>
                <c:pt idx="4">
                  <c:v>7</c:v>
                </c:pt>
                <c:pt idx="5">
                  <c:v>0</c:v>
                </c:pt>
                <c:pt idx="6">
                  <c:v>37</c:v>
                </c:pt>
                <c:pt idx="7">
                  <c:v>14</c:v>
                </c:pt>
                <c:pt idx="8">
                  <c:v>104</c:v>
                </c:pt>
                <c:pt idx="9">
                  <c:v>50</c:v>
                </c:pt>
                <c:pt idx="10">
                  <c:v>22</c:v>
                </c:pt>
                <c:pt idx="11">
                  <c:v>2</c:v>
                </c:pt>
                <c:pt idx="12">
                  <c:v>45</c:v>
                </c:pt>
                <c:pt idx="13">
                  <c:v>635</c:v>
                </c:pt>
                <c:pt idx="14">
                  <c:v>89</c:v>
                </c:pt>
                <c:pt idx="15">
                  <c:v>28</c:v>
                </c:pt>
                <c:pt idx="16">
                  <c:v>3</c:v>
                </c:pt>
                <c:pt idx="17">
                  <c:v>5</c:v>
                </c:pt>
                <c:pt idx="18">
                  <c:v>20</c:v>
                </c:pt>
                <c:pt idx="19">
                  <c:v>12</c:v>
                </c:pt>
                <c:pt idx="20">
                  <c:v>1052</c:v>
                </c:pt>
                <c:pt idx="21">
                  <c:v>55</c:v>
                </c:pt>
                <c:pt idx="22">
                  <c:v>35</c:v>
                </c:pt>
                <c:pt idx="23">
                  <c:v>74</c:v>
                </c:pt>
                <c:pt idx="24">
                  <c:v>20</c:v>
                </c:pt>
                <c:pt idx="25">
                  <c:v>25</c:v>
                </c:pt>
                <c:pt idx="26">
                  <c:v>27</c:v>
                </c:pt>
                <c:pt idx="27">
                  <c:v>62</c:v>
                </c:pt>
                <c:pt idx="28">
                  <c:v>64</c:v>
                </c:pt>
                <c:pt idx="29">
                  <c:v>3</c:v>
                </c:pt>
                <c:pt idx="30">
                  <c:v>59</c:v>
                </c:pt>
                <c:pt idx="31">
                  <c:v>188</c:v>
                </c:pt>
                <c:pt idx="32">
                  <c:v>271</c:v>
                </c:pt>
                <c:pt idx="33">
                  <c:v>1</c:v>
                </c:pt>
                <c:pt idx="34">
                  <c:v>31</c:v>
                </c:pt>
                <c:pt idx="35">
                  <c:v>44</c:v>
                </c:pt>
                <c:pt idx="36">
                  <c:v>21</c:v>
                </c:pt>
                <c:pt idx="37">
                  <c:v>27</c:v>
                </c:pt>
                <c:pt idx="38">
                  <c:v>83</c:v>
                </c:pt>
                <c:pt idx="39">
                  <c:v>19</c:v>
                </c:pt>
                <c:pt idx="40">
                  <c:v>6</c:v>
                </c:pt>
                <c:pt idx="41">
                  <c:v>40</c:v>
                </c:pt>
                <c:pt idx="42">
                  <c:v>62</c:v>
                </c:pt>
                <c:pt idx="43">
                  <c:v>4</c:v>
                </c:pt>
                <c:pt idx="44">
                  <c:v>56</c:v>
                </c:pt>
                <c:pt idx="45">
                  <c:v>22</c:v>
                </c:pt>
                <c:pt idx="46">
                  <c:v>17</c:v>
                </c:pt>
                <c:pt idx="47">
                  <c:v>2</c:v>
                </c:pt>
                <c:pt idx="48">
                  <c:v>28</c:v>
                </c:pt>
                <c:pt idx="49">
                  <c:v>19</c:v>
                </c:pt>
                <c:pt idx="50">
                  <c:v>139</c:v>
                </c:pt>
                <c:pt idx="51">
                  <c:v>724</c:v>
                </c:pt>
                <c:pt idx="52">
                  <c:v>75</c:v>
                </c:pt>
                <c:pt idx="53">
                  <c:v>18</c:v>
                </c:pt>
                <c:pt idx="54">
                  <c:v>10</c:v>
                </c:pt>
                <c:pt idx="55">
                  <c:v>647</c:v>
                </c:pt>
                <c:pt idx="56">
                  <c:v>537</c:v>
                </c:pt>
                <c:pt idx="57">
                  <c:v>12917</c:v>
                </c:pt>
                <c:pt idx="58">
                  <c:v>600</c:v>
                </c:pt>
                <c:pt idx="59">
                  <c:v>449</c:v>
                </c:pt>
                <c:pt idx="60">
                  <c:v>97</c:v>
                </c:pt>
                <c:pt idx="61">
                  <c:v>30</c:v>
                </c:pt>
                <c:pt idx="62">
                  <c:v>96</c:v>
                </c:pt>
                <c:pt idx="63">
                  <c:v>137</c:v>
                </c:pt>
                <c:pt idx="64">
                  <c:v>877</c:v>
                </c:pt>
                <c:pt idx="65">
                  <c:v>153</c:v>
                </c:pt>
                <c:pt idx="66">
                  <c:v>141</c:v>
                </c:pt>
                <c:pt idx="67">
                  <c:v>8</c:v>
                </c:pt>
                <c:pt idx="68">
                  <c:v>139</c:v>
                </c:pt>
                <c:pt idx="69">
                  <c:v>66</c:v>
                </c:pt>
                <c:pt idx="70">
                  <c:v>30</c:v>
                </c:pt>
                <c:pt idx="71">
                  <c:v>265</c:v>
                </c:pt>
                <c:pt idx="72">
                  <c:v>17</c:v>
                </c:pt>
                <c:pt idx="73">
                  <c:v>62</c:v>
                </c:pt>
                <c:pt idx="74">
                  <c:v>5</c:v>
                </c:pt>
                <c:pt idx="75">
                  <c:v>6</c:v>
                </c:pt>
                <c:pt idx="76">
                  <c:v>24</c:v>
                </c:pt>
                <c:pt idx="77">
                  <c:v>1516</c:v>
                </c:pt>
                <c:pt idx="78">
                  <c:v>1439</c:v>
                </c:pt>
                <c:pt idx="79">
                  <c:v>157</c:v>
                </c:pt>
                <c:pt idx="80">
                  <c:v>31</c:v>
                </c:pt>
                <c:pt idx="81">
                  <c:v>9</c:v>
                </c:pt>
                <c:pt idx="82">
                  <c:v>7</c:v>
                </c:pt>
                <c:pt idx="83">
                  <c:v>16</c:v>
                </c:pt>
                <c:pt idx="84">
                  <c:v>112</c:v>
                </c:pt>
                <c:pt idx="85">
                  <c:v>229</c:v>
                </c:pt>
                <c:pt idx="86">
                  <c:v>36</c:v>
                </c:pt>
                <c:pt idx="87">
                  <c:v>28</c:v>
                </c:pt>
                <c:pt idx="88">
                  <c:v>4</c:v>
                </c:pt>
                <c:pt idx="89">
                  <c:v>6</c:v>
                </c:pt>
                <c:pt idx="90">
                  <c:v>55</c:v>
                </c:pt>
                <c:pt idx="91">
                  <c:v>126</c:v>
                </c:pt>
                <c:pt idx="92">
                  <c:v>51</c:v>
                </c:pt>
                <c:pt idx="93">
                  <c:v>45</c:v>
                </c:pt>
                <c:pt idx="94">
                  <c:v>26</c:v>
                </c:pt>
                <c:pt idx="95">
                  <c:v>16</c:v>
                </c:pt>
                <c:pt idx="96">
                  <c:v>34</c:v>
                </c:pt>
                <c:pt idx="97">
                  <c:v>269</c:v>
                </c:pt>
                <c:pt idx="98">
                  <c:v>1153</c:v>
                </c:pt>
                <c:pt idx="99">
                  <c:v>78</c:v>
                </c:pt>
                <c:pt idx="100">
                  <c:v>639</c:v>
                </c:pt>
                <c:pt idx="101">
                  <c:v>89</c:v>
                </c:pt>
                <c:pt idx="102">
                  <c:v>15</c:v>
                </c:pt>
                <c:pt idx="103">
                  <c:v>6</c:v>
                </c:pt>
                <c:pt idx="104">
                  <c:v>62</c:v>
                </c:pt>
                <c:pt idx="105">
                  <c:v>24</c:v>
                </c:pt>
                <c:pt idx="106">
                  <c:v>24</c:v>
                </c:pt>
                <c:pt idx="107">
                  <c:v>36</c:v>
                </c:pt>
                <c:pt idx="108">
                  <c:v>3</c:v>
                </c:pt>
                <c:pt idx="109">
                  <c:v>57</c:v>
                </c:pt>
                <c:pt idx="110">
                  <c:v>33</c:v>
                </c:pt>
                <c:pt idx="111">
                  <c:v>50</c:v>
                </c:pt>
                <c:pt idx="112">
                  <c:v>81</c:v>
                </c:pt>
                <c:pt idx="113">
                  <c:v>20</c:v>
                </c:pt>
                <c:pt idx="114">
                  <c:v>8</c:v>
                </c:pt>
                <c:pt idx="115">
                  <c:v>7</c:v>
                </c:pt>
                <c:pt idx="116">
                  <c:v>15</c:v>
                </c:pt>
                <c:pt idx="117">
                  <c:v>33</c:v>
                </c:pt>
                <c:pt idx="118">
                  <c:v>37</c:v>
                </c:pt>
                <c:pt idx="119">
                  <c:v>29</c:v>
                </c:pt>
                <c:pt idx="120">
                  <c:v>23</c:v>
                </c:pt>
                <c:pt idx="121">
                  <c:v>36</c:v>
                </c:pt>
                <c:pt idx="122">
                  <c:v>39</c:v>
                </c:pt>
                <c:pt idx="123">
                  <c:v>26</c:v>
                </c:pt>
                <c:pt idx="124">
                  <c:v>6</c:v>
                </c:pt>
                <c:pt idx="125">
                  <c:v>70</c:v>
                </c:pt>
                <c:pt idx="126">
                  <c:v>66</c:v>
                </c:pt>
                <c:pt idx="127">
                  <c:v>20</c:v>
                </c:pt>
                <c:pt idx="128">
                  <c:v>36</c:v>
                </c:pt>
                <c:pt idx="129">
                  <c:v>4</c:v>
                </c:pt>
                <c:pt idx="130">
                  <c:v>0</c:v>
                </c:pt>
                <c:pt idx="131">
                  <c:v>14</c:v>
                </c:pt>
                <c:pt idx="132">
                  <c:v>4</c:v>
                </c:pt>
                <c:pt idx="133">
                  <c:v>0</c:v>
                </c:pt>
                <c:pt idx="134">
                  <c:v>0</c:v>
                </c:pt>
                <c:pt idx="135">
                  <c:v>14</c:v>
                </c:pt>
                <c:pt idx="136">
                  <c:v>7</c:v>
                </c:pt>
                <c:pt idx="137">
                  <c:v>23</c:v>
                </c:pt>
                <c:pt idx="138">
                  <c:v>17</c:v>
                </c:pt>
                <c:pt idx="139">
                  <c:v>189</c:v>
                </c:pt>
                <c:pt idx="140">
                  <c:v>57</c:v>
                </c:pt>
                <c:pt idx="141">
                  <c:v>43</c:v>
                </c:pt>
                <c:pt idx="142">
                  <c:v>35</c:v>
                </c:pt>
                <c:pt idx="143">
                  <c:v>61</c:v>
                </c:pt>
                <c:pt idx="144">
                  <c:v>3</c:v>
                </c:pt>
                <c:pt idx="145">
                  <c:v>5</c:v>
                </c:pt>
                <c:pt idx="146">
                  <c:v>1</c:v>
                </c:pt>
                <c:pt idx="147">
                  <c:v>32</c:v>
                </c:pt>
                <c:pt idx="148">
                  <c:v>59</c:v>
                </c:pt>
                <c:pt idx="149">
                  <c:v>20</c:v>
                </c:pt>
                <c:pt idx="150">
                  <c:v>6</c:v>
                </c:pt>
                <c:pt idx="151">
                  <c:v>0</c:v>
                </c:pt>
                <c:pt idx="152">
                  <c:v>1</c:v>
                </c:pt>
                <c:pt idx="153">
                  <c:v>108</c:v>
                </c:pt>
                <c:pt idx="154">
                  <c:v>33</c:v>
                </c:pt>
                <c:pt idx="155">
                  <c:v>49</c:v>
                </c:pt>
                <c:pt idx="156">
                  <c:v>21</c:v>
                </c:pt>
                <c:pt idx="157">
                  <c:v>52</c:v>
                </c:pt>
                <c:pt idx="158">
                  <c:v>4</c:v>
                </c:pt>
                <c:pt idx="159">
                  <c:v>22</c:v>
                </c:pt>
                <c:pt idx="160">
                  <c:v>32</c:v>
                </c:pt>
                <c:pt idx="161">
                  <c:v>103</c:v>
                </c:pt>
                <c:pt idx="162">
                  <c:v>51</c:v>
                </c:pt>
                <c:pt idx="163">
                  <c:v>608</c:v>
                </c:pt>
                <c:pt idx="164">
                  <c:v>45</c:v>
                </c:pt>
                <c:pt idx="165">
                  <c:v>3</c:v>
                </c:pt>
                <c:pt idx="166">
                  <c:v>2</c:v>
                </c:pt>
                <c:pt idx="167">
                  <c:v>62</c:v>
                </c:pt>
                <c:pt idx="168">
                  <c:v>247</c:v>
                </c:pt>
                <c:pt idx="169">
                  <c:v>23</c:v>
                </c:pt>
                <c:pt idx="170">
                  <c:v>24</c:v>
                </c:pt>
                <c:pt idx="171">
                  <c:v>17</c:v>
                </c:pt>
                <c:pt idx="172">
                  <c:v>15</c:v>
                </c:pt>
                <c:pt idx="173">
                  <c:v>2</c:v>
                </c:pt>
                <c:pt idx="174">
                  <c:v>23</c:v>
                </c:pt>
                <c:pt idx="175">
                  <c:v>108</c:v>
                </c:pt>
                <c:pt idx="176">
                  <c:v>8</c:v>
                </c:pt>
                <c:pt idx="177">
                  <c:v>19</c:v>
                </c:pt>
                <c:pt idx="178">
                  <c:v>16</c:v>
                </c:pt>
                <c:pt idx="179">
                  <c:v>92</c:v>
                </c:pt>
                <c:pt idx="180">
                  <c:v>5</c:v>
                </c:pt>
                <c:pt idx="181">
                  <c:v>19</c:v>
                </c:pt>
                <c:pt idx="182">
                  <c:v>44</c:v>
                </c:pt>
                <c:pt idx="183">
                  <c:v>31</c:v>
                </c:pt>
                <c:pt idx="184">
                  <c:v>24</c:v>
                </c:pt>
                <c:pt idx="185">
                  <c:v>1090</c:v>
                </c:pt>
                <c:pt idx="186">
                  <c:v>0</c:v>
                </c:pt>
                <c:pt idx="187">
                  <c:v>5</c:v>
                </c:pt>
                <c:pt idx="188">
                  <c:v>12</c:v>
                </c:pt>
                <c:pt idx="189">
                  <c:v>21</c:v>
                </c:pt>
                <c:pt idx="190">
                  <c:v>27</c:v>
                </c:pt>
                <c:pt idx="191">
                  <c:v>7</c:v>
                </c:pt>
                <c:pt idx="192">
                  <c:v>1</c:v>
                </c:pt>
                <c:pt idx="193">
                  <c:v>0</c:v>
                </c:pt>
                <c:pt idx="194">
                  <c:v>9</c:v>
                </c:pt>
                <c:pt idx="195">
                  <c:v>25</c:v>
                </c:pt>
                <c:pt idx="196">
                  <c:v>7</c:v>
                </c:pt>
                <c:pt idx="197">
                  <c:v>15</c:v>
                </c:pt>
                <c:pt idx="198">
                  <c:v>1</c:v>
                </c:pt>
                <c:pt idx="199">
                  <c:v>10</c:v>
                </c:pt>
                <c:pt idx="200">
                  <c:v>4</c:v>
                </c:pt>
                <c:pt idx="201">
                  <c:v>6</c:v>
                </c:pt>
                <c:pt idx="202">
                  <c:v>0</c:v>
                </c:pt>
                <c:pt idx="203">
                  <c:v>11</c:v>
                </c:pt>
                <c:pt idx="204">
                  <c:v>17</c:v>
                </c:pt>
                <c:pt idx="205">
                  <c:v>2081</c:v>
                </c:pt>
                <c:pt idx="206">
                  <c:v>4</c:v>
                </c:pt>
                <c:pt idx="207">
                  <c:v>6</c:v>
                </c:pt>
                <c:pt idx="208">
                  <c:v>2</c:v>
                </c:pt>
                <c:pt idx="209">
                  <c:v>25</c:v>
                </c:pt>
                <c:pt idx="210">
                  <c:v>176</c:v>
                </c:pt>
                <c:pt idx="211">
                  <c:v>13</c:v>
                </c:pt>
                <c:pt idx="212">
                  <c:v>2</c:v>
                </c:pt>
                <c:pt idx="213">
                  <c:v>1</c:v>
                </c:pt>
                <c:pt idx="214">
                  <c:v>5</c:v>
                </c:pt>
                <c:pt idx="215">
                  <c:v>340</c:v>
                </c:pt>
                <c:pt idx="216">
                  <c:v>357</c:v>
                </c:pt>
                <c:pt idx="217">
                  <c:v>1072</c:v>
                </c:pt>
                <c:pt idx="218">
                  <c:v>237</c:v>
                </c:pt>
                <c:pt idx="219">
                  <c:v>7</c:v>
                </c:pt>
                <c:pt idx="220">
                  <c:v>3</c:v>
                </c:pt>
                <c:pt idx="221">
                  <c:v>8</c:v>
                </c:pt>
                <c:pt idx="222">
                  <c:v>6</c:v>
                </c:pt>
                <c:pt idx="223">
                  <c:v>22</c:v>
                </c:pt>
                <c:pt idx="224">
                  <c:v>9</c:v>
                </c:pt>
                <c:pt idx="225">
                  <c:v>11</c:v>
                </c:pt>
                <c:pt idx="226">
                  <c:v>11</c:v>
                </c:pt>
                <c:pt idx="227">
                  <c:v>1</c:v>
                </c:pt>
                <c:pt idx="228">
                  <c:v>7</c:v>
                </c:pt>
                <c:pt idx="229">
                  <c:v>14</c:v>
                </c:pt>
                <c:pt idx="230">
                  <c:v>22</c:v>
                </c:pt>
                <c:pt idx="231">
                  <c:v>14</c:v>
                </c:pt>
                <c:pt idx="232">
                  <c:v>45</c:v>
                </c:pt>
                <c:pt idx="233">
                  <c:v>12</c:v>
                </c:pt>
                <c:pt idx="234">
                  <c:v>7</c:v>
                </c:pt>
                <c:pt idx="235">
                  <c:v>5</c:v>
                </c:pt>
                <c:pt idx="236">
                  <c:v>1</c:v>
                </c:pt>
                <c:pt idx="237">
                  <c:v>26</c:v>
                </c:pt>
                <c:pt idx="238">
                  <c:v>0</c:v>
                </c:pt>
                <c:pt idx="239">
                  <c:v>848</c:v>
                </c:pt>
                <c:pt idx="240">
                  <c:v>33</c:v>
                </c:pt>
                <c:pt idx="241">
                  <c:v>5</c:v>
                </c:pt>
                <c:pt idx="242">
                  <c:v>2</c:v>
                </c:pt>
                <c:pt idx="243">
                  <c:v>5</c:v>
                </c:pt>
                <c:pt idx="244">
                  <c:v>19</c:v>
                </c:pt>
                <c:pt idx="245">
                  <c:v>10</c:v>
                </c:pt>
                <c:pt idx="246">
                  <c:v>16</c:v>
                </c:pt>
                <c:pt idx="247">
                  <c:v>4</c:v>
                </c:pt>
                <c:pt idx="248">
                  <c:v>1</c:v>
                </c:pt>
                <c:pt idx="249">
                  <c:v>0</c:v>
                </c:pt>
                <c:pt idx="250">
                  <c:v>2</c:v>
                </c:pt>
                <c:pt idx="251">
                  <c:v>7</c:v>
                </c:pt>
                <c:pt idx="252">
                  <c:v>0</c:v>
                </c:pt>
                <c:pt idx="253">
                  <c:v>2</c:v>
                </c:pt>
                <c:pt idx="254">
                  <c:v>1</c:v>
                </c:pt>
                <c:pt idx="255">
                  <c:v>2</c:v>
                </c:pt>
                <c:pt idx="256">
                  <c:v>2</c:v>
                </c:pt>
                <c:pt idx="257">
                  <c:v>1</c:v>
                </c:pt>
                <c:pt idx="258">
                  <c:v>1</c:v>
                </c:pt>
                <c:pt idx="259">
                  <c:v>64</c:v>
                </c:pt>
                <c:pt idx="260">
                  <c:v>15</c:v>
                </c:pt>
                <c:pt idx="261">
                  <c:v>8</c:v>
                </c:pt>
                <c:pt idx="262">
                  <c:v>1</c:v>
                </c:pt>
                <c:pt idx="263">
                  <c:v>6</c:v>
                </c:pt>
                <c:pt idx="264">
                  <c:v>26</c:v>
                </c:pt>
                <c:pt idx="265">
                  <c:v>7</c:v>
                </c:pt>
                <c:pt idx="266">
                  <c:v>35</c:v>
                </c:pt>
                <c:pt idx="267">
                  <c:v>0</c:v>
                </c:pt>
                <c:pt idx="268">
                  <c:v>3</c:v>
                </c:pt>
                <c:pt idx="269">
                  <c:v>0</c:v>
                </c:pt>
                <c:pt idx="270">
                  <c:v>2</c:v>
                </c:pt>
                <c:pt idx="271">
                  <c:v>20</c:v>
                </c:pt>
                <c:pt idx="272">
                  <c:v>15</c:v>
                </c:pt>
                <c:pt idx="273">
                  <c:v>9</c:v>
                </c:pt>
                <c:pt idx="274">
                  <c:v>2</c:v>
                </c:pt>
                <c:pt idx="275">
                  <c:v>0</c:v>
                </c:pt>
                <c:pt idx="276">
                  <c:v>4</c:v>
                </c:pt>
                <c:pt idx="277">
                  <c:v>6</c:v>
                </c:pt>
                <c:pt idx="278">
                  <c:v>10</c:v>
                </c:pt>
                <c:pt idx="279">
                  <c:v>1078</c:v>
                </c:pt>
                <c:pt idx="280">
                  <c:v>2</c:v>
                </c:pt>
                <c:pt idx="281">
                  <c:v>20</c:v>
                </c:pt>
                <c:pt idx="282">
                  <c:v>0</c:v>
                </c:pt>
                <c:pt idx="283">
                  <c:v>491</c:v>
                </c:pt>
                <c:pt idx="284">
                  <c:v>0</c:v>
                </c:pt>
                <c:pt idx="285">
                  <c:v>1</c:v>
                </c:pt>
                <c:pt idx="286">
                  <c:v>3</c:v>
                </c:pt>
                <c:pt idx="287">
                  <c:v>87</c:v>
                </c:pt>
                <c:pt idx="288">
                  <c:v>9</c:v>
                </c:pt>
                <c:pt idx="289">
                  <c:v>3</c:v>
                </c:pt>
                <c:pt idx="290">
                  <c:v>21</c:v>
                </c:pt>
                <c:pt idx="291">
                  <c:v>2</c:v>
                </c:pt>
                <c:pt idx="292">
                  <c:v>1</c:v>
                </c:pt>
                <c:pt idx="293">
                  <c:v>3792</c:v>
                </c:pt>
                <c:pt idx="294">
                  <c:v>32</c:v>
                </c:pt>
                <c:pt idx="295">
                  <c:v>13</c:v>
                </c:pt>
                <c:pt idx="296">
                  <c:v>538</c:v>
                </c:pt>
                <c:pt idx="297">
                  <c:v>37</c:v>
                </c:pt>
                <c:pt idx="298">
                  <c:v>37</c:v>
                </c:pt>
                <c:pt idx="299">
                  <c:v>17</c:v>
                </c:pt>
                <c:pt idx="300">
                  <c:v>124</c:v>
                </c:pt>
                <c:pt idx="301">
                  <c:v>14</c:v>
                </c:pt>
                <c:pt idx="302">
                  <c:v>34</c:v>
                </c:pt>
                <c:pt idx="303">
                  <c:v>11</c:v>
                </c:pt>
                <c:pt idx="304">
                  <c:v>1</c:v>
                </c:pt>
                <c:pt idx="305">
                  <c:v>43</c:v>
                </c:pt>
                <c:pt idx="306">
                  <c:v>0</c:v>
                </c:pt>
                <c:pt idx="307">
                  <c:v>3</c:v>
                </c:pt>
                <c:pt idx="308">
                  <c:v>0</c:v>
                </c:pt>
                <c:pt idx="309">
                  <c:v>6</c:v>
                </c:pt>
                <c:pt idx="310">
                  <c:v>29</c:v>
                </c:pt>
                <c:pt idx="311">
                  <c:v>76</c:v>
                </c:pt>
                <c:pt idx="312">
                  <c:v>0</c:v>
                </c:pt>
                <c:pt idx="313">
                  <c:v>8</c:v>
                </c:pt>
                <c:pt idx="314">
                  <c:v>2</c:v>
                </c:pt>
                <c:pt idx="315">
                  <c:v>4</c:v>
                </c:pt>
                <c:pt idx="316">
                  <c:v>7</c:v>
                </c:pt>
                <c:pt idx="317">
                  <c:v>35</c:v>
                </c:pt>
                <c:pt idx="318">
                  <c:v>5</c:v>
                </c:pt>
                <c:pt idx="319">
                  <c:v>80</c:v>
                </c:pt>
                <c:pt idx="320">
                  <c:v>1</c:v>
                </c:pt>
                <c:pt idx="321">
                  <c:v>14</c:v>
                </c:pt>
                <c:pt idx="322">
                  <c:v>187</c:v>
                </c:pt>
                <c:pt idx="323">
                  <c:v>20</c:v>
                </c:pt>
                <c:pt idx="324">
                  <c:v>43</c:v>
                </c:pt>
                <c:pt idx="325">
                  <c:v>9</c:v>
                </c:pt>
                <c:pt idx="326">
                  <c:v>16</c:v>
                </c:pt>
                <c:pt idx="327">
                  <c:v>0</c:v>
                </c:pt>
                <c:pt idx="328">
                  <c:v>14</c:v>
                </c:pt>
                <c:pt idx="329">
                  <c:v>33</c:v>
                </c:pt>
                <c:pt idx="330">
                  <c:v>35</c:v>
                </c:pt>
                <c:pt idx="331">
                  <c:v>108</c:v>
                </c:pt>
                <c:pt idx="332">
                  <c:v>9</c:v>
                </c:pt>
                <c:pt idx="333">
                  <c:v>33</c:v>
                </c:pt>
                <c:pt idx="334">
                  <c:v>0</c:v>
                </c:pt>
                <c:pt idx="335">
                  <c:v>5</c:v>
                </c:pt>
                <c:pt idx="336">
                  <c:v>0</c:v>
                </c:pt>
                <c:pt idx="337">
                  <c:v>5</c:v>
                </c:pt>
                <c:pt idx="338">
                  <c:v>4</c:v>
                </c:pt>
                <c:pt idx="339">
                  <c:v>2</c:v>
                </c:pt>
                <c:pt idx="340">
                  <c:v>0</c:v>
                </c:pt>
                <c:pt idx="341">
                  <c:v>5</c:v>
                </c:pt>
                <c:pt idx="342">
                  <c:v>173</c:v>
                </c:pt>
                <c:pt idx="343">
                  <c:v>23</c:v>
                </c:pt>
                <c:pt idx="344">
                  <c:v>27</c:v>
                </c:pt>
                <c:pt idx="345">
                  <c:v>168</c:v>
                </c:pt>
                <c:pt idx="346">
                  <c:v>113</c:v>
                </c:pt>
                <c:pt idx="347">
                  <c:v>0</c:v>
                </c:pt>
                <c:pt idx="348">
                  <c:v>34</c:v>
                </c:pt>
                <c:pt idx="349">
                  <c:v>1</c:v>
                </c:pt>
                <c:pt idx="350">
                  <c:v>40</c:v>
                </c:pt>
                <c:pt idx="351">
                  <c:v>2</c:v>
                </c:pt>
                <c:pt idx="352">
                  <c:v>1</c:v>
                </c:pt>
                <c:pt idx="353">
                  <c:v>377</c:v>
                </c:pt>
                <c:pt idx="354">
                  <c:v>2</c:v>
                </c:pt>
                <c:pt idx="355">
                  <c:v>2</c:v>
                </c:pt>
                <c:pt idx="356">
                  <c:v>5</c:v>
                </c:pt>
                <c:pt idx="357">
                  <c:v>141</c:v>
                </c:pt>
                <c:pt idx="358">
                  <c:v>25</c:v>
                </c:pt>
                <c:pt idx="359">
                  <c:v>5</c:v>
                </c:pt>
                <c:pt idx="360">
                  <c:v>42</c:v>
                </c:pt>
                <c:pt idx="361">
                  <c:v>45</c:v>
                </c:pt>
                <c:pt idx="362">
                  <c:v>6</c:v>
                </c:pt>
                <c:pt idx="363">
                  <c:v>0</c:v>
                </c:pt>
                <c:pt idx="364">
                  <c:v>2</c:v>
                </c:pt>
                <c:pt idx="365">
                  <c:v>938</c:v>
                </c:pt>
              </c:numCache>
            </c:numRef>
          </c:val>
          <c:smooth val="0"/>
        </c:ser>
        <c:dLbls>
          <c:showLegendKey val="0"/>
          <c:showVal val="0"/>
          <c:showCatName val="0"/>
          <c:showSerName val="0"/>
          <c:showPercent val="0"/>
          <c:showBubbleSize val="0"/>
        </c:dLbls>
        <c:smooth val="0"/>
        <c:axId val="245493616"/>
        <c:axId val="245494176"/>
      </c:lineChart>
      <c:dateAx>
        <c:axId val="24549361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crossAx val="245494176"/>
        <c:crosses val="autoZero"/>
        <c:auto val="1"/>
        <c:lblOffset val="100"/>
        <c:baseTimeUnit val="days"/>
      </c:dateAx>
      <c:valAx>
        <c:axId val="245494176"/>
        <c:scaling>
          <c:orientation val="minMax"/>
        </c:scaling>
        <c:delete val="1"/>
        <c:axPos val="l"/>
        <c:numFmt formatCode="General" sourceLinked="1"/>
        <c:majorTickMark val="none"/>
        <c:minorTickMark val="none"/>
        <c:tickLblPos val="nextTo"/>
        <c:crossAx val="245493616"/>
        <c:crosses val="autoZero"/>
        <c:crossBetween val="between"/>
      </c:valAx>
      <c:spPr>
        <a:noFill/>
        <a:ln>
          <a:noFill/>
        </a:ln>
        <a:effectLst/>
      </c:spPr>
    </c:plotArea>
    <c:legend>
      <c:legendPos val="b"/>
      <c:layout>
        <c:manualLayout>
          <c:xMode val="edge"/>
          <c:yMode val="edge"/>
          <c:x val="0.6746959355279496"/>
          <c:y val="2.2893733492858385E-2"/>
          <c:w val="0.30352165096565548"/>
          <c:h val="0.1185644028059234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63998887945443E-2"/>
          <c:y val="2.6108081652295091E-2"/>
          <c:w val="0.80364904012457783"/>
          <c:h val="0.94778360884040946"/>
        </c:manualLayout>
      </c:layout>
      <c:barChart>
        <c:barDir val="bar"/>
        <c:grouping val="clustered"/>
        <c:varyColors val="0"/>
        <c:ser>
          <c:idx val="0"/>
          <c:order val="0"/>
          <c:tx>
            <c:strRef>
              <c:f>Sheet1!$B$1</c:f>
              <c:strCache>
                <c:ptCount val="1"/>
                <c:pt idx="0">
                  <c:v>列1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产品经过精简优选</c:v>
                </c:pt>
                <c:pt idx="1">
                  <c:v> 应用场景丰富</c:v>
                </c:pt>
                <c:pt idx="2">
                  <c:v>可选择的投资产品丰富</c:v>
                </c:pt>
                <c:pt idx="3">
                  <c:v>持续盈利</c:v>
                </c:pt>
                <c:pt idx="4">
                  <c:v>额度大</c:v>
                </c:pt>
                <c:pt idx="5">
                  <c:v>有针对性/适合自己的产品</c:v>
                </c:pt>
                <c:pt idx="6">
                  <c:v>收益有优势/回报率高</c:v>
                </c:pt>
              </c:strCache>
            </c:strRef>
          </c:cat>
          <c:val>
            <c:numRef>
              <c:f>Sheet1!$B$2:$B$8</c:f>
              <c:numCache>
                <c:formatCode>_ * #,##0_ ;_ * \-#,##0_ ;_ * "-"??_ ;_ @_ </c:formatCode>
                <c:ptCount val="7"/>
                <c:pt idx="0">
                  <c:v>66</c:v>
                </c:pt>
                <c:pt idx="1">
                  <c:v>4539</c:v>
                </c:pt>
                <c:pt idx="2">
                  <c:v>16356</c:v>
                </c:pt>
                <c:pt idx="3">
                  <c:v>63028</c:v>
                </c:pt>
                <c:pt idx="4">
                  <c:v>166136</c:v>
                </c:pt>
                <c:pt idx="5">
                  <c:v>188567</c:v>
                </c:pt>
                <c:pt idx="6">
                  <c:v>217694</c:v>
                </c:pt>
              </c:numCache>
            </c:numRef>
          </c:val>
        </c:ser>
        <c:dLbls>
          <c:showLegendKey val="0"/>
          <c:showVal val="0"/>
          <c:showCatName val="0"/>
          <c:showSerName val="0"/>
          <c:showPercent val="0"/>
          <c:showBubbleSize val="0"/>
        </c:dLbls>
        <c:gapWidth val="72"/>
        <c:overlap val="-90"/>
        <c:axId val="391049344"/>
        <c:axId val="391049904"/>
      </c:barChart>
      <c:catAx>
        <c:axId val="391049344"/>
        <c:scaling>
          <c:orientation val="minMax"/>
        </c:scaling>
        <c:delete val="1"/>
        <c:axPos val="l"/>
        <c:numFmt formatCode="General" sourceLinked="1"/>
        <c:majorTickMark val="out"/>
        <c:minorTickMark val="none"/>
        <c:tickLblPos val="nextTo"/>
        <c:crossAx val="391049904"/>
        <c:crosses val="autoZero"/>
        <c:auto val="1"/>
        <c:lblAlgn val="ctr"/>
        <c:lblOffset val="100"/>
        <c:noMultiLvlLbl val="0"/>
      </c:catAx>
      <c:valAx>
        <c:axId val="391049904"/>
        <c:scaling>
          <c:orientation val="minMax"/>
          <c:max val="220000"/>
        </c:scaling>
        <c:delete val="1"/>
        <c:axPos val="b"/>
        <c:numFmt formatCode="_ * #,##0_ ;_ * \-#,##0_ ;_ * &quot;-&quot;??_ ;_ @_ " sourceLinked="1"/>
        <c:majorTickMark val="out"/>
        <c:minorTickMark val="none"/>
        <c:tickLblPos val="nextTo"/>
        <c:crossAx val="391049344"/>
        <c:crosses val="autoZero"/>
        <c:crossBetween val="between"/>
        <c:majorUnit val="2000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263998887945443E-2"/>
          <c:y val="2.6108081652295091E-2"/>
          <c:w val="0.80364904012457783"/>
          <c:h val="0.94778360884040946"/>
        </c:manualLayout>
      </c:layout>
      <c:barChart>
        <c:barDir val="bar"/>
        <c:grouping val="clustered"/>
        <c:varyColors val="0"/>
        <c:ser>
          <c:idx val="0"/>
          <c:order val="0"/>
          <c:tx>
            <c:strRef>
              <c:f>Sheet1!$B$1</c:f>
              <c:strCache>
                <c:ptCount val="1"/>
                <c:pt idx="0">
                  <c:v>列1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资产数额大</c:v>
                </c:pt>
                <c:pt idx="1">
                  <c:v>涉及领域广</c:v>
                </c:pt>
                <c:pt idx="2">
                  <c:v>与大企业合作</c:v>
                </c:pt>
                <c:pt idx="3">
                  <c:v>大品牌</c:v>
                </c:pt>
                <c:pt idx="4">
                  <c:v>技术能力强</c:v>
                </c:pt>
              </c:strCache>
            </c:strRef>
          </c:cat>
          <c:val>
            <c:numRef>
              <c:f>Sheet1!$B$2:$B$6</c:f>
              <c:numCache>
                <c:formatCode>_ * #,##0_ ;_ * \-#,##0_ ;_ * "-"??_ ;_ @_ </c:formatCode>
                <c:ptCount val="5"/>
                <c:pt idx="0">
                  <c:v>26227</c:v>
                </c:pt>
                <c:pt idx="1">
                  <c:v>119132</c:v>
                </c:pt>
                <c:pt idx="2">
                  <c:v>122522</c:v>
                </c:pt>
                <c:pt idx="3">
                  <c:v>176041</c:v>
                </c:pt>
                <c:pt idx="4">
                  <c:v>187339</c:v>
                </c:pt>
              </c:numCache>
            </c:numRef>
          </c:val>
        </c:ser>
        <c:dLbls>
          <c:showLegendKey val="0"/>
          <c:showVal val="0"/>
          <c:showCatName val="0"/>
          <c:showSerName val="0"/>
          <c:showPercent val="0"/>
          <c:showBubbleSize val="0"/>
        </c:dLbls>
        <c:gapWidth val="92"/>
        <c:overlap val="-90"/>
        <c:axId val="391052144"/>
        <c:axId val="391052704"/>
      </c:barChart>
      <c:catAx>
        <c:axId val="391052144"/>
        <c:scaling>
          <c:orientation val="minMax"/>
        </c:scaling>
        <c:delete val="1"/>
        <c:axPos val="l"/>
        <c:numFmt formatCode="General" sourceLinked="1"/>
        <c:majorTickMark val="out"/>
        <c:minorTickMark val="none"/>
        <c:tickLblPos val="nextTo"/>
        <c:crossAx val="391052704"/>
        <c:crosses val="autoZero"/>
        <c:auto val="1"/>
        <c:lblAlgn val="ctr"/>
        <c:lblOffset val="100"/>
        <c:noMultiLvlLbl val="0"/>
      </c:catAx>
      <c:valAx>
        <c:axId val="391052704"/>
        <c:scaling>
          <c:orientation val="minMax"/>
          <c:max val="220000"/>
        </c:scaling>
        <c:delete val="1"/>
        <c:axPos val="b"/>
        <c:numFmt formatCode="_ * #,##0_ ;_ * \-#,##0_ ;_ * &quot;-&quot;??_ ;_ @_ " sourceLinked="1"/>
        <c:majorTickMark val="out"/>
        <c:minorTickMark val="none"/>
        <c:tickLblPos val="nextTo"/>
        <c:crossAx val="391052144"/>
        <c:crosses val="autoZero"/>
        <c:crossBetween val="between"/>
        <c:majorUnit val="20000"/>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交易/提现手续费低</c:v>
                </c:pt>
                <c:pt idx="1">
                  <c:v>资金进出灵活</c:v>
                </c:pt>
                <c:pt idx="2">
                  <c:v>投资门槛低</c:v>
                </c:pt>
              </c:strCache>
            </c:strRef>
          </c:cat>
          <c:val>
            <c:numRef>
              <c:f>Sheet1!$B$2:$B$4</c:f>
              <c:numCache>
                <c:formatCode>_ * #,##0_ ;_ * \-#,##0_ ;_ * "-"??_ ;_ @_ </c:formatCode>
                <c:ptCount val="3"/>
                <c:pt idx="0">
                  <c:v>154860</c:v>
                </c:pt>
                <c:pt idx="1">
                  <c:v>78575</c:v>
                </c:pt>
                <c:pt idx="2">
                  <c:v>60254</c:v>
                </c:pt>
              </c:numCache>
            </c:numRef>
          </c:val>
        </c:ser>
        <c:dLbls>
          <c:showLegendKey val="0"/>
          <c:showVal val="0"/>
          <c:showCatName val="0"/>
          <c:showSerName val="0"/>
          <c:showPercent val="0"/>
          <c:showBubbleSize val="0"/>
        </c:dLbls>
        <c:gapWidth val="219"/>
        <c:overlap val="-27"/>
        <c:axId val="391054384"/>
        <c:axId val="391054944"/>
      </c:barChart>
      <c:catAx>
        <c:axId val="391054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1054944"/>
        <c:crosses val="autoZero"/>
        <c:auto val="1"/>
        <c:lblAlgn val="ctr"/>
        <c:lblOffset val="100"/>
        <c:noMultiLvlLbl val="0"/>
      </c:catAx>
      <c:valAx>
        <c:axId val="391054944"/>
        <c:scaling>
          <c:orientation val="minMax"/>
        </c:scaling>
        <c:delete val="1"/>
        <c:axPos val="l"/>
        <c:numFmt formatCode="_ * #,##0_ ;_ * \-#,##0_ ;_ * &quot;-&quot;??_ ;_ @_ " sourceLinked="1"/>
        <c:majorTickMark val="none"/>
        <c:minorTickMark val="none"/>
        <c:tickLblPos val="nextTo"/>
        <c:crossAx val="391054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投资去向安全</c:v>
                </c:pt>
                <c:pt idx="1">
                  <c:v>账户安全性高</c:v>
                </c:pt>
                <c:pt idx="2">
                  <c:v>严格的验证技术</c:v>
                </c:pt>
                <c:pt idx="3">
                  <c:v>安全技术高</c:v>
                </c:pt>
              </c:strCache>
            </c:strRef>
          </c:cat>
          <c:val>
            <c:numRef>
              <c:f>Sheet1!$B$2:$B$5</c:f>
              <c:numCache>
                <c:formatCode>_ * #,##0_ ;_ * \-#,##0_ ;_ * "-"??_ ;_ @_ </c:formatCode>
                <c:ptCount val="4"/>
                <c:pt idx="0">
                  <c:v>125670</c:v>
                </c:pt>
                <c:pt idx="1">
                  <c:v>114630</c:v>
                </c:pt>
                <c:pt idx="2">
                  <c:v>22097</c:v>
                </c:pt>
                <c:pt idx="3">
                  <c:v>3192</c:v>
                </c:pt>
              </c:numCache>
            </c:numRef>
          </c:val>
        </c:ser>
        <c:dLbls>
          <c:showLegendKey val="0"/>
          <c:showVal val="0"/>
          <c:showCatName val="0"/>
          <c:showSerName val="0"/>
          <c:showPercent val="0"/>
          <c:showBubbleSize val="0"/>
        </c:dLbls>
        <c:gapWidth val="219"/>
        <c:overlap val="-27"/>
        <c:axId val="392557488"/>
        <c:axId val="392558048"/>
      </c:barChart>
      <c:catAx>
        <c:axId val="392557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2558048"/>
        <c:crosses val="autoZero"/>
        <c:auto val="1"/>
        <c:lblAlgn val="ctr"/>
        <c:lblOffset val="100"/>
        <c:noMultiLvlLbl val="0"/>
      </c:catAx>
      <c:valAx>
        <c:axId val="392558048"/>
        <c:scaling>
          <c:orientation val="minMax"/>
        </c:scaling>
        <c:delete val="1"/>
        <c:axPos val="l"/>
        <c:numFmt formatCode="_ * #,##0_ ;_ * \-#,##0_ ;_ * &quot;-&quot;??_ ;_ @_ " sourceLinked="1"/>
        <c:majorTickMark val="none"/>
        <c:minorTickMark val="none"/>
        <c:tickLblPos val="nextTo"/>
        <c:crossAx val="392557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流程便捷</c:v>
                </c:pt>
                <c:pt idx="1">
                  <c:v>无恶意骚扰/催收</c:v>
                </c:pt>
                <c:pt idx="2">
                  <c:v>提现/到帐速度快</c:v>
                </c:pt>
                <c:pt idx="3">
                  <c:v>容易开通/审核快</c:v>
                </c:pt>
              </c:strCache>
            </c:strRef>
          </c:cat>
          <c:val>
            <c:numRef>
              <c:f>Sheet1!$B$2:$B$5</c:f>
              <c:numCache>
                <c:formatCode>_ * #,##0_ ;_ * \-#,##0_ ;_ * "-"??_ ;_ @_ </c:formatCode>
                <c:ptCount val="4"/>
                <c:pt idx="0">
                  <c:v>177282</c:v>
                </c:pt>
                <c:pt idx="1">
                  <c:v>6027</c:v>
                </c:pt>
                <c:pt idx="2">
                  <c:v>3179</c:v>
                </c:pt>
                <c:pt idx="3">
                  <c:v>2547</c:v>
                </c:pt>
              </c:numCache>
            </c:numRef>
          </c:val>
        </c:ser>
        <c:dLbls>
          <c:showLegendKey val="0"/>
          <c:showVal val="0"/>
          <c:showCatName val="0"/>
          <c:showSerName val="0"/>
          <c:showPercent val="0"/>
          <c:showBubbleSize val="0"/>
        </c:dLbls>
        <c:gapWidth val="219"/>
        <c:overlap val="-27"/>
        <c:axId val="392560288"/>
        <c:axId val="392560848"/>
      </c:barChart>
      <c:catAx>
        <c:axId val="392560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2560848"/>
        <c:crosses val="autoZero"/>
        <c:auto val="1"/>
        <c:lblAlgn val="ctr"/>
        <c:lblOffset val="100"/>
        <c:noMultiLvlLbl val="0"/>
      </c:catAx>
      <c:valAx>
        <c:axId val="392560848"/>
        <c:scaling>
          <c:orientation val="minMax"/>
        </c:scaling>
        <c:delete val="1"/>
        <c:axPos val="l"/>
        <c:numFmt formatCode="_ * #,##0_ ;_ * \-#,##0_ ;_ * &quot;-&quot;??_ ;_ @_ " sourceLinked="1"/>
        <c:majorTickMark val="none"/>
        <c:minorTickMark val="none"/>
        <c:tickLblPos val="nextTo"/>
        <c:crossAx val="392560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370383601745001E-2"/>
          <c:y val="0.11775290389330013"/>
          <c:w val="0.95246912194102906"/>
          <c:h val="0.7487317335524859"/>
        </c:manualLayout>
      </c:layout>
      <c:barChart>
        <c:barDir val="col"/>
        <c:grouping val="stacked"/>
        <c:varyColors val="0"/>
        <c:ser>
          <c:idx val="0"/>
          <c:order val="0"/>
          <c:tx>
            <c:strRef>
              <c:f>Sheet1!$A$2</c:f>
              <c:strCache>
                <c:ptCount val="1"/>
                <c:pt idx="0">
                  <c:v>男</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微博人群</c:v>
                </c:pt>
                <c:pt idx="1">
                  <c:v>理财通</c:v>
                </c:pt>
                <c:pt idx="2">
                  <c:v>蚂蚁聚宝</c:v>
                </c:pt>
                <c:pt idx="3">
                  <c:v>京东金融</c:v>
                </c:pt>
                <c:pt idx="4">
                  <c:v>小米金融</c:v>
                </c:pt>
              </c:strCache>
            </c:strRef>
          </c:cat>
          <c:val>
            <c:numRef>
              <c:f>Sheet1!$B$2:$F$2</c:f>
              <c:numCache>
                <c:formatCode>0%</c:formatCode>
                <c:ptCount val="5"/>
                <c:pt idx="0">
                  <c:v>0.41</c:v>
                </c:pt>
                <c:pt idx="1">
                  <c:v>0.55000000000000004</c:v>
                </c:pt>
                <c:pt idx="2">
                  <c:v>0.36359999999999998</c:v>
                </c:pt>
                <c:pt idx="3">
                  <c:v>0.47739999999999999</c:v>
                </c:pt>
                <c:pt idx="4">
                  <c:v>0.61</c:v>
                </c:pt>
              </c:numCache>
            </c:numRef>
          </c:val>
        </c:ser>
        <c:ser>
          <c:idx val="1"/>
          <c:order val="1"/>
          <c:tx>
            <c:strRef>
              <c:f>Sheet1!$A$3</c:f>
              <c:strCache>
                <c:ptCount val="1"/>
                <c:pt idx="0">
                  <c:v>女</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微博人群</c:v>
                </c:pt>
                <c:pt idx="1">
                  <c:v>理财通</c:v>
                </c:pt>
                <c:pt idx="2">
                  <c:v>蚂蚁聚宝</c:v>
                </c:pt>
                <c:pt idx="3">
                  <c:v>京东金融</c:v>
                </c:pt>
                <c:pt idx="4">
                  <c:v>小米金融</c:v>
                </c:pt>
              </c:strCache>
            </c:strRef>
          </c:cat>
          <c:val>
            <c:numRef>
              <c:f>Sheet1!$B$3:$F$3</c:f>
              <c:numCache>
                <c:formatCode>0%</c:formatCode>
                <c:ptCount val="5"/>
                <c:pt idx="0">
                  <c:v>0.59</c:v>
                </c:pt>
                <c:pt idx="1">
                  <c:v>0.45</c:v>
                </c:pt>
                <c:pt idx="2">
                  <c:v>0.63639999999999997</c:v>
                </c:pt>
                <c:pt idx="3">
                  <c:v>0.52259999999999995</c:v>
                </c:pt>
                <c:pt idx="4">
                  <c:v>0.39</c:v>
                </c:pt>
              </c:numCache>
            </c:numRef>
          </c:val>
        </c:ser>
        <c:dLbls>
          <c:showLegendKey val="0"/>
          <c:showVal val="0"/>
          <c:showCatName val="0"/>
          <c:showSerName val="0"/>
          <c:showPercent val="0"/>
          <c:showBubbleSize val="0"/>
        </c:dLbls>
        <c:gapWidth val="150"/>
        <c:overlap val="100"/>
        <c:axId val="392563648"/>
        <c:axId val="392564208"/>
      </c:barChart>
      <c:catAx>
        <c:axId val="392563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2564208"/>
        <c:crosses val="autoZero"/>
        <c:auto val="1"/>
        <c:lblAlgn val="ctr"/>
        <c:lblOffset val="100"/>
        <c:noMultiLvlLbl val="0"/>
      </c:catAx>
      <c:valAx>
        <c:axId val="392564208"/>
        <c:scaling>
          <c:orientation val="minMax"/>
          <c:max val="1"/>
        </c:scaling>
        <c:delete val="1"/>
        <c:axPos val="l"/>
        <c:numFmt formatCode="0%" sourceLinked="1"/>
        <c:majorTickMark val="none"/>
        <c:minorTickMark val="none"/>
        <c:tickLblPos val="nextTo"/>
        <c:crossAx val="392563648"/>
        <c:crosses val="autoZero"/>
        <c:crossBetween val="between"/>
      </c:valAx>
      <c:spPr>
        <a:noFill/>
        <a:ln>
          <a:noFill/>
        </a:ln>
        <a:effectLst/>
      </c:spPr>
    </c:plotArea>
    <c:legend>
      <c:legendPos val="b"/>
      <c:layout>
        <c:manualLayout>
          <c:xMode val="edge"/>
          <c:yMode val="edge"/>
          <c:x val="0.41321787106577368"/>
          <c:y val="2.9758236614683947E-2"/>
          <c:w val="0.18652705449413468"/>
          <c:h val="6.453098928128703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97285928692254"/>
          <c:y val="8.0785942212955569E-2"/>
          <c:w val="0.8132720837593882"/>
          <c:h val="0.90158791666213867"/>
        </c:manualLayout>
      </c:layout>
      <c:barChart>
        <c:barDir val="bar"/>
        <c:grouping val="stacked"/>
        <c:varyColors val="0"/>
        <c:ser>
          <c:idx val="0"/>
          <c:order val="0"/>
          <c:tx>
            <c:strRef>
              <c:f>Sheet1!$A$2</c:f>
              <c:strCache>
                <c:ptCount val="1"/>
                <c:pt idx="0">
                  <c:v>18岁以下</c:v>
                </c:pt>
              </c:strCache>
            </c:strRef>
          </c:tx>
          <c:spPr>
            <a:solidFill>
              <a:schemeClr val="accent1">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小米金融</c:v>
                </c:pt>
                <c:pt idx="1">
                  <c:v>京东金融</c:v>
                </c:pt>
                <c:pt idx="2">
                  <c:v>蚂蚁聚宝</c:v>
                </c:pt>
                <c:pt idx="3">
                  <c:v>理财通</c:v>
                </c:pt>
                <c:pt idx="4">
                  <c:v>微博整体</c:v>
                </c:pt>
              </c:strCache>
            </c:strRef>
          </c:cat>
          <c:val>
            <c:numRef>
              <c:f>Sheet1!$B$2:$F$2</c:f>
              <c:numCache>
                <c:formatCode>0%</c:formatCode>
                <c:ptCount val="5"/>
                <c:pt idx="0">
                  <c:v>9.0168216487305386E-2</c:v>
                </c:pt>
                <c:pt idx="1">
                  <c:v>5.5336389807015676E-2</c:v>
                </c:pt>
                <c:pt idx="2">
                  <c:v>3.7280237237873333E-2</c:v>
                </c:pt>
                <c:pt idx="3">
                  <c:v>6.941957231644369E-2</c:v>
                </c:pt>
                <c:pt idx="4">
                  <c:v>5.8358061325420388E-2</c:v>
                </c:pt>
              </c:numCache>
            </c:numRef>
          </c:val>
        </c:ser>
        <c:ser>
          <c:idx val="1"/>
          <c:order val="1"/>
          <c:tx>
            <c:strRef>
              <c:f>Sheet1!$A$3</c:f>
              <c:strCache>
                <c:ptCount val="1"/>
                <c:pt idx="0">
                  <c:v>18-22岁</c:v>
                </c:pt>
              </c:strCache>
            </c:strRef>
          </c:tx>
          <c:spPr>
            <a:solidFill>
              <a:schemeClr val="accent1">
                <a:lumMod val="40000"/>
                <a:lumOff val="60000"/>
              </a:schemeClr>
            </a:solidFill>
            <a:ln>
              <a:noFill/>
            </a:ln>
            <a:effectLst/>
          </c:spPr>
          <c:invertIfNegative val="0"/>
          <c:dLbls>
            <c:dLbl>
              <c:idx val="0"/>
              <c:layout>
                <c:manualLayout>
                  <c:x val="-9.8074307118534605E-3"/>
                  <c:y val="-3.6731137042716766E-3"/>
                </c:manualLayout>
              </c:layout>
              <c:dLblPos val="ct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小米金融</c:v>
                </c:pt>
                <c:pt idx="1">
                  <c:v>京东金融</c:v>
                </c:pt>
                <c:pt idx="2">
                  <c:v>蚂蚁聚宝</c:v>
                </c:pt>
                <c:pt idx="3">
                  <c:v>理财通</c:v>
                </c:pt>
                <c:pt idx="4">
                  <c:v>微博整体</c:v>
                </c:pt>
              </c:strCache>
            </c:strRef>
          </c:cat>
          <c:val>
            <c:numRef>
              <c:f>Sheet1!$B$3:$F$3</c:f>
              <c:numCache>
                <c:formatCode>0%</c:formatCode>
                <c:ptCount val="5"/>
                <c:pt idx="0">
                  <c:v>0.33194023612997592</c:v>
                </c:pt>
                <c:pt idx="1">
                  <c:v>0.23275402494935499</c:v>
                </c:pt>
                <c:pt idx="2">
                  <c:v>0.34537174327472997</c:v>
                </c:pt>
                <c:pt idx="3">
                  <c:v>0.2153165490361319</c:v>
                </c:pt>
                <c:pt idx="4">
                  <c:v>0.30497856907352461</c:v>
                </c:pt>
              </c:numCache>
            </c:numRef>
          </c:val>
        </c:ser>
        <c:ser>
          <c:idx val="2"/>
          <c:order val="2"/>
          <c:tx>
            <c:strRef>
              <c:f>Sheet1!$A$4</c:f>
              <c:strCache>
                <c:ptCount val="1"/>
                <c:pt idx="0">
                  <c:v>23-29岁</c:v>
                </c:pt>
              </c:strCache>
            </c:strRef>
          </c:tx>
          <c:spPr>
            <a:solidFill>
              <a:schemeClr val="accent1">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小米金融</c:v>
                </c:pt>
                <c:pt idx="1">
                  <c:v>京东金融</c:v>
                </c:pt>
                <c:pt idx="2">
                  <c:v>蚂蚁聚宝</c:v>
                </c:pt>
                <c:pt idx="3">
                  <c:v>理财通</c:v>
                </c:pt>
                <c:pt idx="4">
                  <c:v>微博整体</c:v>
                </c:pt>
              </c:strCache>
            </c:strRef>
          </c:cat>
          <c:val>
            <c:numRef>
              <c:f>Sheet1!$B$4:$F$4</c:f>
              <c:numCache>
                <c:formatCode>0%</c:formatCode>
                <c:ptCount val="5"/>
                <c:pt idx="0">
                  <c:v>0.20259116079824468</c:v>
                </c:pt>
                <c:pt idx="1">
                  <c:v>0.20695170060774074</c:v>
                </c:pt>
                <c:pt idx="2">
                  <c:v>0.25545435289133656</c:v>
                </c:pt>
                <c:pt idx="3">
                  <c:v>0.17086274096702833</c:v>
                </c:pt>
                <c:pt idx="4">
                  <c:v>0.2391471590284647</c:v>
                </c:pt>
              </c:numCache>
            </c:numRef>
          </c:val>
        </c:ser>
        <c:ser>
          <c:idx val="3"/>
          <c:order val="3"/>
          <c:tx>
            <c:strRef>
              <c:f>Sheet1!$A$5</c:f>
              <c:strCache>
                <c:ptCount val="1"/>
                <c:pt idx="0">
                  <c:v>30-39岁</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小米金融</c:v>
                </c:pt>
                <c:pt idx="1">
                  <c:v>京东金融</c:v>
                </c:pt>
                <c:pt idx="2">
                  <c:v>蚂蚁聚宝</c:v>
                </c:pt>
                <c:pt idx="3">
                  <c:v>理财通</c:v>
                </c:pt>
                <c:pt idx="4">
                  <c:v>微博整体</c:v>
                </c:pt>
              </c:strCache>
            </c:strRef>
          </c:cat>
          <c:val>
            <c:numRef>
              <c:f>Sheet1!$B$5:$F$5</c:f>
              <c:numCache>
                <c:formatCode>0%</c:formatCode>
                <c:ptCount val="5"/>
                <c:pt idx="0">
                  <c:v>0.30989447288684574</c:v>
                </c:pt>
                <c:pt idx="1">
                  <c:v>0.39215268152255039</c:v>
                </c:pt>
                <c:pt idx="2">
                  <c:v>0.2911459436560051</c:v>
                </c:pt>
                <c:pt idx="3">
                  <c:v>0.41103971347308543</c:v>
                </c:pt>
                <c:pt idx="4">
                  <c:v>0.32750851741949671</c:v>
                </c:pt>
              </c:numCache>
            </c:numRef>
          </c:val>
        </c:ser>
        <c:ser>
          <c:idx val="4"/>
          <c:order val="4"/>
          <c:tx>
            <c:strRef>
              <c:f>Sheet1!$A$6</c:f>
              <c:strCache>
                <c:ptCount val="1"/>
                <c:pt idx="0">
                  <c:v>40岁及以上</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Sheet1!$B$1:$F$1</c:f>
              <c:strCache>
                <c:ptCount val="5"/>
                <c:pt idx="0">
                  <c:v>小米金融</c:v>
                </c:pt>
                <c:pt idx="1">
                  <c:v>京东金融</c:v>
                </c:pt>
                <c:pt idx="2">
                  <c:v>蚂蚁聚宝</c:v>
                </c:pt>
                <c:pt idx="3">
                  <c:v>理财通</c:v>
                </c:pt>
                <c:pt idx="4">
                  <c:v>微博整体</c:v>
                </c:pt>
              </c:strCache>
            </c:strRef>
          </c:cat>
          <c:val>
            <c:numRef>
              <c:f>Sheet1!$B$6:$F$6</c:f>
              <c:numCache>
                <c:formatCode>0%</c:formatCode>
                <c:ptCount val="5"/>
                <c:pt idx="0">
                  <c:v>6.1226622087556151E-2</c:v>
                </c:pt>
                <c:pt idx="1">
                  <c:v>0.10299605501652626</c:v>
                </c:pt>
                <c:pt idx="2">
                  <c:v>6.1321753865706423E-2</c:v>
                </c:pt>
                <c:pt idx="3">
                  <c:v>0.12303802802064677</c:v>
                </c:pt>
                <c:pt idx="4">
                  <c:v>4.7148038245961095E-2</c:v>
                </c:pt>
              </c:numCache>
            </c:numRef>
          </c:val>
        </c:ser>
        <c:dLbls>
          <c:showLegendKey val="0"/>
          <c:showVal val="0"/>
          <c:showCatName val="0"/>
          <c:showSerName val="0"/>
          <c:showPercent val="0"/>
          <c:showBubbleSize val="0"/>
        </c:dLbls>
        <c:gapWidth val="82"/>
        <c:overlap val="100"/>
        <c:axId val="392568688"/>
        <c:axId val="392569248"/>
      </c:barChart>
      <c:catAx>
        <c:axId val="392568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2569248"/>
        <c:crosses val="autoZero"/>
        <c:auto val="1"/>
        <c:lblAlgn val="ctr"/>
        <c:lblOffset val="100"/>
        <c:noMultiLvlLbl val="0"/>
      </c:catAx>
      <c:valAx>
        <c:axId val="392569248"/>
        <c:scaling>
          <c:orientation val="minMax"/>
          <c:max val="1"/>
        </c:scaling>
        <c:delete val="1"/>
        <c:axPos val="b"/>
        <c:numFmt formatCode="0%" sourceLinked="1"/>
        <c:majorTickMark val="none"/>
        <c:minorTickMark val="none"/>
        <c:tickLblPos val="nextTo"/>
        <c:crossAx val="392568688"/>
        <c:crosses val="autoZero"/>
        <c:crossBetween val="between"/>
      </c:valAx>
      <c:spPr>
        <a:noFill/>
        <a:ln>
          <a:noFill/>
        </a:ln>
        <a:effectLst/>
      </c:spPr>
    </c:plotArea>
    <c:legend>
      <c:legendPos val="b"/>
      <c:layout>
        <c:manualLayout>
          <c:xMode val="edge"/>
          <c:yMode val="edge"/>
          <c:x val="5.2638874570297464E-2"/>
          <c:y val="2.2426239104662626E-2"/>
          <c:w val="0.89999992277613616"/>
          <c:h val="7.065740347881466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204341672140194E-2"/>
          <c:y val="5.9664399497785486E-2"/>
          <c:w val="0.96959131665571963"/>
          <c:h val="0.88891569349881194"/>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月存越有钱+拥有体造句大赛</c:v>
                </c:pt>
                <c:pt idx="1">
                  <c:v>刘涛代言理财通（2016年11月23日-12月31日）</c:v>
                </c:pt>
                <c:pt idx="2">
                  <c:v>荣耀NOTE8</c:v>
                </c:pt>
                <c:pt idx="3">
                  <c:v>爱运动的人更有钱</c:v>
                </c:pt>
                <c:pt idx="4">
                  <c:v>奇葩说拯救剁手党</c:v>
                </c:pt>
                <c:pt idx="5">
                  <c:v>一起来炫父</c:v>
                </c:pt>
                <c:pt idx="6">
                  <c:v>理出金喜</c:v>
                </c:pt>
                <c:pt idx="7">
                  <c:v>好运存起来</c:v>
                </c:pt>
                <c:pt idx="8">
                  <c:v>理财通六一儿童节活动</c:v>
                </c:pt>
                <c:pt idx="9">
                  <c:v>华为P9抽奖</c:v>
                </c:pt>
                <c:pt idx="10">
                  <c:v>三八“富”女节</c:v>
                </c:pt>
                <c:pt idx="11">
                  <c:v>刘涛 &amp; 理财通其它小活动</c:v>
                </c:pt>
                <c:pt idx="12">
                  <c:v>梦想家计划</c:v>
                </c:pt>
              </c:strCache>
            </c:strRef>
          </c:cat>
          <c:val>
            <c:numRef>
              <c:f>Sheet1!$B$2:$B$14</c:f>
              <c:numCache>
                <c:formatCode>_ * #,##0_ ;_ * \-#,##0_ ;_ * "-"??_ ;_ @_ </c:formatCode>
                <c:ptCount val="13"/>
                <c:pt idx="0">
                  <c:v>118420</c:v>
                </c:pt>
                <c:pt idx="1">
                  <c:v>105584</c:v>
                </c:pt>
                <c:pt idx="2">
                  <c:v>77680</c:v>
                </c:pt>
                <c:pt idx="3">
                  <c:v>76033</c:v>
                </c:pt>
                <c:pt idx="4">
                  <c:v>24737</c:v>
                </c:pt>
                <c:pt idx="5">
                  <c:v>17287</c:v>
                </c:pt>
                <c:pt idx="6">
                  <c:v>17276</c:v>
                </c:pt>
                <c:pt idx="7">
                  <c:v>14365</c:v>
                </c:pt>
                <c:pt idx="8">
                  <c:v>14318</c:v>
                </c:pt>
                <c:pt idx="9">
                  <c:v>11821</c:v>
                </c:pt>
                <c:pt idx="10">
                  <c:v>9832</c:v>
                </c:pt>
                <c:pt idx="11">
                  <c:v>6682</c:v>
                </c:pt>
                <c:pt idx="12">
                  <c:v>2106</c:v>
                </c:pt>
              </c:numCache>
            </c:numRef>
          </c:val>
        </c:ser>
        <c:dLbls>
          <c:showLegendKey val="0"/>
          <c:showVal val="0"/>
          <c:showCatName val="0"/>
          <c:showSerName val="0"/>
          <c:showPercent val="0"/>
          <c:showBubbleSize val="0"/>
        </c:dLbls>
        <c:gapWidth val="124"/>
        <c:overlap val="-27"/>
        <c:axId val="392570928"/>
        <c:axId val="392571488"/>
      </c:barChart>
      <c:catAx>
        <c:axId val="392570928"/>
        <c:scaling>
          <c:orientation val="minMax"/>
        </c:scaling>
        <c:delete val="1"/>
        <c:axPos val="b"/>
        <c:numFmt formatCode="General" sourceLinked="1"/>
        <c:majorTickMark val="none"/>
        <c:minorTickMark val="none"/>
        <c:tickLblPos val="nextTo"/>
        <c:crossAx val="392571488"/>
        <c:crosses val="autoZero"/>
        <c:auto val="1"/>
        <c:lblAlgn val="ctr"/>
        <c:lblOffset val="100"/>
        <c:noMultiLvlLbl val="0"/>
      </c:catAx>
      <c:valAx>
        <c:axId val="392571488"/>
        <c:scaling>
          <c:orientation val="minMax"/>
        </c:scaling>
        <c:delete val="1"/>
        <c:axPos val="l"/>
        <c:numFmt formatCode="_ * #,##0_ ;_ * \-#,##0_ ;_ * &quot;-&quot;??_ ;_ @_ " sourceLinked="1"/>
        <c:majorTickMark val="none"/>
        <c:minorTickMark val="none"/>
        <c:tickLblPos val="nextTo"/>
        <c:crossAx val="392570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94219265485246E-2"/>
          <c:y val="2.0938127514665485E-2"/>
          <c:w val="0.94077077754661198"/>
          <c:h val="0.7690180031895969"/>
        </c:manualLayout>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dLbls>
            <c:dLbl>
              <c:idx val="1"/>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Sheet1!$A$2:$A$37</c:f>
              <c:numCache>
                <c:formatCode>m/d/yyyy</c:formatCode>
                <c:ptCount val="36"/>
                <c:pt idx="0">
                  <c:v>42697</c:v>
                </c:pt>
                <c:pt idx="1">
                  <c:v>42698</c:v>
                </c:pt>
                <c:pt idx="2">
                  <c:v>42699</c:v>
                </c:pt>
                <c:pt idx="3">
                  <c:v>42700</c:v>
                </c:pt>
                <c:pt idx="4">
                  <c:v>42701</c:v>
                </c:pt>
                <c:pt idx="5">
                  <c:v>42702</c:v>
                </c:pt>
                <c:pt idx="6">
                  <c:v>42703</c:v>
                </c:pt>
                <c:pt idx="7">
                  <c:v>42704</c:v>
                </c:pt>
                <c:pt idx="8">
                  <c:v>42705</c:v>
                </c:pt>
                <c:pt idx="9">
                  <c:v>42706</c:v>
                </c:pt>
                <c:pt idx="10">
                  <c:v>42707</c:v>
                </c:pt>
                <c:pt idx="11">
                  <c:v>42708</c:v>
                </c:pt>
                <c:pt idx="12">
                  <c:v>42709</c:v>
                </c:pt>
                <c:pt idx="13">
                  <c:v>42710</c:v>
                </c:pt>
                <c:pt idx="14">
                  <c:v>42711</c:v>
                </c:pt>
                <c:pt idx="15">
                  <c:v>42712</c:v>
                </c:pt>
                <c:pt idx="16">
                  <c:v>42713</c:v>
                </c:pt>
                <c:pt idx="17">
                  <c:v>42714</c:v>
                </c:pt>
                <c:pt idx="18">
                  <c:v>42715</c:v>
                </c:pt>
                <c:pt idx="19">
                  <c:v>42716</c:v>
                </c:pt>
                <c:pt idx="20">
                  <c:v>42717</c:v>
                </c:pt>
                <c:pt idx="21">
                  <c:v>42718</c:v>
                </c:pt>
                <c:pt idx="22">
                  <c:v>42719</c:v>
                </c:pt>
                <c:pt idx="23">
                  <c:v>42720</c:v>
                </c:pt>
                <c:pt idx="24">
                  <c:v>42721</c:v>
                </c:pt>
                <c:pt idx="25">
                  <c:v>42722</c:v>
                </c:pt>
                <c:pt idx="26">
                  <c:v>42723</c:v>
                </c:pt>
                <c:pt idx="27">
                  <c:v>42724</c:v>
                </c:pt>
                <c:pt idx="28">
                  <c:v>42725</c:v>
                </c:pt>
                <c:pt idx="29">
                  <c:v>42728</c:v>
                </c:pt>
                <c:pt idx="30">
                  <c:v>42729</c:v>
                </c:pt>
                <c:pt idx="31">
                  <c:v>42730</c:v>
                </c:pt>
                <c:pt idx="32">
                  <c:v>42731</c:v>
                </c:pt>
                <c:pt idx="33">
                  <c:v>42732</c:v>
                </c:pt>
                <c:pt idx="34">
                  <c:v>42733</c:v>
                </c:pt>
                <c:pt idx="35">
                  <c:v>42734</c:v>
                </c:pt>
              </c:numCache>
            </c:numRef>
          </c:cat>
          <c:val>
            <c:numRef>
              <c:f>Sheet1!$B$2:$B$37</c:f>
              <c:numCache>
                <c:formatCode>_ * #,##0_ ;_ * \-#,##0_ ;_ * "-"??_ ;_ @_ </c:formatCode>
                <c:ptCount val="36"/>
                <c:pt idx="0">
                  <c:v>2676</c:v>
                </c:pt>
                <c:pt idx="1">
                  <c:v>98477</c:v>
                </c:pt>
                <c:pt idx="2">
                  <c:v>302</c:v>
                </c:pt>
                <c:pt idx="3">
                  <c:v>2</c:v>
                </c:pt>
                <c:pt idx="4">
                  <c:v>21</c:v>
                </c:pt>
                <c:pt idx="5">
                  <c:v>441</c:v>
                </c:pt>
                <c:pt idx="6">
                  <c:v>55</c:v>
                </c:pt>
                <c:pt idx="7">
                  <c:v>19</c:v>
                </c:pt>
                <c:pt idx="8">
                  <c:v>62</c:v>
                </c:pt>
                <c:pt idx="9">
                  <c:v>38</c:v>
                </c:pt>
                <c:pt idx="10">
                  <c:v>53</c:v>
                </c:pt>
                <c:pt idx="11">
                  <c:v>304</c:v>
                </c:pt>
                <c:pt idx="12">
                  <c:v>190</c:v>
                </c:pt>
                <c:pt idx="13">
                  <c:v>72</c:v>
                </c:pt>
                <c:pt idx="14">
                  <c:v>7</c:v>
                </c:pt>
                <c:pt idx="15">
                  <c:v>3</c:v>
                </c:pt>
                <c:pt idx="16">
                  <c:v>69</c:v>
                </c:pt>
                <c:pt idx="17">
                  <c:v>6</c:v>
                </c:pt>
                <c:pt idx="18">
                  <c:v>1</c:v>
                </c:pt>
                <c:pt idx="19">
                  <c:v>64</c:v>
                </c:pt>
                <c:pt idx="20">
                  <c:v>30</c:v>
                </c:pt>
                <c:pt idx="21">
                  <c:v>2</c:v>
                </c:pt>
                <c:pt idx="22">
                  <c:v>39</c:v>
                </c:pt>
                <c:pt idx="23">
                  <c:v>14</c:v>
                </c:pt>
                <c:pt idx="24">
                  <c:v>163</c:v>
                </c:pt>
                <c:pt idx="25">
                  <c:v>274</c:v>
                </c:pt>
                <c:pt idx="26">
                  <c:v>155</c:v>
                </c:pt>
                <c:pt idx="27">
                  <c:v>4</c:v>
                </c:pt>
                <c:pt idx="28">
                  <c:v>4</c:v>
                </c:pt>
                <c:pt idx="29">
                  <c:v>1</c:v>
                </c:pt>
                <c:pt idx="30">
                  <c:v>9</c:v>
                </c:pt>
                <c:pt idx="31">
                  <c:v>669</c:v>
                </c:pt>
                <c:pt idx="32">
                  <c:v>1085</c:v>
                </c:pt>
                <c:pt idx="33">
                  <c:v>10</c:v>
                </c:pt>
                <c:pt idx="34">
                  <c:v>40</c:v>
                </c:pt>
                <c:pt idx="35">
                  <c:v>223</c:v>
                </c:pt>
              </c:numCache>
            </c:numRef>
          </c:val>
          <c:smooth val="0"/>
        </c:ser>
        <c:dLbls>
          <c:showLegendKey val="0"/>
          <c:showVal val="0"/>
          <c:showCatName val="0"/>
          <c:showSerName val="0"/>
          <c:showPercent val="0"/>
          <c:showBubbleSize val="0"/>
        </c:dLbls>
        <c:smooth val="0"/>
        <c:axId val="394721392"/>
        <c:axId val="394721952"/>
      </c:lineChart>
      <c:dateAx>
        <c:axId val="39472139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394721952"/>
        <c:crosses val="autoZero"/>
        <c:auto val="1"/>
        <c:lblOffset val="100"/>
        <c:baseTimeUnit val="days"/>
      </c:dateAx>
      <c:valAx>
        <c:axId val="394721952"/>
        <c:scaling>
          <c:orientation val="minMax"/>
        </c:scaling>
        <c:delete val="1"/>
        <c:axPos val="l"/>
        <c:numFmt formatCode="_ * #,##0_ ;_ * \-#,##0_ ;_ * &quot;-&quot;??_ ;_ @_ " sourceLinked="1"/>
        <c:majorTickMark val="none"/>
        <c:minorTickMark val="none"/>
        <c:tickLblPos val="nextTo"/>
        <c:crossAx val="394721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370383601745001E-2"/>
          <c:y val="0.11775290389330013"/>
          <c:w val="0.95246912194102906"/>
          <c:h val="0.7487317335524859"/>
        </c:manualLayout>
      </c:layout>
      <c:barChart>
        <c:barDir val="col"/>
        <c:grouping val="stacked"/>
        <c:varyColors val="0"/>
        <c:ser>
          <c:idx val="0"/>
          <c:order val="0"/>
          <c:tx>
            <c:strRef>
              <c:f>Sheet1!$A$2</c:f>
              <c:strCache>
                <c:ptCount val="1"/>
                <c:pt idx="0">
                  <c:v>男</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Sheet1!$B$2:$C$2</c:f>
              <c:numCache>
                <c:formatCode>0%</c:formatCode>
                <c:ptCount val="2"/>
                <c:pt idx="0">
                  <c:v>0.3896</c:v>
                </c:pt>
                <c:pt idx="1">
                  <c:v>0.55000000000000004</c:v>
                </c:pt>
              </c:numCache>
            </c:numRef>
          </c:val>
        </c:ser>
        <c:ser>
          <c:idx val="1"/>
          <c:order val="1"/>
          <c:tx>
            <c:strRef>
              <c:f>Sheet1!$A$3</c:f>
              <c:strCache>
                <c:ptCount val="1"/>
                <c:pt idx="0">
                  <c:v>女</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Sheet1!$B$3:$C$3</c:f>
              <c:numCache>
                <c:formatCode>0%</c:formatCode>
                <c:ptCount val="2"/>
                <c:pt idx="0">
                  <c:v>0.61040000000000005</c:v>
                </c:pt>
                <c:pt idx="1">
                  <c:v>0.45</c:v>
                </c:pt>
              </c:numCache>
            </c:numRef>
          </c:val>
        </c:ser>
        <c:dLbls>
          <c:showLegendKey val="0"/>
          <c:showVal val="0"/>
          <c:showCatName val="0"/>
          <c:showSerName val="0"/>
          <c:showPercent val="0"/>
          <c:showBubbleSize val="0"/>
        </c:dLbls>
        <c:gapWidth val="150"/>
        <c:overlap val="100"/>
        <c:axId val="394724752"/>
        <c:axId val="394725312"/>
      </c:barChart>
      <c:catAx>
        <c:axId val="394724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4725312"/>
        <c:crosses val="autoZero"/>
        <c:auto val="1"/>
        <c:lblAlgn val="ctr"/>
        <c:lblOffset val="100"/>
        <c:noMultiLvlLbl val="0"/>
      </c:catAx>
      <c:valAx>
        <c:axId val="394725312"/>
        <c:scaling>
          <c:orientation val="minMax"/>
          <c:max val="1"/>
        </c:scaling>
        <c:delete val="1"/>
        <c:axPos val="l"/>
        <c:numFmt formatCode="0%" sourceLinked="1"/>
        <c:majorTickMark val="none"/>
        <c:minorTickMark val="none"/>
        <c:tickLblPos val="nextTo"/>
        <c:crossAx val="394724752"/>
        <c:crosses val="autoZero"/>
        <c:crossBetween val="between"/>
      </c:valAx>
      <c:spPr>
        <a:noFill/>
        <a:ln>
          <a:noFill/>
        </a:ln>
        <a:effectLst/>
      </c:spPr>
    </c:plotArea>
    <c:legend>
      <c:legendPos val="b"/>
      <c:layout>
        <c:manualLayout>
          <c:xMode val="edge"/>
          <c:yMode val="edge"/>
          <c:x val="0.41321787106577368"/>
          <c:y val="1.2985071354629884E-2"/>
          <c:w val="0.18652705449413468"/>
          <c:h val="6.453098928128703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517309364573252E-2"/>
          <c:y val="2.7627217900000785E-2"/>
          <c:w val="0.97296538127085352"/>
          <c:h val="0.82563186717463644"/>
        </c:manualLayout>
      </c:layout>
      <c:lineChart>
        <c:grouping val="standard"/>
        <c:varyColors val="0"/>
        <c:ser>
          <c:idx val="0"/>
          <c:order val="0"/>
          <c:tx>
            <c:strRef>
              <c:f>Sheet1!$B$1</c:f>
              <c:strCache>
                <c:ptCount val="1"/>
                <c:pt idx="0">
                  <c:v>理财通</c:v>
                </c:pt>
              </c:strCache>
            </c:strRef>
          </c:tx>
          <c:spPr>
            <a:ln w="28575" cap="rnd">
              <a:solidFill>
                <a:schemeClr val="accent1"/>
              </a:solidFill>
              <a:round/>
            </a:ln>
            <a:effectLst/>
          </c:spPr>
          <c:marker>
            <c:symbol val="none"/>
          </c:marker>
          <c:dLbls>
            <c:dLbl>
              <c:idx val="31"/>
              <c:layout>
                <c:manualLayout>
                  <c:x val="-4.4238467011330641E-2"/>
                  <c:y val="-6.787921028150900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99"/>
              <c:layout/>
              <c:showLegendKey val="0"/>
              <c:showVal val="1"/>
              <c:showCatName val="0"/>
              <c:showSerName val="0"/>
              <c:showPercent val="0"/>
              <c:showBubbleSize val="0"/>
              <c:extLst>
                <c:ext xmlns:c15="http://schemas.microsoft.com/office/drawing/2012/chart" uri="{CE6537A1-D6FC-4f65-9D91-7224C49458BB}">
                  <c15:layout/>
                </c:ext>
              </c:extLst>
            </c:dLbl>
            <c:dLbl>
              <c:idx val="288"/>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Sheet1!$A$2:$A$367</c:f>
              <c:numCache>
                <c:formatCode>m/d/yyyy</c:formatCode>
                <c:ptCount val="366"/>
                <c:pt idx="0">
                  <c:v>42514</c:v>
                </c:pt>
                <c:pt idx="1">
                  <c:v>42515</c:v>
                </c:pt>
                <c:pt idx="2">
                  <c:v>42516</c:v>
                </c:pt>
                <c:pt idx="3">
                  <c:v>42517</c:v>
                </c:pt>
                <c:pt idx="4">
                  <c:v>42518</c:v>
                </c:pt>
                <c:pt idx="5">
                  <c:v>42519</c:v>
                </c:pt>
                <c:pt idx="6">
                  <c:v>42520</c:v>
                </c:pt>
                <c:pt idx="7">
                  <c:v>42521</c:v>
                </c:pt>
                <c:pt idx="8">
                  <c:v>42522</c:v>
                </c:pt>
                <c:pt idx="9">
                  <c:v>42523</c:v>
                </c:pt>
                <c:pt idx="10">
                  <c:v>42524</c:v>
                </c:pt>
                <c:pt idx="11">
                  <c:v>42525</c:v>
                </c:pt>
                <c:pt idx="12">
                  <c:v>42526</c:v>
                </c:pt>
                <c:pt idx="13">
                  <c:v>42527</c:v>
                </c:pt>
                <c:pt idx="14">
                  <c:v>42528</c:v>
                </c:pt>
                <c:pt idx="15">
                  <c:v>42529</c:v>
                </c:pt>
                <c:pt idx="16">
                  <c:v>42530</c:v>
                </c:pt>
                <c:pt idx="17">
                  <c:v>42531</c:v>
                </c:pt>
                <c:pt idx="18">
                  <c:v>42532</c:v>
                </c:pt>
                <c:pt idx="19">
                  <c:v>42533</c:v>
                </c:pt>
                <c:pt idx="20">
                  <c:v>42534</c:v>
                </c:pt>
                <c:pt idx="21">
                  <c:v>42535</c:v>
                </c:pt>
                <c:pt idx="22">
                  <c:v>42536</c:v>
                </c:pt>
                <c:pt idx="23">
                  <c:v>42537</c:v>
                </c:pt>
                <c:pt idx="24">
                  <c:v>42538</c:v>
                </c:pt>
                <c:pt idx="25">
                  <c:v>42539</c:v>
                </c:pt>
                <c:pt idx="26">
                  <c:v>42540</c:v>
                </c:pt>
                <c:pt idx="27">
                  <c:v>42541</c:v>
                </c:pt>
                <c:pt idx="28">
                  <c:v>42542</c:v>
                </c:pt>
                <c:pt idx="29">
                  <c:v>42543</c:v>
                </c:pt>
                <c:pt idx="30">
                  <c:v>42544</c:v>
                </c:pt>
                <c:pt idx="31">
                  <c:v>42545</c:v>
                </c:pt>
                <c:pt idx="32">
                  <c:v>42546</c:v>
                </c:pt>
                <c:pt idx="33">
                  <c:v>42547</c:v>
                </c:pt>
                <c:pt idx="34">
                  <c:v>42548</c:v>
                </c:pt>
                <c:pt idx="35">
                  <c:v>42549</c:v>
                </c:pt>
                <c:pt idx="36">
                  <c:v>42550</c:v>
                </c:pt>
                <c:pt idx="37">
                  <c:v>42551</c:v>
                </c:pt>
                <c:pt idx="38">
                  <c:v>42552</c:v>
                </c:pt>
                <c:pt idx="39">
                  <c:v>42553</c:v>
                </c:pt>
                <c:pt idx="40">
                  <c:v>42554</c:v>
                </c:pt>
                <c:pt idx="41">
                  <c:v>42555</c:v>
                </c:pt>
                <c:pt idx="42">
                  <c:v>42556</c:v>
                </c:pt>
                <c:pt idx="43">
                  <c:v>42557</c:v>
                </c:pt>
                <c:pt idx="44">
                  <c:v>42558</c:v>
                </c:pt>
                <c:pt idx="45">
                  <c:v>42559</c:v>
                </c:pt>
                <c:pt idx="46">
                  <c:v>42560</c:v>
                </c:pt>
                <c:pt idx="47">
                  <c:v>42561</c:v>
                </c:pt>
                <c:pt idx="48">
                  <c:v>42562</c:v>
                </c:pt>
                <c:pt idx="49">
                  <c:v>42563</c:v>
                </c:pt>
                <c:pt idx="50">
                  <c:v>42564</c:v>
                </c:pt>
                <c:pt idx="51">
                  <c:v>42565</c:v>
                </c:pt>
                <c:pt idx="52">
                  <c:v>42566</c:v>
                </c:pt>
                <c:pt idx="53">
                  <c:v>42567</c:v>
                </c:pt>
                <c:pt idx="54">
                  <c:v>42568</c:v>
                </c:pt>
                <c:pt idx="55">
                  <c:v>42569</c:v>
                </c:pt>
                <c:pt idx="56">
                  <c:v>42570</c:v>
                </c:pt>
                <c:pt idx="57">
                  <c:v>42571</c:v>
                </c:pt>
                <c:pt idx="58">
                  <c:v>42572</c:v>
                </c:pt>
                <c:pt idx="59">
                  <c:v>42573</c:v>
                </c:pt>
                <c:pt idx="60">
                  <c:v>42574</c:v>
                </c:pt>
                <c:pt idx="61">
                  <c:v>42575</c:v>
                </c:pt>
                <c:pt idx="62">
                  <c:v>42576</c:v>
                </c:pt>
                <c:pt idx="63">
                  <c:v>42577</c:v>
                </c:pt>
                <c:pt idx="64">
                  <c:v>42578</c:v>
                </c:pt>
                <c:pt idx="65">
                  <c:v>42579</c:v>
                </c:pt>
                <c:pt idx="66">
                  <c:v>42580</c:v>
                </c:pt>
                <c:pt idx="67">
                  <c:v>42581</c:v>
                </c:pt>
                <c:pt idx="68">
                  <c:v>42582</c:v>
                </c:pt>
                <c:pt idx="69">
                  <c:v>42583</c:v>
                </c:pt>
                <c:pt idx="70">
                  <c:v>42584</c:v>
                </c:pt>
                <c:pt idx="71">
                  <c:v>42585</c:v>
                </c:pt>
                <c:pt idx="72">
                  <c:v>42586</c:v>
                </c:pt>
                <c:pt idx="73">
                  <c:v>42587</c:v>
                </c:pt>
                <c:pt idx="74">
                  <c:v>42588</c:v>
                </c:pt>
                <c:pt idx="75">
                  <c:v>42589</c:v>
                </c:pt>
                <c:pt idx="76">
                  <c:v>42590</c:v>
                </c:pt>
                <c:pt idx="77">
                  <c:v>42591</c:v>
                </c:pt>
                <c:pt idx="78">
                  <c:v>42592</c:v>
                </c:pt>
                <c:pt idx="79">
                  <c:v>42593</c:v>
                </c:pt>
                <c:pt idx="80">
                  <c:v>42594</c:v>
                </c:pt>
                <c:pt idx="81">
                  <c:v>42595</c:v>
                </c:pt>
                <c:pt idx="82">
                  <c:v>42596</c:v>
                </c:pt>
                <c:pt idx="83">
                  <c:v>42597</c:v>
                </c:pt>
                <c:pt idx="84">
                  <c:v>42598</c:v>
                </c:pt>
                <c:pt idx="85">
                  <c:v>42599</c:v>
                </c:pt>
                <c:pt idx="86">
                  <c:v>42600</c:v>
                </c:pt>
                <c:pt idx="87">
                  <c:v>42601</c:v>
                </c:pt>
                <c:pt idx="88">
                  <c:v>42602</c:v>
                </c:pt>
                <c:pt idx="89">
                  <c:v>42603</c:v>
                </c:pt>
                <c:pt idx="90">
                  <c:v>42604</c:v>
                </c:pt>
                <c:pt idx="91">
                  <c:v>42605</c:v>
                </c:pt>
                <c:pt idx="92">
                  <c:v>42606</c:v>
                </c:pt>
                <c:pt idx="93">
                  <c:v>42607</c:v>
                </c:pt>
                <c:pt idx="94">
                  <c:v>42608</c:v>
                </c:pt>
                <c:pt idx="95">
                  <c:v>42609</c:v>
                </c:pt>
                <c:pt idx="96">
                  <c:v>42610</c:v>
                </c:pt>
                <c:pt idx="97">
                  <c:v>42611</c:v>
                </c:pt>
                <c:pt idx="98">
                  <c:v>42612</c:v>
                </c:pt>
                <c:pt idx="99">
                  <c:v>42613</c:v>
                </c:pt>
                <c:pt idx="100">
                  <c:v>42614</c:v>
                </c:pt>
                <c:pt idx="101">
                  <c:v>42615</c:v>
                </c:pt>
                <c:pt idx="102">
                  <c:v>42616</c:v>
                </c:pt>
                <c:pt idx="103">
                  <c:v>42617</c:v>
                </c:pt>
                <c:pt idx="104">
                  <c:v>42618</c:v>
                </c:pt>
                <c:pt idx="105">
                  <c:v>42619</c:v>
                </c:pt>
                <c:pt idx="106">
                  <c:v>42620</c:v>
                </c:pt>
                <c:pt idx="107">
                  <c:v>42621</c:v>
                </c:pt>
                <c:pt idx="108">
                  <c:v>42622</c:v>
                </c:pt>
                <c:pt idx="109">
                  <c:v>42623</c:v>
                </c:pt>
                <c:pt idx="110">
                  <c:v>42624</c:v>
                </c:pt>
                <c:pt idx="111">
                  <c:v>42625</c:v>
                </c:pt>
                <c:pt idx="112">
                  <c:v>42626</c:v>
                </c:pt>
                <c:pt idx="113">
                  <c:v>42627</c:v>
                </c:pt>
                <c:pt idx="114">
                  <c:v>42628</c:v>
                </c:pt>
                <c:pt idx="115">
                  <c:v>42629</c:v>
                </c:pt>
                <c:pt idx="116">
                  <c:v>42630</c:v>
                </c:pt>
                <c:pt idx="117">
                  <c:v>42631</c:v>
                </c:pt>
                <c:pt idx="118">
                  <c:v>42632</c:v>
                </c:pt>
                <c:pt idx="119">
                  <c:v>42633</c:v>
                </c:pt>
                <c:pt idx="120">
                  <c:v>42634</c:v>
                </c:pt>
                <c:pt idx="121">
                  <c:v>42635</c:v>
                </c:pt>
                <c:pt idx="122">
                  <c:v>42636</c:v>
                </c:pt>
                <c:pt idx="123">
                  <c:v>42637</c:v>
                </c:pt>
                <c:pt idx="124">
                  <c:v>42638</c:v>
                </c:pt>
                <c:pt idx="125">
                  <c:v>42639</c:v>
                </c:pt>
                <c:pt idx="126">
                  <c:v>42640</c:v>
                </c:pt>
                <c:pt idx="127">
                  <c:v>42641</c:v>
                </c:pt>
                <c:pt idx="128">
                  <c:v>42642</c:v>
                </c:pt>
                <c:pt idx="129">
                  <c:v>42643</c:v>
                </c:pt>
                <c:pt idx="130">
                  <c:v>42644</c:v>
                </c:pt>
                <c:pt idx="131">
                  <c:v>42645</c:v>
                </c:pt>
                <c:pt idx="132">
                  <c:v>42646</c:v>
                </c:pt>
                <c:pt idx="133">
                  <c:v>42647</c:v>
                </c:pt>
                <c:pt idx="134">
                  <c:v>42648</c:v>
                </c:pt>
                <c:pt idx="135">
                  <c:v>42649</c:v>
                </c:pt>
                <c:pt idx="136">
                  <c:v>42650</c:v>
                </c:pt>
                <c:pt idx="137">
                  <c:v>42651</c:v>
                </c:pt>
                <c:pt idx="138">
                  <c:v>42652</c:v>
                </c:pt>
                <c:pt idx="139">
                  <c:v>42653</c:v>
                </c:pt>
                <c:pt idx="140">
                  <c:v>42654</c:v>
                </c:pt>
                <c:pt idx="141">
                  <c:v>42655</c:v>
                </c:pt>
                <c:pt idx="142">
                  <c:v>42656</c:v>
                </c:pt>
                <c:pt idx="143">
                  <c:v>42657</c:v>
                </c:pt>
                <c:pt idx="144">
                  <c:v>42658</c:v>
                </c:pt>
                <c:pt idx="145">
                  <c:v>42659</c:v>
                </c:pt>
                <c:pt idx="146">
                  <c:v>42660</c:v>
                </c:pt>
                <c:pt idx="147">
                  <c:v>42661</c:v>
                </c:pt>
                <c:pt idx="148">
                  <c:v>42662</c:v>
                </c:pt>
                <c:pt idx="149">
                  <c:v>42663</c:v>
                </c:pt>
                <c:pt idx="150">
                  <c:v>42664</c:v>
                </c:pt>
                <c:pt idx="151">
                  <c:v>42665</c:v>
                </c:pt>
                <c:pt idx="152">
                  <c:v>42666</c:v>
                </c:pt>
                <c:pt idx="153">
                  <c:v>42667</c:v>
                </c:pt>
                <c:pt idx="154">
                  <c:v>42668</c:v>
                </c:pt>
                <c:pt idx="155">
                  <c:v>42669</c:v>
                </c:pt>
                <c:pt idx="156">
                  <c:v>42670</c:v>
                </c:pt>
                <c:pt idx="157">
                  <c:v>42671</c:v>
                </c:pt>
                <c:pt idx="158">
                  <c:v>42672</c:v>
                </c:pt>
                <c:pt idx="159">
                  <c:v>42673</c:v>
                </c:pt>
                <c:pt idx="160">
                  <c:v>42674</c:v>
                </c:pt>
                <c:pt idx="161">
                  <c:v>42675</c:v>
                </c:pt>
                <c:pt idx="162">
                  <c:v>42676</c:v>
                </c:pt>
                <c:pt idx="163">
                  <c:v>42677</c:v>
                </c:pt>
                <c:pt idx="164">
                  <c:v>42678</c:v>
                </c:pt>
                <c:pt idx="165">
                  <c:v>42679</c:v>
                </c:pt>
                <c:pt idx="166">
                  <c:v>42680</c:v>
                </c:pt>
                <c:pt idx="167">
                  <c:v>42681</c:v>
                </c:pt>
                <c:pt idx="168">
                  <c:v>42682</c:v>
                </c:pt>
                <c:pt idx="169">
                  <c:v>42683</c:v>
                </c:pt>
                <c:pt idx="170">
                  <c:v>42684</c:v>
                </c:pt>
                <c:pt idx="171">
                  <c:v>42685</c:v>
                </c:pt>
                <c:pt idx="172">
                  <c:v>42686</c:v>
                </c:pt>
                <c:pt idx="173">
                  <c:v>42687</c:v>
                </c:pt>
                <c:pt idx="174">
                  <c:v>42688</c:v>
                </c:pt>
                <c:pt idx="175">
                  <c:v>42689</c:v>
                </c:pt>
                <c:pt idx="176">
                  <c:v>42690</c:v>
                </c:pt>
                <c:pt idx="177">
                  <c:v>42691</c:v>
                </c:pt>
                <c:pt idx="178">
                  <c:v>42692</c:v>
                </c:pt>
                <c:pt idx="179">
                  <c:v>42693</c:v>
                </c:pt>
                <c:pt idx="180">
                  <c:v>42694</c:v>
                </c:pt>
                <c:pt idx="181">
                  <c:v>42695</c:v>
                </c:pt>
                <c:pt idx="182">
                  <c:v>42696</c:v>
                </c:pt>
                <c:pt idx="183">
                  <c:v>42697</c:v>
                </c:pt>
                <c:pt idx="184">
                  <c:v>42698</c:v>
                </c:pt>
                <c:pt idx="185">
                  <c:v>42699</c:v>
                </c:pt>
                <c:pt idx="186">
                  <c:v>42700</c:v>
                </c:pt>
                <c:pt idx="187">
                  <c:v>42701</c:v>
                </c:pt>
                <c:pt idx="188">
                  <c:v>42702</c:v>
                </c:pt>
                <c:pt idx="189">
                  <c:v>42703</c:v>
                </c:pt>
                <c:pt idx="190">
                  <c:v>42704</c:v>
                </c:pt>
                <c:pt idx="191">
                  <c:v>42705</c:v>
                </c:pt>
                <c:pt idx="192">
                  <c:v>42706</c:v>
                </c:pt>
                <c:pt idx="193">
                  <c:v>42707</c:v>
                </c:pt>
                <c:pt idx="194">
                  <c:v>42708</c:v>
                </c:pt>
                <c:pt idx="195">
                  <c:v>42709</c:v>
                </c:pt>
                <c:pt idx="196">
                  <c:v>42710</c:v>
                </c:pt>
                <c:pt idx="197">
                  <c:v>42711</c:v>
                </c:pt>
                <c:pt idx="198">
                  <c:v>42712</c:v>
                </c:pt>
                <c:pt idx="199">
                  <c:v>42713</c:v>
                </c:pt>
                <c:pt idx="200">
                  <c:v>42714</c:v>
                </c:pt>
                <c:pt idx="201">
                  <c:v>42715</c:v>
                </c:pt>
                <c:pt idx="202">
                  <c:v>42716</c:v>
                </c:pt>
                <c:pt idx="203">
                  <c:v>42717</c:v>
                </c:pt>
                <c:pt idx="204">
                  <c:v>42718</c:v>
                </c:pt>
                <c:pt idx="205">
                  <c:v>42719</c:v>
                </c:pt>
                <c:pt idx="206">
                  <c:v>42720</c:v>
                </c:pt>
                <c:pt idx="207">
                  <c:v>42721</c:v>
                </c:pt>
                <c:pt idx="208">
                  <c:v>42722</c:v>
                </c:pt>
                <c:pt idx="209">
                  <c:v>42723</c:v>
                </c:pt>
                <c:pt idx="210">
                  <c:v>42724</c:v>
                </c:pt>
                <c:pt idx="211">
                  <c:v>42725</c:v>
                </c:pt>
                <c:pt idx="212">
                  <c:v>42726</c:v>
                </c:pt>
                <c:pt idx="213">
                  <c:v>42727</c:v>
                </c:pt>
                <c:pt idx="214">
                  <c:v>42728</c:v>
                </c:pt>
                <c:pt idx="215">
                  <c:v>42729</c:v>
                </c:pt>
                <c:pt idx="216">
                  <c:v>42730</c:v>
                </c:pt>
                <c:pt idx="217">
                  <c:v>42731</c:v>
                </c:pt>
                <c:pt idx="218">
                  <c:v>42732</c:v>
                </c:pt>
                <c:pt idx="219">
                  <c:v>42733</c:v>
                </c:pt>
                <c:pt idx="220">
                  <c:v>42734</c:v>
                </c:pt>
                <c:pt idx="221">
                  <c:v>42735</c:v>
                </c:pt>
                <c:pt idx="222">
                  <c:v>42736</c:v>
                </c:pt>
                <c:pt idx="223">
                  <c:v>42737</c:v>
                </c:pt>
                <c:pt idx="224">
                  <c:v>42738</c:v>
                </c:pt>
                <c:pt idx="225">
                  <c:v>42739</c:v>
                </c:pt>
                <c:pt idx="226">
                  <c:v>42740</c:v>
                </c:pt>
                <c:pt idx="227">
                  <c:v>42741</c:v>
                </c:pt>
                <c:pt idx="228">
                  <c:v>42742</c:v>
                </c:pt>
                <c:pt idx="229">
                  <c:v>42743</c:v>
                </c:pt>
                <c:pt idx="230">
                  <c:v>42744</c:v>
                </c:pt>
                <c:pt idx="231">
                  <c:v>42745</c:v>
                </c:pt>
                <c:pt idx="232">
                  <c:v>42746</c:v>
                </c:pt>
                <c:pt idx="233">
                  <c:v>42747</c:v>
                </c:pt>
                <c:pt idx="234">
                  <c:v>42748</c:v>
                </c:pt>
                <c:pt idx="235">
                  <c:v>42749</c:v>
                </c:pt>
                <c:pt idx="236">
                  <c:v>42750</c:v>
                </c:pt>
                <c:pt idx="237">
                  <c:v>42751</c:v>
                </c:pt>
                <c:pt idx="238">
                  <c:v>42752</c:v>
                </c:pt>
                <c:pt idx="239">
                  <c:v>42753</c:v>
                </c:pt>
                <c:pt idx="240">
                  <c:v>42754</c:v>
                </c:pt>
                <c:pt idx="241">
                  <c:v>42755</c:v>
                </c:pt>
                <c:pt idx="242">
                  <c:v>42756</c:v>
                </c:pt>
                <c:pt idx="243">
                  <c:v>42757</c:v>
                </c:pt>
                <c:pt idx="244">
                  <c:v>42758</c:v>
                </c:pt>
                <c:pt idx="245">
                  <c:v>42759</c:v>
                </c:pt>
                <c:pt idx="246">
                  <c:v>42760</c:v>
                </c:pt>
                <c:pt idx="247">
                  <c:v>42761</c:v>
                </c:pt>
                <c:pt idx="248">
                  <c:v>42762</c:v>
                </c:pt>
                <c:pt idx="249">
                  <c:v>42763</c:v>
                </c:pt>
                <c:pt idx="250">
                  <c:v>42764</c:v>
                </c:pt>
                <c:pt idx="251">
                  <c:v>42765</c:v>
                </c:pt>
                <c:pt idx="252">
                  <c:v>42766</c:v>
                </c:pt>
                <c:pt idx="253">
                  <c:v>42767</c:v>
                </c:pt>
                <c:pt idx="254">
                  <c:v>42768</c:v>
                </c:pt>
                <c:pt idx="255">
                  <c:v>42769</c:v>
                </c:pt>
                <c:pt idx="256">
                  <c:v>42770</c:v>
                </c:pt>
                <c:pt idx="257">
                  <c:v>42771</c:v>
                </c:pt>
                <c:pt idx="258">
                  <c:v>42772</c:v>
                </c:pt>
                <c:pt idx="259">
                  <c:v>42773</c:v>
                </c:pt>
                <c:pt idx="260">
                  <c:v>42774</c:v>
                </c:pt>
                <c:pt idx="261">
                  <c:v>42775</c:v>
                </c:pt>
                <c:pt idx="262">
                  <c:v>42776</c:v>
                </c:pt>
                <c:pt idx="263">
                  <c:v>42777</c:v>
                </c:pt>
                <c:pt idx="264">
                  <c:v>42778</c:v>
                </c:pt>
                <c:pt idx="265">
                  <c:v>42779</c:v>
                </c:pt>
                <c:pt idx="266">
                  <c:v>42780</c:v>
                </c:pt>
                <c:pt idx="267">
                  <c:v>42781</c:v>
                </c:pt>
                <c:pt idx="268">
                  <c:v>42782</c:v>
                </c:pt>
                <c:pt idx="269">
                  <c:v>42783</c:v>
                </c:pt>
                <c:pt idx="270">
                  <c:v>42784</c:v>
                </c:pt>
                <c:pt idx="271">
                  <c:v>42785</c:v>
                </c:pt>
                <c:pt idx="272">
                  <c:v>42786</c:v>
                </c:pt>
                <c:pt idx="273">
                  <c:v>42787</c:v>
                </c:pt>
                <c:pt idx="274">
                  <c:v>42788</c:v>
                </c:pt>
                <c:pt idx="275">
                  <c:v>42789</c:v>
                </c:pt>
                <c:pt idx="276">
                  <c:v>42790</c:v>
                </c:pt>
                <c:pt idx="277">
                  <c:v>42791</c:v>
                </c:pt>
                <c:pt idx="278">
                  <c:v>42792</c:v>
                </c:pt>
                <c:pt idx="279">
                  <c:v>42793</c:v>
                </c:pt>
                <c:pt idx="280">
                  <c:v>42794</c:v>
                </c:pt>
                <c:pt idx="281">
                  <c:v>42795</c:v>
                </c:pt>
                <c:pt idx="282">
                  <c:v>42796</c:v>
                </c:pt>
                <c:pt idx="283">
                  <c:v>42797</c:v>
                </c:pt>
                <c:pt idx="284">
                  <c:v>42798</c:v>
                </c:pt>
                <c:pt idx="285">
                  <c:v>42799</c:v>
                </c:pt>
                <c:pt idx="286">
                  <c:v>42800</c:v>
                </c:pt>
                <c:pt idx="287">
                  <c:v>42801</c:v>
                </c:pt>
                <c:pt idx="288">
                  <c:v>42802</c:v>
                </c:pt>
                <c:pt idx="289">
                  <c:v>42803</c:v>
                </c:pt>
                <c:pt idx="290">
                  <c:v>42804</c:v>
                </c:pt>
                <c:pt idx="291">
                  <c:v>42805</c:v>
                </c:pt>
                <c:pt idx="292">
                  <c:v>42806</c:v>
                </c:pt>
                <c:pt idx="293">
                  <c:v>42807</c:v>
                </c:pt>
                <c:pt idx="294">
                  <c:v>42808</c:v>
                </c:pt>
                <c:pt idx="295">
                  <c:v>42809</c:v>
                </c:pt>
                <c:pt idx="296">
                  <c:v>42810</c:v>
                </c:pt>
                <c:pt idx="297">
                  <c:v>42811</c:v>
                </c:pt>
                <c:pt idx="298">
                  <c:v>42812</c:v>
                </c:pt>
                <c:pt idx="299">
                  <c:v>42813</c:v>
                </c:pt>
                <c:pt idx="300">
                  <c:v>42814</c:v>
                </c:pt>
                <c:pt idx="301">
                  <c:v>42815</c:v>
                </c:pt>
                <c:pt idx="302">
                  <c:v>42816</c:v>
                </c:pt>
                <c:pt idx="303">
                  <c:v>42817</c:v>
                </c:pt>
                <c:pt idx="304">
                  <c:v>42818</c:v>
                </c:pt>
                <c:pt idx="305">
                  <c:v>42819</c:v>
                </c:pt>
                <c:pt idx="306">
                  <c:v>42820</c:v>
                </c:pt>
                <c:pt idx="307">
                  <c:v>42821</c:v>
                </c:pt>
                <c:pt idx="308">
                  <c:v>42822</c:v>
                </c:pt>
                <c:pt idx="309">
                  <c:v>42823</c:v>
                </c:pt>
                <c:pt idx="310">
                  <c:v>42824</c:v>
                </c:pt>
                <c:pt idx="311">
                  <c:v>42825</c:v>
                </c:pt>
                <c:pt idx="312">
                  <c:v>42826</c:v>
                </c:pt>
                <c:pt idx="313">
                  <c:v>42827</c:v>
                </c:pt>
                <c:pt idx="314">
                  <c:v>42828</c:v>
                </c:pt>
                <c:pt idx="315">
                  <c:v>42829</c:v>
                </c:pt>
                <c:pt idx="316">
                  <c:v>42830</c:v>
                </c:pt>
                <c:pt idx="317">
                  <c:v>42831</c:v>
                </c:pt>
                <c:pt idx="318">
                  <c:v>42832</c:v>
                </c:pt>
                <c:pt idx="319">
                  <c:v>42833</c:v>
                </c:pt>
                <c:pt idx="320">
                  <c:v>42834</c:v>
                </c:pt>
                <c:pt idx="321">
                  <c:v>42835</c:v>
                </c:pt>
                <c:pt idx="322">
                  <c:v>42836</c:v>
                </c:pt>
                <c:pt idx="323">
                  <c:v>42837</c:v>
                </c:pt>
                <c:pt idx="324">
                  <c:v>42838</c:v>
                </c:pt>
                <c:pt idx="325">
                  <c:v>42839</c:v>
                </c:pt>
                <c:pt idx="326">
                  <c:v>42840</c:v>
                </c:pt>
                <c:pt idx="327">
                  <c:v>42841</c:v>
                </c:pt>
                <c:pt idx="328">
                  <c:v>42842</c:v>
                </c:pt>
                <c:pt idx="329">
                  <c:v>42843</c:v>
                </c:pt>
                <c:pt idx="330">
                  <c:v>42844</c:v>
                </c:pt>
                <c:pt idx="331">
                  <c:v>42845</c:v>
                </c:pt>
                <c:pt idx="332">
                  <c:v>42846</c:v>
                </c:pt>
                <c:pt idx="333">
                  <c:v>42847</c:v>
                </c:pt>
                <c:pt idx="334">
                  <c:v>42848</c:v>
                </c:pt>
                <c:pt idx="335">
                  <c:v>42849</c:v>
                </c:pt>
                <c:pt idx="336">
                  <c:v>42850</c:v>
                </c:pt>
                <c:pt idx="337">
                  <c:v>42851</c:v>
                </c:pt>
                <c:pt idx="338">
                  <c:v>42852</c:v>
                </c:pt>
                <c:pt idx="339">
                  <c:v>42853</c:v>
                </c:pt>
                <c:pt idx="340">
                  <c:v>42854</c:v>
                </c:pt>
                <c:pt idx="341">
                  <c:v>42855</c:v>
                </c:pt>
                <c:pt idx="342">
                  <c:v>42856</c:v>
                </c:pt>
                <c:pt idx="343">
                  <c:v>42857</c:v>
                </c:pt>
                <c:pt idx="344">
                  <c:v>42858</c:v>
                </c:pt>
                <c:pt idx="345">
                  <c:v>42859</c:v>
                </c:pt>
                <c:pt idx="346">
                  <c:v>42860</c:v>
                </c:pt>
                <c:pt idx="347">
                  <c:v>42861</c:v>
                </c:pt>
                <c:pt idx="348">
                  <c:v>42862</c:v>
                </c:pt>
                <c:pt idx="349">
                  <c:v>42863</c:v>
                </c:pt>
                <c:pt idx="350">
                  <c:v>42864</c:v>
                </c:pt>
                <c:pt idx="351">
                  <c:v>42865</c:v>
                </c:pt>
                <c:pt idx="352">
                  <c:v>42866</c:v>
                </c:pt>
                <c:pt idx="353">
                  <c:v>42867</c:v>
                </c:pt>
                <c:pt idx="354">
                  <c:v>42868</c:v>
                </c:pt>
                <c:pt idx="355">
                  <c:v>42869</c:v>
                </c:pt>
                <c:pt idx="356">
                  <c:v>42870</c:v>
                </c:pt>
                <c:pt idx="357">
                  <c:v>42871</c:v>
                </c:pt>
                <c:pt idx="358">
                  <c:v>42872</c:v>
                </c:pt>
                <c:pt idx="359">
                  <c:v>42873</c:v>
                </c:pt>
                <c:pt idx="360">
                  <c:v>42874</c:v>
                </c:pt>
                <c:pt idx="361">
                  <c:v>42875</c:v>
                </c:pt>
                <c:pt idx="362">
                  <c:v>42876</c:v>
                </c:pt>
                <c:pt idx="363">
                  <c:v>42877</c:v>
                </c:pt>
                <c:pt idx="364">
                  <c:v>42878</c:v>
                </c:pt>
                <c:pt idx="365">
                  <c:v>42879</c:v>
                </c:pt>
              </c:numCache>
            </c:numRef>
          </c:cat>
          <c:val>
            <c:numRef>
              <c:f>Sheet1!$B$2:$B$367</c:f>
              <c:numCache>
                <c:formatCode>General</c:formatCode>
                <c:ptCount val="366"/>
                <c:pt idx="0">
                  <c:v>608</c:v>
                </c:pt>
                <c:pt idx="1">
                  <c:v>400</c:v>
                </c:pt>
                <c:pt idx="2">
                  <c:v>175</c:v>
                </c:pt>
                <c:pt idx="3">
                  <c:v>408</c:v>
                </c:pt>
                <c:pt idx="4">
                  <c:v>240</c:v>
                </c:pt>
                <c:pt idx="5">
                  <c:v>82</c:v>
                </c:pt>
                <c:pt idx="6">
                  <c:v>47</c:v>
                </c:pt>
                <c:pt idx="7">
                  <c:v>41</c:v>
                </c:pt>
                <c:pt idx="8">
                  <c:v>126</c:v>
                </c:pt>
                <c:pt idx="9">
                  <c:v>105</c:v>
                </c:pt>
                <c:pt idx="10">
                  <c:v>85</c:v>
                </c:pt>
                <c:pt idx="11">
                  <c:v>18</c:v>
                </c:pt>
                <c:pt idx="12">
                  <c:v>53</c:v>
                </c:pt>
                <c:pt idx="13">
                  <c:v>637</c:v>
                </c:pt>
                <c:pt idx="14">
                  <c:v>829</c:v>
                </c:pt>
                <c:pt idx="15">
                  <c:v>337</c:v>
                </c:pt>
                <c:pt idx="16">
                  <c:v>66</c:v>
                </c:pt>
                <c:pt idx="17">
                  <c:v>71</c:v>
                </c:pt>
                <c:pt idx="18">
                  <c:v>80</c:v>
                </c:pt>
                <c:pt idx="19">
                  <c:v>30</c:v>
                </c:pt>
                <c:pt idx="20">
                  <c:v>63</c:v>
                </c:pt>
                <c:pt idx="21">
                  <c:v>207</c:v>
                </c:pt>
                <c:pt idx="22">
                  <c:v>92</c:v>
                </c:pt>
                <c:pt idx="23">
                  <c:v>28</c:v>
                </c:pt>
                <c:pt idx="24">
                  <c:v>88</c:v>
                </c:pt>
                <c:pt idx="25">
                  <c:v>16</c:v>
                </c:pt>
                <c:pt idx="26">
                  <c:v>39</c:v>
                </c:pt>
                <c:pt idx="27">
                  <c:v>244</c:v>
                </c:pt>
                <c:pt idx="28">
                  <c:v>308</c:v>
                </c:pt>
                <c:pt idx="29">
                  <c:v>274</c:v>
                </c:pt>
                <c:pt idx="30">
                  <c:v>132</c:v>
                </c:pt>
                <c:pt idx="31">
                  <c:v>9358</c:v>
                </c:pt>
                <c:pt idx="32">
                  <c:v>895</c:v>
                </c:pt>
                <c:pt idx="33">
                  <c:v>154</c:v>
                </c:pt>
                <c:pt idx="34">
                  <c:v>157</c:v>
                </c:pt>
                <c:pt idx="35">
                  <c:v>185</c:v>
                </c:pt>
                <c:pt idx="36">
                  <c:v>79</c:v>
                </c:pt>
                <c:pt idx="37">
                  <c:v>199</c:v>
                </c:pt>
                <c:pt idx="38">
                  <c:v>91</c:v>
                </c:pt>
                <c:pt idx="39">
                  <c:v>32</c:v>
                </c:pt>
                <c:pt idx="40">
                  <c:v>14</c:v>
                </c:pt>
                <c:pt idx="41">
                  <c:v>81</c:v>
                </c:pt>
                <c:pt idx="42">
                  <c:v>43</c:v>
                </c:pt>
                <c:pt idx="43">
                  <c:v>137</c:v>
                </c:pt>
                <c:pt idx="44">
                  <c:v>184</c:v>
                </c:pt>
                <c:pt idx="45">
                  <c:v>46</c:v>
                </c:pt>
                <c:pt idx="46">
                  <c:v>18</c:v>
                </c:pt>
                <c:pt idx="47">
                  <c:v>42</c:v>
                </c:pt>
                <c:pt idx="48">
                  <c:v>89</c:v>
                </c:pt>
                <c:pt idx="49">
                  <c:v>534</c:v>
                </c:pt>
                <c:pt idx="50">
                  <c:v>117</c:v>
                </c:pt>
                <c:pt idx="51">
                  <c:v>442</c:v>
                </c:pt>
                <c:pt idx="52">
                  <c:v>158</c:v>
                </c:pt>
                <c:pt idx="53">
                  <c:v>49</c:v>
                </c:pt>
                <c:pt idx="54">
                  <c:v>31</c:v>
                </c:pt>
                <c:pt idx="55">
                  <c:v>45</c:v>
                </c:pt>
                <c:pt idx="56">
                  <c:v>148</c:v>
                </c:pt>
                <c:pt idx="57">
                  <c:v>182</c:v>
                </c:pt>
                <c:pt idx="58">
                  <c:v>152</c:v>
                </c:pt>
                <c:pt idx="59">
                  <c:v>86</c:v>
                </c:pt>
                <c:pt idx="60">
                  <c:v>128</c:v>
                </c:pt>
                <c:pt idx="61">
                  <c:v>63</c:v>
                </c:pt>
                <c:pt idx="62">
                  <c:v>52</c:v>
                </c:pt>
                <c:pt idx="63">
                  <c:v>46</c:v>
                </c:pt>
                <c:pt idx="64">
                  <c:v>27</c:v>
                </c:pt>
                <c:pt idx="65">
                  <c:v>54</c:v>
                </c:pt>
                <c:pt idx="66">
                  <c:v>86</c:v>
                </c:pt>
                <c:pt idx="67">
                  <c:v>64</c:v>
                </c:pt>
                <c:pt idx="68">
                  <c:v>134</c:v>
                </c:pt>
                <c:pt idx="69">
                  <c:v>47</c:v>
                </c:pt>
                <c:pt idx="70">
                  <c:v>163</c:v>
                </c:pt>
                <c:pt idx="71">
                  <c:v>64</c:v>
                </c:pt>
                <c:pt idx="72">
                  <c:v>74</c:v>
                </c:pt>
                <c:pt idx="73">
                  <c:v>470</c:v>
                </c:pt>
                <c:pt idx="74">
                  <c:v>5</c:v>
                </c:pt>
                <c:pt idx="75">
                  <c:v>36</c:v>
                </c:pt>
                <c:pt idx="76">
                  <c:v>15</c:v>
                </c:pt>
                <c:pt idx="77">
                  <c:v>673</c:v>
                </c:pt>
                <c:pt idx="78">
                  <c:v>49</c:v>
                </c:pt>
                <c:pt idx="79">
                  <c:v>32</c:v>
                </c:pt>
                <c:pt idx="80">
                  <c:v>23</c:v>
                </c:pt>
                <c:pt idx="81">
                  <c:v>37</c:v>
                </c:pt>
                <c:pt idx="82">
                  <c:v>13</c:v>
                </c:pt>
                <c:pt idx="83">
                  <c:v>23</c:v>
                </c:pt>
                <c:pt idx="84">
                  <c:v>15</c:v>
                </c:pt>
                <c:pt idx="85">
                  <c:v>265</c:v>
                </c:pt>
                <c:pt idx="86">
                  <c:v>105</c:v>
                </c:pt>
                <c:pt idx="87">
                  <c:v>143</c:v>
                </c:pt>
                <c:pt idx="88">
                  <c:v>17</c:v>
                </c:pt>
                <c:pt idx="89">
                  <c:v>12</c:v>
                </c:pt>
                <c:pt idx="90">
                  <c:v>19</c:v>
                </c:pt>
                <c:pt idx="91">
                  <c:v>55</c:v>
                </c:pt>
                <c:pt idx="92">
                  <c:v>60</c:v>
                </c:pt>
                <c:pt idx="93">
                  <c:v>45</c:v>
                </c:pt>
                <c:pt idx="94">
                  <c:v>109</c:v>
                </c:pt>
                <c:pt idx="95">
                  <c:v>19</c:v>
                </c:pt>
                <c:pt idx="96">
                  <c:v>113</c:v>
                </c:pt>
                <c:pt idx="97">
                  <c:v>500</c:v>
                </c:pt>
                <c:pt idx="98">
                  <c:v>400</c:v>
                </c:pt>
                <c:pt idx="99">
                  <c:v>10289</c:v>
                </c:pt>
                <c:pt idx="100">
                  <c:v>145</c:v>
                </c:pt>
                <c:pt idx="101">
                  <c:v>58</c:v>
                </c:pt>
                <c:pt idx="102">
                  <c:v>1315</c:v>
                </c:pt>
                <c:pt idx="103">
                  <c:v>1081</c:v>
                </c:pt>
                <c:pt idx="104">
                  <c:v>135</c:v>
                </c:pt>
                <c:pt idx="105">
                  <c:v>34</c:v>
                </c:pt>
                <c:pt idx="106">
                  <c:v>56</c:v>
                </c:pt>
                <c:pt idx="107">
                  <c:v>32</c:v>
                </c:pt>
                <c:pt idx="108">
                  <c:v>1112</c:v>
                </c:pt>
                <c:pt idx="109">
                  <c:v>18</c:v>
                </c:pt>
                <c:pt idx="110">
                  <c:v>65</c:v>
                </c:pt>
                <c:pt idx="111">
                  <c:v>106</c:v>
                </c:pt>
                <c:pt idx="112">
                  <c:v>1402</c:v>
                </c:pt>
                <c:pt idx="113">
                  <c:v>331</c:v>
                </c:pt>
                <c:pt idx="114">
                  <c:v>916</c:v>
                </c:pt>
                <c:pt idx="115">
                  <c:v>8</c:v>
                </c:pt>
                <c:pt idx="116">
                  <c:v>9</c:v>
                </c:pt>
                <c:pt idx="117">
                  <c:v>77</c:v>
                </c:pt>
                <c:pt idx="118">
                  <c:v>108</c:v>
                </c:pt>
                <c:pt idx="119">
                  <c:v>36</c:v>
                </c:pt>
                <c:pt idx="120">
                  <c:v>34</c:v>
                </c:pt>
                <c:pt idx="121">
                  <c:v>59</c:v>
                </c:pt>
                <c:pt idx="122">
                  <c:v>40</c:v>
                </c:pt>
                <c:pt idx="123">
                  <c:v>22</c:v>
                </c:pt>
                <c:pt idx="124">
                  <c:v>11</c:v>
                </c:pt>
                <c:pt idx="125">
                  <c:v>237</c:v>
                </c:pt>
                <c:pt idx="126">
                  <c:v>72</c:v>
                </c:pt>
                <c:pt idx="127">
                  <c:v>68</c:v>
                </c:pt>
                <c:pt idx="128">
                  <c:v>76</c:v>
                </c:pt>
                <c:pt idx="129">
                  <c:v>38</c:v>
                </c:pt>
                <c:pt idx="130">
                  <c:v>9</c:v>
                </c:pt>
                <c:pt idx="131">
                  <c:v>40</c:v>
                </c:pt>
                <c:pt idx="132">
                  <c:v>23</c:v>
                </c:pt>
                <c:pt idx="133">
                  <c:v>9</c:v>
                </c:pt>
                <c:pt idx="134">
                  <c:v>4</c:v>
                </c:pt>
                <c:pt idx="135">
                  <c:v>1</c:v>
                </c:pt>
                <c:pt idx="136">
                  <c:v>6</c:v>
                </c:pt>
                <c:pt idx="137">
                  <c:v>18</c:v>
                </c:pt>
                <c:pt idx="138">
                  <c:v>89</c:v>
                </c:pt>
                <c:pt idx="139">
                  <c:v>102</c:v>
                </c:pt>
                <c:pt idx="140">
                  <c:v>94</c:v>
                </c:pt>
                <c:pt idx="141">
                  <c:v>18</c:v>
                </c:pt>
                <c:pt idx="142">
                  <c:v>45</c:v>
                </c:pt>
                <c:pt idx="143">
                  <c:v>25</c:v>
                </c:pt>
                <c:pt idx="144">
                  <c:v>4</c:v>
                </c:pt>
                <c:pt idx="145">
                  <c:v>11</c:v>
                </c:pt>
                <c:pt idx="146">
                  <c:v>56</c:v>
                </c:pt>
                <c:pt idx="147">
                  <c:v>22</c:v>
                </c:pt>
                <c:pt idx="148">
                  <c:v>14</c:v>
                </c:pt>
                <c:pt idx="149">
                  <c:v>31</c:v>
                </c:pt>
                <c:pt idx="150">
                  <c:v>40</c:v>
                </c:pt>
                <c:pt idx="151">
                  <c:v>85</c:v>
                </c:pt>
                <c:pt idx="152">
                  <c:v>14</c:v>
                </c:pt>
                <c:pt idx="153">
                  <c:v>43</c:v>
                </c:pt>
                <c:pt idx="154">
                  <c:v>40</c:v>
                </c:pt>
                <c:pt idx="155">
                  <c:v>383</c:v>
                </c:pt>
                <c:pt idx="156">
                  <c:v>78</c:v>
                </c:pt>
                <c:pt idx="157">
                  <c:v>51</c:v>
                </c:pt>
                <c:pt idx="158">
                  <c:v>12</c:v>
                </c:pt>
                <c:pt idx="159">
                  <c:v>8</c:v>
                </c:pt>
                <c:pt idx="160">
                  <c:v>323</c:v>
                </c:pt>
                <c:pt idx="161">
                  <c:v>66</c:v>
                </c:pt>
                <c:pt idx="162">
                  <c:v>45</c:v>
                </c:pt>
                <c:pt idx="163">
                  <c:v>93</c:v>
                </c:pt>
                <c:pt idx="164">
                  <c:v>1068</c:v>
                </c:pt>
                <c:pt idx="165">
                  <c:v>29</c:v>
                </c:pt>
                <c:pt idx="166">
                  <c:v>14</c:v>
                </c:pt>
                <c:pt idx="167">
                  <c:v>40</c:v>
                </c:pt>
                <c:pt idx="168">
                  <c:v>49</c:v>
                </c:pt>
                <c:pt idx="169">
                  <c:v>43</c:v>
                </c:pt>
                <c:pt idx="170">
                  <c:v>134</c:v>
                </c:pt>
                <c:pt idx="171">
                  <c:v>85</c:v>
                </c:pt>
                <c:pt idx="172">
                  <c:v>45</c:v>
                </c:pt>
                <c:pt idx="173">
                  <c:v>25</c:v>
                </c:pt>
                <c:pt idx="174">
                  <c:v>104</c:v>
                </c:pt>
                <c:pt idx="175">
                  <c:v>150</c:v>
                </c:pt>
                <c:pt idx="176">
                  <c:v>103</c:v>
                </c:pt>
                <c:pt idx="177">
                  <c:v>75</c:v>
                </c:pt>
                <c:pt idx="178">
                  <c:v>301</c:v>
                </c:pt>
                <c:pt idx="179">
                  <c:v>43</c:v>
                </c:pt>
                <c:pt idx="180">
                  <c:v>66</c:v>
                </c:pt>
                <c:pt idx="181">
                  <c:v>68</c:v>
                </c:pt>
                <c:pt idx="182">
                  <c:v>1240</c:v>
                </c:pt>
                <c:pt idx="183">
                  <c:v>354</c:v>
                </c:pt>
                <c:pt idx="184">
                  <c:v>785</c:v>
                </c:pt>
                <c:pt idx="185">
                  <c:v>66</c:v>
                </c:pt>
                <c:pt idx="186">
                  <c:v>27</c:v>
                </c:pt>
                <c:pt idx="187">
                  <c:v>24</c:v>
                </c:pt>
                <c:pt idx="188">
                  <c:v>571</c:v>
                </c:pt>
                <c:pt idx="189">
                  <c:v>80</c:v>
                </c:pt>
                <c:pt idx="190">
                  <c:v>45</c:v>
                </c:pt>
                <c:pt idx="191">
                  <c:v>66</c:v>
                </c:pt>
                <c:pt idx="192">
                  <c:v>44</c:v>
                </c:pt>
                <c:pt idx="193">
                  <c:v>41</c:v>
                </c:pt>
                <c:pt idx="194">
                  <c:v>35</c:v>
                </c:pt>
                <c:pt idx="195">
                  <c:v>118</c:v>
                </c:pt>
                <c:pt idx="196">
                  <c:v>138</c:v>
                </c:pt>
                <c:pt idx="197">
                  <c:v>117</c:v>
                </c:pt>
                <c:pt idx="198">
                  <c:v>34</c:v>
                </c:pt>
                <c:pt idx="199">
                  <c:v>123</c:v>
                </c:pt>
                <c:pt idx="200">
                  <c:v>41</c:v>
                </c:pt>
                <c:pt idx="201">
                  <c:v>11</c:v>
                </c:pt>
                <c:pt idx="202">
                  <c:v>26</c:v>
                </c:pt>
                <c:pt idx="203">
                  <c:v>90</c:v>
                </c:pt>
                <c:pt idx="204">
                  <c:v>42</c:v>
                </c:pt>
                <c:pt idx="205">
                  <c:v>110</c:v>
                </c:pt>
                <c:pt idx="206">
                  <c:v>54</c:v>
                </c:pt>
                <c:pt idx="207">
                  <c:v>104</c:v>
                </c:pt>
                <c:pt idx="208">
                  <c:v>277</c:v>
                </c:pt>
                <c:pt idx="209">
                  <c:v>23</c:v>
                </c:pt>
                <c:pt idx="210">
                  <c:v>36</c:v>
                </c:pt>
                <c:pt idx="211">
                  <c:v>674</c:v>
                </c:pt>
                <c:pt idx="212">
                  <c:v>65</c:v>
                </c:pt>
                <c:pt idx="213">
                  <c:v>1071</c:v>
                </c:pt>
                <c:pt idx="214">
                  <c:v>35</c:v>
                </c:pt>
                <c:pt idx="215">
                  <c:v>22</c:v>
                </c:pt>
                <c:pt idx="216">
                  <c:v>2540</c:v>
                </c:pt>
                <c:pt idx="217">
                  <c:v>1339</c:v>
                </c:pt>
                <c:pt idx="218">
                  <c:v>184</c:v>
                </c:pt>
                <c:pt idx="219">
                  <c:v>66</c:v>
                </c:pt>
                <c:pt idx="220">
                  <c:v>276</c:v>
                </c:pt>
                <c:pt idx="221">
                  <c:v>8</c:v>
                </c:pt>
                <c:pt idx="222">
                  <c:v>25</c:v>
                </c:pt>
                <c:pt idx="223">
                  <c:v>29</c:v>
                </c:pt>
                <c:pt idx="224">
                  <c:v>199</c:v>
                </c:pt>
                <c:pt idx="225">
                  <c:v>1947</c:v>
                </c:pt>
                <c:pt idx="226">
                  <c:v>77</c:v>
                </c:pt>
                <c:pt idx="227">
                  <c:v>68</c:v>
                </c:pt>
                <c:pt idx="228">
                  <c:v>23</c:v>
                </c:pt>
                <c:pt idx="229">
                  <c:v>67</c:v>
                </c:pt>
                <c:pt idx="230">
                  <c:v>118</c:v>
                </c:pt>
                <c:pt idx="231">
                  <c:v>268</c:v>
                </c:pt>
                <c:pt idx="232">
                  <c:v>51</c:v>
                </c:pt>
                <c:pt idx="233">
                  <c:v>30</c:v>
                </c:pt>
                <c:pt idx="234">
                  <c:v>27</c:v>
                </c:pt>
                <c:pt idx="235">
                  <c:v>30</c:v>
                </c:pt>
                <c:pt idx="236">
                  <c:v>16</c:v>
                </c:pt>
                <c:pt idx="237">
                  <c:v>195</c:v>
                </c:pt>
                <c:pt idx="238">
                  <c:v>166</c:v>
                </c:pt>
                <c:pt idx="239">
                  <c:v>454</c:v>
                </c:pt>
                <c:pt idx="240">
                  <c:v>4866</c:v>
                </c:pt>
                <c:pt idx="241">
                  <c:v>2116</c:v>
                </c:pt>
                <c:pt idx="242">
                  <c:v>47</c:v>
                </c:pt>
                <c:pt idx="243">
                  <c:v>396</c:v>
                </c:pt>
                <c:pt idx="244">
                  <c:v>62</c:v>
                </c:pt>
                <c:pt idx="245">
                  <c:v>216</c:v>
                </c:pt>
                <c:pt idx="246">
                  <c:v>199</c:v>
                </c:pt>
                <c:pt idx="247">
                  <c:v>39</c:v>
                </c:pt>
                <c:pt idx="248">
                  <c:v>12</c:v>
                </c:pt>
                <c:pt idx="249">
                  <c:v>21</c:v>
                </c:pt>
                <c:pt idx="250">
                  <c:v>30</c:v>
                </c:pt>
                <c:pt idx="251">
                  <c:v>33</c:v>
                </c:pt>
                <c:pt idx="252">
                  <c:v>15</c:v>
                </c:pt>
                <c:pt idx="253">
                  <c:v>21</c:v>
                </c:pt>
                <c:pt idx="254">
                  <c:v>45</c:v>
                </c:pt>
                <c:pt idx="255">
                  <c:v>1000</c:v>
                </c:pt>
                <c:pt idx="256">
                  <c:v>36</c:v>
                </c:pt>
                <c:pt idx="257">
                  <c:v>59</c:v>
                </c:pt>
                <c:pt idx="258">
                  <c:v>40</c:v>
                </c:pt>
                <c:pt idx="259">
                  <c:v>39</c:v>
                </c:pt>
                <c:pt idx="260">
                  <c:v>45</c:v>
                </c:pt>
                <c:pt idx="261">
                  <c:v>830</c:v>
                </c:pt>
                <c:pt idx="262">
                  <c:v>63</c:v>
                </c:pt>
                <c:pt idx="263">
                  <c:v>18</c:v>
                </c:pt>
                <c:pt idx="264">
                  <c:v>47</c:v>
                </c:pt>
                <c:pt idx="265">
                  <c:v>65</c:v>
                </c:pt>
                <c:pt idx="266">
                  <c:v>484</c:v>
                </c:pt>
                <c:pt idx="267">
                  <c:v>10073</c:v>
                </c:pt>
                <c:pt idx="268">
                  <c:v>42</c:v>
                </c:pt>
                <c:pt idx="269">
                  <c:v>21</c:v>
                </c:pt>
                <c:pt idx="270">
                  <c:v>15</c:v>
                </c:pt>
                <c:pt idx="271">
                  <c:v>5747</c:v>
                </c:pt>
                <c:pt idx="272">
                  <c:v>32</c:v>
                </c:pt>
                <c:pt idx="273">
                  <c:v>55</c:v>
                </c:pt>
                <c:pt idx="274">
                  <c:v>39</c:v>
                </c:pt>
                <c:pt idx="275">
                  <c:v>76</c:v>
                </c:pt>
                <c:pt idx="276">
                  <c:v>52</c:v>
                </c:pt>
                <c:pt idx="277">
                  <c:v>14</c:v>
                </c:pt>
                <c:pt idx="278">
                  <c:v>3</c:v>
                </c:pt>
                <c:pt idx="279">
                  <c:v>114</c:v>
                </c:pt>
                <c:pt idx="280">
                  <c:v>68</c:v>
                </c:pt>
                <c:pt idx="281">
                  <c:v>53</c:v>
                </c:pt>
                <c:pt idx="282">
                  <c:v>23</c:v>
                </c:pt>
                <c:pt idx="283">
                  <c:v>9</c:v>
                </c:pt>
                <c:pt idx="284">
                  <c:v>4</c:v>
                </c:pt>
                <c:pt idx="285">
                  <c:v>14</c:v>
                </c:pt>
                <c:pt idx="286">
                  <c:v>88</c:v>
                </c:pt>
                <c:pt idx="287">
                  <c:v>35</c:v>
                </c:pt>
                <c:pt idx="288">
                  <c:v>11338</c:v>
                </c:pt>
                <c:pt idx="289">
                  <c:v>201</c:v>
                </c:pt>
                <c:pt idx="290">
                  <c:v>58</c:v>
                </c:pt>
                <c:pt idx="291">
                  <c:v>24</c:v>
                </c:pt>
                <c:pt idx="292">
                  <c:v>511</c:v>
                </c:pt>
                <c:pt idx="293">
                  <c:v>51</c:v>
                </c:pt>
                <c:pt idx="294">
                  <c:v>21</c:v>
                </c:pt>
                <c:pt idx="295">
                  <c:v>243</c:v>
                </c:pt>
                <c:pt idx="296">
                  <c:v>23</c:v>
                </c:pt>
                <c:pt idx="297">
                  <c:v>50</c:v>
                </c:pt>
                <c:pt idx="298">
                  <c:v>32</c:v>
                </c:pt>
                <c:pt idx="299">
                  <c:v>149</c:v>
                </c:pt>
                <c:pt idx="300">
                  <c:v>366</c:v>
                </c:pt>
                <c:pt idx="301">
                  <c:v>20</c:v>
                </c:pt>
                <c:pt idx="302">
                  <c:v>56</c:v>
                </c:pt>
                <c:pt idx="303">
                  <c:v>37</c:v>
                </c:pt>
                <c:pt idx="304">
                  <c:v>36</c:v>
                </c:pt>
                <c:pt idx="305">
                  <c:v>17</c:v>
                </c:pt>
                <c:pt idx="306">
                  <c:v>43</c:v>
                </c:pt>
                <c:pt idx="307">
                  <c:v>62</c:v>
                </c:pt>
                <c:pt idx="308">
                  <c:v>63</c:v>
                </c:pt>
                <c:pt idx="309">
                  <c:v>49</c:v>
                </c:pt>
                <c:pt idx="310">
                  <c:v>130</c:v>
                </c:pt>
                <c:pt idx="311">
                  <c:v>144</c:v>
                </c:pt>
                <c:pt idx="312">
                  <c:v>35</c:v>
                </c:pt>
                <c:pt idx="313">
                  <c:v>33</c:v>
                </c:pt>
                <c:pt idx="314">
                  <c:v>101</c:v>
                </c:pt>
                <c:pt idx="315">
                  <c:v>7</c:v>
                </c:pt>
                <c:pt idx="316">
                  <c:v>17</c:v>
                </c:pt>
                <c:pt idx="317">
                  <c:v>12</c:v>
                </c:pt>
                <c:pt idx="318">
                  <c:v>37</c:v>
                </c:pt>
                <c:pt idx="319">
                  <c:v>57</c:v>
                </c:pt>
                <c:pt idx="320">
                  <c:v>16</c:v>
                </c:pt>
                <c:pt idx="321">
                  <c:v>15</c:v>
                </c:pt>
                <c:pt idx="322">
                  <c:v>33</c:v>
                </c:pt>
                <c:pt idx="323">
                  <c:v>115</c:v>
                </c:pt>
                <c:pt idx="324">
                  <c:v>535</c:v>
                </c:pt>
                <c:pt idx="325">
                  <c:v>47</c:v>
                </c:pt>
                <c:pt idx="326">
                  <c:v>15</c:v>
                </c:pt>
                <c:pt idx="327">
                  <c:v>1</c:v>
                </c:pt>
                <c:pt idx="328">
                  <c:v>2162</c:v>
                </c:pt>
                <c:pt idx="329">
                  <c:v>109</c:v>
                </c:pt>
                <c:pt idx="330">
                  <c:v>78</c:v>
                </c:pt>
                <c:pt idx="331">
                  <c:v>89</c:v>
                </c:pt>
                <c:pt idx="332">
                  <c:v>634</c:v>
                </c:pt>
                <c:pt idx="333">
                  <c:v>33</c:v>
                </c:pt>
                <c:pt idx="334">
                  <c:v>144</c:v>
                </c:pt>
                <c:pt idx="335">
                  <c:v>39</c:v>
                </c:pt>
                <c:pt idx="336">
                  <c:v>87</c:v>
                </c:pt>
                <c:pt idx="337">
                  <c:v>53</c:v>
                </c:pt>
                <c:pt idx="338">
                  <c:v>39</c:v>
                </c:pt>
                <c:pt idx="339">
                  <c:v>189</c:v>
                </c:pt>
                <c:pt idx="340">
                  <c:v>32</c:v>
                </c:pt>
                <c:pt idx="341">
                  <c:v>5</c:v>
                </c:pt>
                <c:pt idx="342">
                  <c:v>120</c:v>
                </c:pt>
                <c:pt idx="343">
                  <c:v>288</c:v>
                </c:pt>
                <c:pt idx="344">
                  <c:v>528</c:v>
                </c:pt>
                <c:pt idx="345">
                  <c:v>251</c:v>
                </c:pt>
                <c:pt idx="346">
                  <c:v>29</c:v>
                </c:pt>
                <c:pt idx="347">
                  <c:v>47</c:v>
                </c:pt>
                <c:pt idx="348">
                  <c:v>14</c:v>
                </c:pt>
                <c:pt idx="349">
                  <c:v>511</c:v>
                </c:pt>
                <c:pt idx="350">
                  <c:v>45</c:v>
                </c:pt>
                <c:pt idx="351">
                  <c:v>61</c:v>
                </c:pt>
                <c:pt idx="352">
                  <c:v>598</c:v>
                </c:pt>
                <c:pt idx="353">
                  <c:v>84</c:v>
                </c:pt>
                <c:pt idx="354">
                  <c:v>6</c:v>
                </c:pt>
                <c:pt idx="355">
                  <c:v>4</c:v>
                </c:pt>
                <c:pt idx="356">
                  <c:v>42</c:v>
                </c:pt>
                <c:pt idx="357">
                  <c:v>125</c:v>
                </c:pt>
                <c:pt idx="358">
                  <c:v>136</c:v>
                </c:pt>
                <c:pt idx="359">
                  <c:v>32</c:v>
                </c:pt>
                <c:pt idx="360">
                  <c:v>64</c:v>
                </c:pt>
                <c:pt idx="361">
                  <c:v>19</c:v>
                </c:pt>
                <c:pt idx="362">
                  <c:v>18</c:v>
                </c:pt>
                <c:pt idx="363">
                  <c:v>44</c:v>
                </c:pt>
                <c:pt idx="364">
                  <c:v>98</c:v>
                </c:pt>
                <c:pt idx="365">
                  <c:v>7</c:v>
                </c:pt>
              </c:numCache>
            </c:numRef>
          </c:val>
          <c:smooth val="0"/>
        </c:ser>
        <c:ser>
          <c:idx val="1"/>
          <c:order val="1"/>
          <c:tx>
            <c:strRef>
              <c:f>Sheet1!$C$1</c:f>
              <c:strCache>
                <c:ptCount val="1"/>
                <c:pt idx="0">
                  <c:v>蚂蚁聚宝</c:v>
                </c:pt>
              </c:strCache>
            </c:strRef>
          </c:tx>
          <c:spPr>
            <a:ln w="28575" cap="rnd">
              <a:solidFill>
                <a:schemeClr val="accent2"/>
              </a:solidFill>
              <a:round/>
            </a:ln>
            <a:effectLst/>
          </c:spPr>
          <c:marker>
            <c:symbol val="none"/>
          </c:marker>
          <c:dLbls>
            <c:dLbl>
              <c:idx val="38"/>
              <c:layout/>
              <c:showLegendKey val="0"/>
              <c:showVal val="1"/>
              <c:showCatName val="0"/>
              <c:showSerName val="0"/>
              <c:showPercent val="0"/>
              <c:showBubbleSize val="0"/>
              <c:extLst>
                <c:ext xmlns:c15="http://schemas.microsoft.com/office/drawing/2012/chart" uri="{CE6537A1-D6FC-4f65-9D91-7224C49458BB}">
                  <c15:layout/>
                </c:ext>
              </c:extLst>
            </c:dLbl>
            <c:dLbl>
              <c:idx val="65"/>
              <c:layout>
                <c:manualLayout>
                  <c:x val="-3.5636542870238597E-2"/>
                  <c:y val="-3.054564462667904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07"/>
              <c:layout>
                <c:manualLayout>
                  <c:x val="-2.2119233505665321E-2"/>
                  <c:y val="-3.138361977682051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25"/>
              <c:layout/>
              <c:showLegendKey val="0"/>
              <c:showVal val="1"/>
              <c:showCatName val="0"/>
              <c:showSerName val="0"/>
              <c:showPercent val="0"/>
              <c:showBubbleSize val="0"/>
              <c:extLst>
                <c:ext xmlns:c15="http://schemas.microsoft.com/office/drawing/2012/chart" uri="{CE6537A1-D6FC-4f65-9D91-7224C49458BB}">
                  <c15:layout/>
                </c:ext>
              </c:extLst>
            </c:dLbl>
            <c:dLbl>
              <c:idx val="169"/>
              <c:layout/>
              <c:showLegendKey val="0"/>
              <c:showVal val="1"/>
              <c:showCatName val="0"/>
              <c:showSerName val="0"/>
              <c:showPercent val="0"/>
              <c:showBubbleSize val="0"/>
              <c:extLst>
                <c:ext xmlns:c15="http://schemas.microsoft.com/office/drawing/2012/chart" uri="{CE6537A1-D6FC-4f65-9D91-7224C49458BB}">
                  <c15:layout/>
                </c:ext>
              </c:extLst>
            </c:dLbl>
            <c:dLbl>
              <c:idx val="216"/>
              <c:layout>
                <c:manualLayout>
                  <c:x val="-4.7925005928941528E-2"/>
                  <c:y val="-5.7697328739282634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17"/>
              <c:layout>
                <c:manualLayout>
                  <c:x val="-1.2288463058702955E-2"/>
                  <c:y val="-6.4485249767433528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31"/>
              <c:layout/>
              <c:showLegendKey val="0"/>
              <c:showVal val="1"/>
              <c:showCatName val="0"/>
              <c:showSerName val="0"/>
              <c:showPercent val="0"/>
              <c:showBubbleSize val="0"/>
              <c:extLst>
                <c:ext xmlns:c15="http://schemas.microsoft.com/office/drawing/2012/chart" uri="{CE6537A1-D6FC-4f65-9D91-7224C49458BB}">
                  <c15:layout/>
                </c:ext>
              </c:extLst>
            </c:dLbl>
            <c:dLbl>
              <c:idx val="261"/>
              <c:layout>
                <c:manualLayout>
                  <c:x val="-5.1611544846552414E-2"/>
                  <c:y val="3.452198175450250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67"/>
              <c:layout/>
              <c:showLegendKey val="0"/>
              <c:showVal val="1"/>
              <c:showCatName val="0"/>
              <c:showSerName val="0"/>
              <c:showPercent val="0"/>
              <c:showBubbleSize val="0"/>
              <c:extLst>
                <c:ext xmlns:c15="http://schemas.microsoft.com/office/drawing/2012/chart" uri="{CE6537A1-D6FC-4f65-9D91-7224C49458BB}">
                  <c15:layout/>
                </c:ext>
              </c:extLst>
            </c:dLbl>
            <c:dLbl>
              <c:idx val="271"/>
              <c:layout>
                <c:manualLayout>
                  <c:x val="-7.3730778352217733E-3"/>
                  <c:y val="-2.196853384377437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35"/>
              <c:layout/>
              <c:showLegendKey val="0"/>
              <c:showVal val="1"/>
              <c:showCatName val="0"/>
              <c:showSerName val="0"/>
              <c:showPercent val="0"/>
              <c:showBubbleSize val="0"/>
              <c:extLst>
                <c:ext xmlns:c15="http://schemas.microsoft.com/office/drawing/2012/chart" uri="{CE6537A1-D6FC-4f65-9D91-7224C49458BB}">
                  <c15:layout/>
                </c:ext>
              </c:extLst>
            </c:dLbl>
            <c:dLbl>
              <c:idx val="363"/>
              <c:layout>
                <c:manualLayout>
                  <c:x val="-3.6865389176108866E-3"/>
                  <c:y val="-1.3575842056301827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Sheet1!$A$2:$A$367</c:f>
              <c:numCache>
                <c:formatCode>m/d/yyyy</c:formatCode>
                <c:ptCount val="366"/>
                <c:pt idx="0">
                  <c:v>42514</c:v>
                </c:pt>
                <c:pt idx="1">
                  <c:v>42515</c:v>
                </c:pt>
                <c:pt idx="2">
                  <c:v>42516</c:v>
                </c:pt>
                <c:pt idx="3">
                  <c:v>42517</c:v>
                </c:pt>
                <c:pt idx="4">
                  <c:v>42518</c:v>
                </c:pt>
                <c:pt idx="5">
                  <c:v>42519</c:v>
                </c:pt>
                <c:pt idx="6">
                  <c:v>42520</c:v>
                </c:pt>
                <c:pt idx="7">
                  <c:v>42521</c:v>
                </c:pt>
                <c:pt idx="8">
                  <c:v>42522</c:v>
                </c:pt>
                <c:pt idx="9">
                  <c:v>42523</c:v>
                </c:pt>
                <c:pt idx="10">
                  <c:v>42524</c:v>
                </c:pt>
                <c:pt idx="11">
                  <c:v>42525</c:v>
                </c:pt>
                <c:pt idx="12">
                  <c:v>42526</c:v>
                </c:pt>
                <c:pt idx="13">
                  <c:v>42527</c:v>
                </c:pt>
                <c:pt idx="14">
                  <c:v>42528</c:v>
                </c:pt>
                <c:pt idx="15">
                  <c:v>42529</c:v>
                </c:pt>
                <c:pt idx="16">
                  <c:v>42530</c:v>
                </c:pt>
                <c:pt idx="17">
                  <c:v>42531</c:v>
                </c:pt>
                <c:pt idx="18">
                  <c:v>42532</c:v>
                </c:pt>
                <c:pt idx="19">
                  <c:v>42533</c:v>
                </c:pt>
                <c:pt idx="20">
                  <c:v>42534</c:v>
                </c:pt>
                <c:pt idx="21">
                  <c:v>42535</c:v>
                </c:pt>
                <c:pt idx="22">
                  <c:v>42536</c:v>
                </c:pt>
                <c:pt idx="23">
                  <c:v>42537</c:v>
                </c:pt>
                <c:pt idx="24">
                  <c:v>42538</c:v>
                </c:pt>
                <c:pt idx="25">
                  <c:v>42539</c:v>
                </c:pt>
                <c:pt idx="26">
                  <c:v>42540</c:v>
                </c:pt>
                <c:pt idx="27">
                  <c:v>42541</c:v>
                </c:pt>
                <c:pt idx="28">
                  <c:v>42542</c:v>
                </c:pt>
                <c:pt idx="29">
                  <c:v>42543</c:v>
                </c:pt>
                <c:pt idx="30">
                  <c:v>42544</c:v>
                </c:pt>
                <c:pt idx="31">
                  <c:v>42545</c:v>
                </c:pt>
                <c:pt idx="32">
                  <c:v>42546</c:v>
                </c:pt>
                <c:pt idx="33">
                  <c:v>42547</c:v>
                </c:pt>
                <c:pt idx="34">
                  <c:v>42548</c:v>
                </c:pt>
                <c:pt idx="35">
                  <c:v>42549</c:v>
                </c:pt>
                <c:pt idx="36">
                  <c:v>42550</c:v>
                </c:pt>
                <c:pt idx="37">
                  <c:v>42551</c:v>
                </c:pt>
                <c:pt idx="38">
                  <c:v>42552</c:v>
                </c:pt>
                <c:pt idx="39">
                  <c:v>42553</c:v>
                </c:pt>
                <c:pt idx="40">
                  <c:v>42554</c:v>
                </c:pt>
                <c:pt idx="41">
                  <c:v>42555</c:v>
                </c:pt>
                <c:pt idx="42">
                  <c:v>42556</c:v>
                </c:pt>
                <c:pt idx="43">
                  <c:v>42557</c:v>
                </c:pt>
                <c:pt idx="44">
                  <c:v>42558</c:v>
                </c:pt>
                <c:pt idx="45">
                  <c:v>42559</c:v>
                </c:pt>
                <c:pt idx="46">
                  <c:v>42560</c:v>
                </c:pt>
                <c:pt idx="47">
                  <c:v>42561</c:v>
                </c:pt>
                <c:pt idx="48">
                  <c:v>42562</c:v>
                </c:pt>
                <c:pt idx="49">
                  <c:v>42563</c:v>
                </c:pt>
                <c:pt idx="50">
                  <c:v>42564</c:v>
                </c:pt>
                <c:pt idx="51">
                  <c:v>42565</c:v>
                </c:pt>
                <c:pt idx="52">
                  <c:v>42566</c:v>
                </c:pt>
                <c:pt idx="53">
                  <c:v>42567</c:v>
                </c:pt>
                <c:pt idx="54">
                  <c:v>42568</c:v>
                </c:pt>
                <c:pt idx="55">
                  <c:v>42569</c:v>
                </c:pt>
                <c:pt idx="56">
                  <c:v>42570</c:v>
                </c:pt>
                <c:pt idx="57">
                  <c:v>42571</c:v>
                </c:pt>
                <c:pt idx="58">
                  <c:v>42572</c:v>
                </c:pt>
                <c:pt idx="59">
                  <c:v>42573</c:v>
                </c:pt>
                <c:pt idx="60">
                  <c:v>42574</c:v>
                </c:pt>
                <c:pt idx="61">
                  <c:v>42575</c:v>
                </c:pt>
                <c:pt idx="62">
                  <c:v>42576</c:v>
                </c:pt>
                <c:pt idx="63">
                  <c:v>42577</c:v>
                </c:pt>
                <c:pt idx="64">
                  <c:v>42578</c:v>
                </c:pt>
                <c:pt idx="65">
                  <c:v>42579</c:v>
                </c:pt>
                <c:pt idx="66">
                  <c:v>42580</c:v>
                </c:pt>
                <c:pt idx="67">
                  <c:v>42581</c:v>
                </c:pt>
                <c:pt idx="68">
                  <c:v>42582</c:v>
                </c:pt>
                <c:pt idx="69">
                  <c:v>42583</c:v>
                </c:pt>
                <c:pt idx="70">
                  <c:v>42584</c:v>
                </c:pt>
                <c:pt idx="71">
                  <c:v>42585</c:v>
                </c:pt>
                <c:pt idx="72">
                  <c:v>42586</c:v>
                </c:pt>
                <c:pt idx="73">
                  <c:v>42587</c:v>
                </c:pt>
                <c:pt idx="74">
                  <c:v>42588</c:v>
                </c:pt>
                <c:pt idx="75">
                  <c:v>42589</c:v>
                </c:pt>
                <c:pt idx="76">
                  <c:v>42590</c:v>
                </c:pt>
                <c:pt idx="77">
                  <c:v>42591</c:v>
                </c:pt>
                <c:pt idx="78">
                  <c:v>42592</c:v>
                </c:pt>
                <c:pt idx="79">
                  <c:v>42593</c:v>
                </c:pt>
                <c:pt idx="80">
                  <c:v>42594</c:v>
                </c:pt>
                <c:pt idx="81">
                  <c:v>42595</c:v>
                </c:pt>
                <c:pt idx="82">
                  <c:v>42596</c:v>
                </c:pt>
                <c:pt idx="83">
                  <c:v>42597</c:v>
                </c:pt>
                <c:pt idx="84">
                  <c:v>42598</c:v>
                </c:pt>
                <c:pt idx="85">
                  <c:v>42599</c:v>
                </c:pt>
                <c:pt idx="86">
                  <c:v>42600</c:v>
                </c:pt>
                <c:pt idx="87">
                  <c:v>42601</c:v>
                </c:pt>
                <c:pt idx="88">
                  <c:v>42602</c:v>
                </c:pt>
                <c:pt idx="89">
                  <c:v>42603</c:v>
                </c:pt>
                <c:pt idx="90">
                  <c:v>42604</c:v>
                </c:pt>
                <c:pt idx="91">
                  <c:v>42605</c:v>
                </c:pt>
                <c:pt idx="92">
                  <c:v>42606</c:v>
                </c:pt>
                <c:pt idx="93">
                  <c:v>42607</c:v>
                </c:pt>
                <c:pt idx="94">
                  <c:v>42608</c:v>
                </c:pt>
                <c:pt idx="95">
                  <c:v>42609</c:v>
                </c:pt>
                <c:pt idx="96">
                  <c:v>42610</c:v>
                </c:pt>
                <c:pt idx="97">
                  <c:v>42611</c:v>
                </c:pt>
                <c:pt idx="98">
                  <c:v>42612</c:v>
                </c:pt>
                <c:pt idx="99">
                  <c:v>42613</c:v>
                </c:pt>
                <c:pt idx="100">
                  <c:v>42614</c:v>
                </c:pt>
                <c:pt idx="101">
                  <c:v>42615</c:v>
                </c:pt>
                <c:pt idx="102">
                  <c:v>42616</c:v>
                </c:pt>
                <c:pt idx="103">
                  <c:v>42617</c:v>
                </c:pt>
                <c:pt idx="104">
                  <c:v>42618</c:v>
                </c:pt>
                <c:pt idx="105">
                  <c:v>42619</c:v>
                </c:pt>
                <c:pt idx="106">
                  <c:v>42620</c:v>
                </c:pt>
                <c:pt idx="107">
                  <c:v>42621</c:v>
                </c:pt>
                <c:pt idx="108">
                  <c:v>42622</c:v>
                </c:pt>
                <c:pt idx="109">
                  <c:v>42623</c:v>
                </c:pt>
                <c:pt idx="110">
                  <c:v>42624</c:v>
                </c:pt>
                <c:pt idx="111">
                  <c:v>42625</c:v>
                </c:pt>
                <c:pt idx="112">
                  <c:v>42626</c:v>
                </c:pt>
                <c:pt idx="113">
                  <c:v>42627</c:v>
                </c:pt>
                <c:pt idx="114">
                  <c:v>42628</c:v>
                </c:pt>
                <c:pt idx="115">
                  <c:v>42629</c:v>
                </c:pt>
                <c:pt idx="116">
                  <c:v>42630</c:v>
                </c:pt>
                <c:pt idx="117">
                  <c:v>42631</c:v>
                </c:pt>
                <c:pt idx="118">
                  <c:v>42632</c:v>
                </c:pt>
                <c:pt idx="119">
                  <c:v>42633</c:v>
                </c:pt>
                <c:pt idx="120">
                  <c:v>42634</c:v>
                </c:pt>
                <c:pt idx="121">
                  <c:v>42635</c:v>
                </c:pt>
                <c:pt idx="122">
                  <c:v>42636</c:v>
                </c:pt>
                <c:pt idx="123">
                  <c:v>42637</c:v>
                </c:pt>
                <c:pt idx="124">
                  <c:v>42638</c:v>
                </c:pt>
                <c:pt idx="125">
                  <c:v>42639</c:v>
                </c:pt>
                <c:pt idx="126">
                  <c:v>42640</c:v>
                </c:pt>
                <c:pt idx="127">
                  <c:v>42641</c:v>
                </c:pt>
                <c:pt idx="128">
                  <c:v>42642</c:v>
                </c:pt>
                <c:pt idx="129">
                  <c:v>42643</c:v>
                </c:pt>
                <c:pt idx="130">
                  <c:v>42644</c:v>
                </c:pt>
                <c:pt idx="131">
                  <c:v>42645</c:v>
                </c:pt>
                <c:pt idx="132">
                  <c:v>42646</c:v>
                </c:pt>
                <c:pt idx="133">
                  <c:v>42647</c:v>
                </c:pt>
                <c:pt idx="134">
                  <c:v>42648</c:v>
                </c:pt>
                <c:pt idx="135">
                  <c:v>42649</c:v>
                </c:pt>
                <c:pt idx="136">
                  <c:v>42650</c:v>
                </c:pt>
                <c:pt idx="137">
                  <c:v>42651</c:v>
                </c:pt>
                <c:pt idx="138">
                  <c:v>42652</c:v>
                </c:pt>
                <c:pt idx="139">
                  <c:v>42653</c:v>
                </c:pt>
                <c:pt idx="140">
                  <c:v>42654</c:v>
                </c:pt>
                <c:pt idx="141">
                  <c:v>42655</c:v>
                </c:pt>
                <c:pt idx="142">
                  <c:v>42656</c:v>
                </c:pt>
                <c:pt idx="143">
                  <c:v>42657</c:v>
                </c:pt>
                <c:pt idx="144">
                  <c:v>42658</c:v>
                </c:pt>
                <c:pt idx="145">
                  <c:v>42659</c:v>
                </c:pt>
                <c:pt idx="146">
                  <c:v>42660</c:v>
                </c:pt>
                <c:pt idx="147">
                  <c:v>42661</c:v>
                </c:pt>
                <c:pt idx="148">
                  <c:v>42662</c:v>
                </c:pt>
                <c:pt idx="149">
                  <c:v>42663</c:v>
                </c:pt>
                <c:pt idx="150">
                  <c:v>42664</c:v>
                </c:pt>
                <c:pt idx="151">
                  <c:v>42665</c:v>
                </c:pt>
                <c:pt idx="152">
                  <c:v>42666</c:v>
                </c:pt>
                <c:pt idx="153">
                  <c:v>42667</c:v>
                </c:pt>
                <c:pt idx="154">
                  <c:v>42668</c:v>
                </c:pt>
                <c:pt idx="155">
                  <c:v>42669</c:v>
                </c:pt>
                <c:pt idx="156">
                  <c:v>42670</c:v>
                </c:pt>
                <c:pt idx="157">
                  <c:v>42671</c:v>
                </c:pt>
                <c:pt idx="158">
                  <c:v>42672</c:v>
                </c:pt>
                <c:pt idx="159">
                  <c:v>42673</c:v>
                </c:pt>
                <c:pt idx="160">
                  <c:v>42674</c:v>
                </c:pt>
                <c:pt idx="161">
                  <c:v>42675</c:v>
                </c:pt>
                <c:pt idx="162">
                  <c:v>42676</c:v>
                </c:pt>
                <c:pt idx="163">
                  <c:v>42677</c:v>
                </c:pt>
                <c:pt idx="164">
                  <c:v>42678</c:v>
                </c:pt>
                <c:pt idx="165">
                  <c:v>42679</c:v>
                </c:pt>
                <c:pt idx="166">
                  <c:v>42680</c:v>
                </c:pt>
                <c:pt idx="167">
                  <c:v>42681</c:v>
                </c:pt>
                <c:pt idx="168">
                  <c:v>42682</c:v>
                </c:pt>
                <c:pt idx="169">
                  <c:v>42683</c:v>
                </c:pt>
                <c:pt idx="170">
                  <c:v>42684</c:v>
                </c:pt>
                <c:pt idx="171">
                  <c:v>42685</c:v>
                </c:pt>
                <c:pt idx="172">
                  <c:v>42686</c:v>
                </c:pt>
                <c:pt idx="173">
                  <c:v>42687</c:v>
                </c:pt>
                <c:pt idx="174">
                  <c:v>42688</c:v>
                </c:pt>
                <c:pt idx="175">
                  <c:v>42689</c:v>
                </c:pt>
                <c:pt idx="176">
                  <c:v>42690</c:v>
                </c:pt>
                <c:pt idx="177">
                  <c:v>42691</c:v>
                </c:pt>
                <c:pt idx="178">
                  <c:v>42692</c:v>
                </c:pt>
                <c:pt idx="179">
                  <c:v>42693</c:v>
                </c:pt>
                <c:pt idx="180">
                  <c:v>42694</c:v>
                </c:pt>
                <c:pt idx="181">
                  <c:v>42695</c:v>
                </c:pt>
                <c:pt idx="182">
                  <c:v>42696</c:v>
                </c:pt>
                <c:pt idx="183">
                  <c:v>42697</c:v>
                </c:pt>
                <c:pt idx="184">
                  <c:v>42698</c:v>
                </c:pt>
                <c:pt idx="185">
                  <c:v>42699</c:v>
                </c:pt>
                <c:pt idx="186">
                  <c:v>42700</c:v>
                </c:pt>
                <c:pt idx="187">
                  <c:v>42701</c:v>
                </c:pt>
                <c:pt idx="188">
                  <c:v>42702</c:v>
                </c:pt>
                <c:pt idx="189">
                  <c:v>42703</c:v>
                </c:pt>
                <c:pt idx="190">
                  <c:v>42704</c:v>
                </c:pt>
                <c:pt idx="191">
                  <c:v>42705</c:v>
                </c:pt>
                <c:pt idx="192">
                  <c:v>42706</c:v>
                </c:pt>
                <c:pt idx="193">
                  <c:v>42707</c:v>
                </c:pt>
                <c:pt idx="194">
                  <c:v>42708</c:v>
                </c:pt>
                <c:pt idx="195">
                  <c:v>42709</c:v>
                </c:pt>
                <c:pt idx="196">
                  <c:v>42710</c:v>
                </c:pt>
                <c:pt idx="197">
                  <c:v>42711</c:v>
                </c:pt>
                <c:pt idx="198">
                  <c:v>42712</c:v>
                </c:pt>
                <c:pt idx="199">
                  <c:v>42713</c:v>
                </c:pt>
                <c:pt idx="200">
                  <c:v>42714</c:v>
                </c:pt>
                <c:pt idx="201">
                  <c:v>42715</c:v>
                </c:pt>
                <c:pt idx="202">
                  <c:v>42716</c:v>
                </c:pt>
                <c:pt idx="203">
                  <c:v>42717</c:v>
                </c:pt>
                <c:pt idx="204">
                  <c:v>42718</c:v>
                </c:pt>
                <c:pt idx="205">
                  <c:v>42719</c:v>
                </c:pt>
                <c:pt idx="206">
                  <c:v>42720</c:v>
                </c:pt>
                <c:pt idx="207">
                  <c:v>42721</c:v>
                </c:pt>
                <c:pt idx="208">
                  <c:v>42722</c:v>
                </c:pt>
                <c:pt idx="209">
                  <c:v>42723</c:v>
                </c:pt>
                <c:pt idx="210">
                  <c:v>42724</c:v>
                </c:pt>
                <c:pt idx="211">
                  <c:v>42725</c:v>
                </c:pt>
                <c:pt idx="212">
                  <c:v>42726</c:v>
                </c:pt>
                <c:pt idx="213">
                  <c:v>42727</c:v>
                </c:pt>
                <c:pt idx="214">
                  <c:v>42728</c:v>
                </c:pt>
                <c:pt idx="215">
                  <c:v>42729</c:v>
                </c:pt>
                <c:pt idx="216">
                  <c:v>42730</c:v>
                </c:pt>
                <c:pt idx="217">
                  <c:v>42731</c:v>
                </c:pt>
                <c:pt idx="218">
                  <c:v>42732</c:v>
                </c:pt>
                <c:pt idx="219">
                  <c:v>42733</c:v>
                </c:pt>
                <c:pt idx="220">
                  <c:v>42734</c:v>
                </c:pt>
                <c:pt idx="221">
                  <c:v>42735</c:v>
                </c:pt>
                <c:pt idx="222">
                  <c:v>42736</c:v>
                </c:pt>
                <c:pt idx="223">
                  <c:v>42737</c:v>
                </c:pt>
                <c:pt idx="224">
                  <c:v>42738</c:v>
                </c:pt>
                <c:pt idx="225">
                  <c:v>42739</c:v>
                </c:pt>
                <c:pt idx="226">
                  <c:v>42740</c:v>
                </c:pt>
                <c:pt idx="227">
                  <c:v>42741</c:v>
                </c:pt>
                <c:pt idx="228">
                  <c:v>42742</c:v>
                </c:pt>
                <c:pt idx="229">
                  <c:v>42743</c:v>
                </c:pt>
                <c:pt idx="230">
                  <c:v>42744</c:v>
                </c:pt>
                <c:pt idx="231">
                  <c:v>42745</c:v>
                </c:pt>
                <c:pt idx="232">
                  <c:v>42746</c:v>
                </c:pt>
                <c:pt idx="233">
                  <c:v>42747</c:v>
                </c:pt>
                <c:pt idx="234">
                  <c:v>42748</c:v>
                </c:pt>
                <c:pt idx="235">
                  <c:v>42749</c:v>
                </c:pt>
                <c:pt idx="236">
                  <c:v>42750</c:v>
                </c:pt>
                <c:pt idx="237">
                  <c:v>42751</c:v>
                </c:pt>
                <c:pt idx="238">
                  <c:v>42752</c:v>
                </c:pt>
                <c:pt idx="239">
                  <c:v>42753</c:v>
                </c:pt>
                <c:pt idx="240">
                  <c:v>42754</c:v>
                </c:pt>
                <c:pt idx="241">
                  <c:v>42755</c:v>
                </c:pt>
                <c:pt idx="242">
                  <c:v>42756</c:v>
                </c:pt>
                <c:pt idx="243">
                  <c:v>42757</c:v>
                </c:pt>
                <c:pt idx="244">
                  <c:v>42758</c:v>
                </c:pt>
                <c:pt idx="245">
                  <c:v>42759</c:v>
                </c:pt>
                <c:pt idx="246">
                  <c:v>42760</c:v>
                </c:pt>
                <c:pt idx="247">
                  <c:v>42761</c:v>
                </c:pt>
                <c:pt idx="248">
                  <c:v>42762</c:v>
                </c:pt>
                <c:pt idx="249">
                  <c:v>42763</c:v>
                </c:pt>
                <c:pt idx="250">
                  <c:v>42764</c:v>
                </c:pt>
                <c:pt idx="251">
                  <c:v>42765</c:v>
                </c:pt>
                <c:pt idx="252">
                  <c:v>42766</c:v>
                </c:pt>
                <c:pt idx="253">
                  <c:v>42767</c:v>
                </c:pt>
                <c:pt idx="254">
                  <c:v>42768</c:v>
                </c:pt>
                <c:pt idx="255">
                  <c:v>42769</c:v>
                </c:pt>
                <c:pt idx="256">
                  <c:v>42770</c:v>
                </c:pt>
                <c:pt idx="257">
                  <c:v>42771</c:v>
                </c:pt>
                <c:pt idx="258">
                  <c:v>42772</c:v>
                </c:pt>
                <c:pt idx="259">
                  <c:v>42773</c:v>
                </c:pt>
                <c:pt idx="260">
                  <c:v>42774</c:v>
                </c:pt>
                <c:pt idx="261">
                  <c:v>42775</c:v>
                </c:pt>
                <c:pt idx="262">
                  <c:v>42776</c:v>
                </c:pt>
                <c:pt idx="263">
                  <c:v>42777</c:v>
                </c:pt>
                <c:pt idx="264">
                  <c:v>42778</c:v>
                </c:pt>
                <c:pt idx="265">
                  <c:v>42779</c:v>
                </c:pt>
                <c:pt idx="266">
                  <c:v>42780</c:v>
                </c:pt>
                <c:pt idx="267">
                  <c:v>42781</c:v>
                </c:pt>
                <c:pt idx="268">
                  <c:v>42782</c:v>
                </c:pt>
                <c:pt idx="269">
                  <c:v>42783</c:v>
                </c:pt>
                <c:pt idx="270">
                  <c:v>42784</c:v>
                </c:pt>
                <c:pt idx="271">
                  <c:v>42785</c:v>
                </c:pt>
                <c:pt idx="272">
                  <c:v>42786</c:v>
                </c:pt>
                <c:pt idx="273">
                  <c:v>42787</c:v>
                </c:pt>
                <c:pt idx="274">
                  <c:v>42788</c:v>
                </c:pt>
                <c:pt idx="275">
                  <c:v>42789</c:v>
                </c:pt>
                <c:pt idx="276">
                  <c:v>42790</c:v>
                </c:pt>
                <c:pt idx="277">
                  <c:v>42791</c:v>
                </c:pt>
                <c:pt idx="278">
                  <c:v>42792</c:v>
                </c:pt>
                <c:pt idx="279">
                  <c:v>42793</c:v>
                </c:pt>
                <c:pt idx="280">
                  <c:v>42794</c:v>
                </c:pt>
                <c:pt idx="281">
                  <c:v>42795</c:v>
                </c:pt>
                <c:pt idx="282">
                  <c:v>42796</c:v>
                </c:pt>
                <c:pt idx="283">
                  <c:v>42797</c:v>
                </c:pt>
                <c:pt idx="284">
                  <c:v>42798</c:v>
                </c:pt>
                <c:pt idx="285">
                  <c:v>42799</c:v>
                </c:pt>
                <c:pt idx="286">
                  <c:v>42800</c:v>
                </c:pt>
                <c:pt idx="287">
                  <c:v>42801</c:v>
                </c:pt>
                <c:pt idx="288">
                  <c:v>42802</c:v>
                </c:pt>
                <c:pt idx="289">
                  <c:v>42803</c:v>
                </c:pt>
                <c:pt idx="290">
                  <c:v>42804</c:v>
                </c:pt>
                <c:pt idx="291">
                  <c:v>42805</c:v>
                </c:pt>
                <c:pt idx="292">
                  <c:v>42806</c:v>
                </c:pt>
                <c:pt idx="293">
                  <c:v>42807</c:v>
                </c:pt>
                <c:pt idx="294">
                  <c:v>42808</c:v>
                </c:pt>
                <c:pt idx="295">
                  <c:v>42809</c:v>
                </c:pt>
                <c:pt idx="296">
                  <c:v>42810</c:v>
                </c:pt>
                <c:pt idx="297">
                  <c:v>42811</c:v>
                </c:pt>
                <c:pt idx="298">
                  <c:v>42812</c:v>
                </c:pt>
                <c:pt idx="299">
                  <c:v>42813</c:v>
                </c:pt>
                <c:pt idx="300">
                  <c:v>42814</c:v>
                </c:pt>
                <c:pt idx="301">
                  <c:v>42815</c:v>
                </c:pt>
                <c:pt idx="302">
                  <c:v>42816</c:v>
                </c:pt>
                <c:pt idx="303">
                  <c:v>42817</c:v>
                </c:pt>
                <c:pt idx="304">
                  <c:v>42818</c:v>
                </c:pt>
                <c:pt idx="305">
                  <c:v>42819</c:v>
                </c:pt>
                <c:pt idx="306">
                  <c:v>42820</c:v>
                </c:pt>
                <c:pt idx="307">
                  <c:v>42821</c:v>
                </c:pt>
                <c:pt idx="308">
                  <c:v>42822</c:v>
                </c:pt>
                <c:pt idx="309">
                  <c:v>42823</c:v>
                </c:pt>
                <c:pt idx="310">
                  <c:v>42824</c:v>
                </c:pt>
                <c:pt idx="311">
                  <c:v>42825</c:v>
                </c:pt>
                <c:pt idx="312">
                  <c:v>42826</c:v>
                </c:pt>
                <c:pt idx="313">
                  <c:v>42827</c:v>
                </c:pt>
                <c:pt idx="314">
                  <c:v>42828</c:v>
                </c:pt>
                <c:pt idx="315">
                  <c:v>42829</c:v>
                </c:pt>
                <c:pt idx="316">
                  <c:v>42830</c:v>
                </c:pt>
                <c:pt idx="317">
                  <c:v>42831</c:v>
                </c:pt>
                <c:pt idx="318">
                  <c:v>42832</c:v>
                </c:pt>
                <c:pt idx="319">
                  <c:v>42833</c:v>
                </c:pt>
                <c:pt idx="320">
                  <c:v>42834</c:v>
                </c:pt>
                <c:pt idx="321">
                  <c:v>42835</c:v>
                </c:pt>
                <c:pt idx="322">
                  <c:v>42836</c:v>
                </c:pt>
                <c:pt idx="323">
                  <c:v>42837</c:v>
                </c:pt>
                <c:pt idx="324">
                  <c:v>42838</c:v>
                </c:pt>
                <c:pt idx="325">
                  <c:v>42839</c:v>
                </c:pt>
                <c:pt idx="326">
                  <c:v>42840</c:v>
                </c:pt>
                <c:pt idx="327">
                  <c:v>42841</c:v>
                </c:pt>
                <c:pt idx="328">
                  <c:v>42842</c:v>
                </c:pt>
                <c:pt idx="329">
                  <c:v>42843</c:v>
                </c:pt>
                <c:pt idx="330">
                  <c:v>42844</c:v>
                </c:pt>
                <c:pt idx="331">
                  <c:v>42845</c:v>
                </c:pt>
                <c:pt idx="332">
                  <c:v>42846</c:v>
                </c:pt>
                <c:pt idx="333">
                  <c:v>42847</c:v>
                </c:pt>
                <c:pt idx="334">
                  <c:v>42848</c:v>
                </c:pt>
                <c:pt idx="335">
                  <c:v>42849</c:v>
                </c:pt>
                <c:pt idx="336">
                  <c:v>42850</c:v>
                </c:pt>
                <c:pt idx="337">
                  <c:v>42851</c:v>
                </c:pt>
                <c:pt idx="338">
                  <c:v>42852</c:v>
                </c:pt>
                <c:pt idx="339">
                  <c:v>42853</c:v>
                </c:pt>
                <c:pt idx="340">
                  <c:v>42854</c:v>
                </c:pt>
                <c:pt idx="341">
                  <c:v>42855</c:v>
                </c:pt>
                <c:pt idx="342">
                  <c:v>42856</c:v>
                </c:pt>
                <c:pt idx="343">
                  <c:v>42857</c:v>
                </c:pt>
                <c:pt idx="344">
                  <c:v>42858</c:v>
                </c:pt>
                <c:pt idx="345">
                  <c:v>42859</c:v>
                </c:pt>
                <c:pt idx="346">
                  <c:v>42860</c:v>
                </c:pt>
                <c:pt idx="347">
                  <c:v>42861</c:v>
                </c:pt>
                <c:pt idx="348">
                  <c:v>42862</c:v>
                </c:pt>
                <c:pt idx="349">
                  <c:v>42863</c:v>
                </c:pt>
                <c:pt idx="350">
                  <c:v>42864</c:v>
                </c:pt>
                <c:pt idx="351">
                  <c:v>42865</c:v>
                </c:pt>
                <c:pt idx="352">
                  <c:v>42866</c:v>
                </c:pt>
                <c:pt idx="353">
                  <c:v>42867</c:v>
                </c:pt>
                <c:pt idx="354">
                  <c:v>42868</c:v>
                </c:pt>
                <c:pt idx="355">
                  <c:v>42869</c:v>
                </c:pt>
                <c:pt idx="356">
                  <c:v>42870</c:v>
                </c:pt>
                <c:pt idx="357">
                  <c:v>42871</c:v>
                </c:pt>
                <c:pt idx="358">
                  <c:v>42872</c:v>
                </c:pt>
                <c:pt idx="359">
                  <c:v>42873</c:v>
                </c:pt>
                <c:pt idx="360">
                  <c:v>42874</c:v>
                </c:pt>
                <c:pt idx="361">
                  <c:v>42875</c:v>
                </c:pt>
                <c:pt idx="362">
                  <c:v>42876</c:v>
                </c:pt>
                <c:pt idx="363">
                  <c:v>42877</c:v>
                </c:pt>
                <c:pt idx="364">
                  <c:v>42878</c:v>
                </c:pt>
                <c:pt idx="365">
                  <c:v>42879</c:v>
                </c:pt>
              </c:numCache>
            </c:numRef>
          </c:cat>
          <c:val>
            <c:numRef>
              <c:f>Sheet1!$C$2:$C$367</c:f>
              <c:numCache>
                <c:formatCode>General</c:formatCode>
                <c:ptCount val="366"/>
                <c:pt idx="0">
                  <c:v>687</c:v>
                </c:pt>
                <c:pt idx="1">
                  <c:v>517</c:v>
                </c:pt>
                <c:pt idx="2">
                  <c:v>538</c:v>
                </c:pt>
                <c:pt idx="3">
                  <c:v>1474</c:v>
                </c:pt>
                <c:pt idx="4">
                  <c:v>379</c:v>
                </c:pt>
                <c:pt idx="5">
                  <c:v>295</c:v>
                </c:pt>
                <c:pt idx="6">
                  <c:v>965</c:v>
                </c:pt>
                <c:pt idx="7">
                  <c:v>894</c:v>
                </c:pt>
                <c:pt idx="8">
                  <c:v>585</c:v>
                </c:pt>
                <c:pt idx="9">
                  <c:v>529</c:v>
                </c:pt>
                <c:pt idx="10">
                  <c:v>563</c:v>
                </c:pt>
                <c:pt idx="11">
                  <c:v>247</c:v>
                </c:pt>
                <c:pt idx="12">
                  <c:v>531</c:v>
                </c:pt>
                <c:pt idx="13">
                  <c:v>372</c:v>
                </c:pt>
                <c:pt idx="14">
                  <c:v>800</c:v>
                </c:pt>
                <c:pt idx="15">
                  <c:v>419</c:v>
                </c:pt>
                <c:pt idx="16">
                  <c:v>207</c:v>
                </c:pt>
                <c:pt idx="17">
                  <c:v>347</c:v>
                </c:pt>
                <c:pt idx="18">
                  <c:v>165</c:v>
                </c:pt>
                <c:pt idx="19">
                  <c:v>258</c:v>
                </c:pt>
                <c:pt idx="20">
                  <c:v>434</c:v>
                </c:pt>
                <c:pt idx="21">
                  <c:v>490</c:v>
                </c:pt>
                <c:pt idx="22">
                  <c:v>872</c:v>
                </c:pt>
                <c:pt idx="23">
                  <c:v>3693</c:v>
                </c:pt>
                <c:pt idx="24">
                  <c:v>661</c:v>
                </c:pt>
                <c:pt idx="25">
                  <c:v>393</c:v>
                </c:pt>
                <c:pt idx="26">
                  <c:v>431</c:v>
                </c:pt>
                <c:pt idx="27">
                  <c:v>2180</c:v>
                </c:pt>
                <c:pt idx="28">
                  <c:v>1252</c:v>
                </c:pt>
                <c:pt idx="29">
                  <c:v>845</c:v>
                </c:pt>
                <c:pt idx="30">
                  <c:v>299</c:v>
                </c:pt>
                <c:pt idx="31">
                  <c:v>458</c:v>
                </c:pt>
                <c:pt idx="32">
                  <c:v>202</c:v>
                </c:pt>
                <c:pt idx="33">
                  <c:v>207</c:v>
                </c:pt>
                <c:pt idx="34">
                  <c:v>339</c:v>
                </c:pt>
                <c:pt idx="35">
                  <c:v>1054</c:v>
                </c:pt>
                <c:pt idx="36">
                  <c:v>3100</c:v>
                </c:pt>
                <c:pt idx="37">
                  <c:v>963</c:v>
                </c:pt>
                <c:pt idx="38">
                  <c:v>9889</c:v>
                </c:pt>
                <c:pt idx="39">
                  <c:v>524</c:v>
                </c:pt>
                <c:pt idx="40">
                  <c:v>408</c:v>
                </c:pt>
                <c:pt idx="41">
                  <c:v>425</c:v>
                </c:pt>
                <c:pt idx="42">
                  <c:v>550</c:v>
                </c:pt>
                <c:pt idx="43">
                  <c:v>338</c:v>
                </c:pt>
                <c:pt idx="44">
                  <c:v>539</c:v>
                </c:pt>
                <c:pt idx="45">
                  <c:v>1748</c:v>
                </c:pt>
                <c:pt idx="46">
                  <c:v>276</c:v>
                </c:pt>
                <c:pt idx="47">
                  <c:v>153</c:v>
                </c:pt>
                <c:pt idx="48">
                  <c:v>3773</c:v>
                </c:pt>
                <c:pt idx="49">
                  <c:v>597</c:v>
                </c:pt>
                <c:pt idx="50">
                  <c:v>553</c:v>
                </c:pt>
                <c:pt idx="51">
                  <c:v>454</c:v>
                </c:pt>
                <c:pt idx="52">
                  <c:v>745</c:v>
                </c:pt>
                <c:pt idx="53">
                  <c:v>290</c:v>
                </c:pt>
                <c:pt idx="54">
                  <c:v>259</c:v>
                </c:pt>
                <c:pt idx="55">
                  <c:v>402</c:v>
                </c:pt>
                <c:pt idx="56">
                  <c:v>1115</c:v>
                </c:pt>
                <c:pt idx="57">
                  <c:v>2954</c:v>
                </c:pt>
                <c:pt idx="58">
                  <c:v>2670</c:v>
                </c:pt>
                <c:pt idx="59">
                  <c:v>934</c:v>
                </c:pt>
                <c:pt idx="60">
                  <c:v>461</c:v>
                </c:pt>
                <c:pt idx="61">
                  <c:v>2177</c:v>
                </c:pt>
                <c:pt idx="62">
                  <c:v>2327</c:v>
                </c:pt>
                <c:pt idx="63">
                  <c:v>514</c:v>
                </c:pt>
                <c:pt idx="64">
                  <c:v>291</c:v>
                </c:pt>
                <c:pt idx="65">
                  <c:v>7740</c:v>
                </c:pt>
                <c:pt idx="66">
                  <c:v>464</c:v>
                </c:pt>
                <c:pt idx="67">
                  <c:v>354</c:v>
                </c:pt>
                <c:pt idx="68">
                  <c:v>141</c:v>
                </c:pt>
                <c:pt idx="69">
                  <c:v>601</c:v>
                </c:pt>
                <c:pt idx="70">
                  <c:v>260</c:v>
                </c:pt>
                <c:pt idx="71">
                  <c:v>443</c:v>
                </c:pt>
                <c:pt idx="72">
                  <c:v>4571</c:v>
                </c:pt>
                <c:pt idx="73">
                  <c:v>973</c:v>
                </c:pt>
                <c:pt idx="74">
                  <c:v>190</c:v>
                </c:pt>
                <c:pt idx="75">
                  <c:v>226</c:v>
                </c:pt>
                <c:pt idx="76">
                  <c:v>1396</c:v>
                </c:pt>
                <c:pt idx="77">
                  <c:v>353</c:v>
                </c:pt>
                <c:pt idx="78">
                  <c:v>769</c:v>
                </c:pt>
                <c:pt idx="79">
                  <c:v>792</c:v>
                </c:pt>
                <c:pt idx="80">
                  <c:v>3884</c:v>
                </c:pt>
                <c:pt idx="81">
                  <c:v>418</c:v>
                </c:pt>
                <c:pt idx="82">
                  <c:v>287</c:v>
                </c:pt>
                <c:pt idx="83">
                  <c:v>4808</c:v>
                </c:pt>
                <c:pt idx="84">
                  <c:v>689</c:v>
                </c:pt>
                <c:pt idx="85">
                  <c:v>492</c:v>
                </c:pt>
                <c:pt idx="86">
                  <c:v>451</c:v>
                </c:pt>
                <c:pt idx="87">
                  <c:v>538</c:v>
                </c:pt>
                <c:pt idx="88">
                  <c:v>581</c:v>
                </c:pt>
                <c:pt idx="89">
                  <c:v>413</c:v>
                </c:pt>
                <c:pt idx="90">
                  <c:v>370</c:v>
                </c:pt>
                <c:pt idx="91">
                  <c:v>858</c:v>
                </c:pt>
                <c:pt idx="92">
                  <c:v>675</c:v>
                </c:pt>
                <c:pt idx="93">
                  <c:v>1594</c:v>
                </c:pt>
                <c:pt idx="94">
                  <c:v>493</c:v>
                </c:pt>
                <c:pt idx="95">
                  <c:v>268</c:v>
                </c:pt>
                <c:pt idx="96">
                  <c:v>603</c:v>
                </c:pt>
                <c:pt idx="97">
                  <c:v>324</c:v>
                </c:pt>
                <c:pt idx="98">
                  <c:v>1525</c:v>
                </c:pt>
                <c:pt idx="99">
                  <c:v>2965</c:v>
                </c:pt>
                <c:pt idx="100">
                  <c:v>1058</c:v>
                </c:pt>
                <c:pt idx="101">
                  <c:v>456</c:v>
                </c:pt>
                <c:pt idx="102">
                  <c:v>441</c:v>
                </c:pt>
                <c:pt idx="103">
                  <c:v>1396</c:v>
                </c:pt>
                <c:pt idx="104">
                  <c:v>1315</c:v>
                </c:pt>
                <c:pt idx="105">
                  <c:v>218</c:v>
                </c:pt>
                <c:pt idx="106">
                  <c:v>479</c:v>
                </c:pt>
                <c:pt idx="107">
                  <c:v>5250</c:v>
                </c:pt>
                <c:pt idx="108">
                  <c:v>1924</c:v>
                </c:pt>
                <c:pt idx="109">
                  <c:v>1148</c:v>
                </c:pt>
                <c:pt idx="110">
                  <c:v>308</c:v>
                </c:pt>
                <c:pt idx="111">
                  <c:v>4490</c:v>
                </c:pt>
                <c:pt idx="112">
                  <c:v>972</c:v>
                </c:pt>
                <c:pt idx="113">
                  <c:v>418</c:v>
                </c:pt>
                <c:pt idx="114">
                  <c:v>206</c:v>
                </c:pt>
                <c:pt idx="115">
                  <c:v>182</c:v>
                </c:pt>
                <c:pt idx="116">
                  <c:v>182</c:v>
                </c:pt>
                <c:pt idx="117">
                  <c:v>393</c:v>
                </c:pt>
                <c:pt idx="118">
                  <c:v>388</c:v>
                </c:pt>
                <c:pt idx="119">
                  <c:v>2002</c:v>
                </c:pt>
                <c:pt idx="120">
                  <c:v>4987</c:v>
                </c:pt>
                <c:pt idx="121">
                  <c:v>1310</c:v>
                </c:pt>
                <c:pt idx="122">
                  <c:v>443</c:v>
                </c:pt>
                <c:pt idx="123">
                  <c:v>802</c:v>
                </c:pt>
                <c:pt idx="124">
                  <c:v>1624</c:v>
                </c:pt>
                <c:pt idx="125">
                  <c:v>5568</c:v>
                </c:pt>
                <c:pt idx="126">
                  <c:v>2363</c:v>
                </c:pt>
                <c:pt idx="127">
                  <c:v>1154</c:v>
                </c:pt>
                <c:pt idx="128">
                  <c:v>707</c:v>
                </c:pt>
                <c:pt idx="129">
                  <c:v>298</c:v>
                </c:pt>
                <c:pt idx="130">
                  <c:v>168</c:v>
                </c:pt>
                <c:pt idx="131">
                  <c:v>1658</c:v>
                </c:pt>
                <c:pt idx="132">
                  <c:v>125</c:v>
                </c:pt>
                <c:pt idx="133">
                  <c:v>362</c:v>
                </c:pt>
                <c:pt idx="134">
                  <c:v>188</c:v>
                </c:pt>
                <c:pt idx="135">
                  <c:v>430</c:v>
                </c:pt>
                <c:pt idx="136">
                  <c:v>1830</c:v>
                </c:pt>
                <c:pt idx="137">
                  <c:v>1783</c:v>
                </c:pt>
                <c:pt idx="138">
                  <c:v>456</c:v>
                </c:pt>
                <c:pt idx="139">
                  <c:v>686</c:v>
                </c:pt>
                <c:pt idx="140">
                  <c:v>624</c:v>
                </c:pt>
                <c:pt idx="141">
                  <c:v>561</c:v>
                </c:pt>
                <c:pt idx="142">
                  <c:v>948</c:v>
                </c:pt>
                <c:pt idx="143">
                  <c:v>393</c:v>
                </c:pt>
                <c:pt idx="144">
                  <c:v>361</c:v>
                </c:pt>
                <c:pt idx="145">
                  <c:v>114</c:v>
                </c:pt>
                <c:pt idx="146">
                  <c:v>1375</c:v>
                </c:pt>
                <c:pt idx="147">
                  <c:v>588</c:v>
                </c:pt>
                <c:pt idx="148">
                  <c:v>1446</c:v>
                </c:pt>
                <c:pt idx="149">
                  <c:v>671</c:v>
                </c:pt>
                <c:pt idx="150">
                  <c:v>477</c:v>
                </c:pt>
                <c:pt idx="151">
                  <c:v>166</c:v>
                </c:pt>
                <c:pt idx="152">
                  <c:v>2651</c:v>
                </c:pt>
                <c:pt idx="153">
                  <c:v>940</c:v>
                </c:pt>
                <c:pt idx="154">
                  <c:v>1203</c:v>
                </c:pt>
                <c:pt idx="155">
                  <c:v>299</c:v>
                </c:pt>
                <c:pt idx="156">
                  <c:v>970</c:v>
                </c:pt>
                <c:pt idx="157">
                  <c:v>644</c:v>
                </c:pt>
                <c:pt idx="158">
                  <c:v>431</c:v>
                </c:pt>
                <c:pt idx="159">
                  <c:v>468</c:v>
                </c:pt>
                <c:pt idx="160">
                  <c:v>393</c:v>
                </c:pt>
                <c:pt idx="161">
                  <c:v>625</c:v>
                </c:pt>
                <c:pt idx="162">
                  <c:v>4012</c:v>
                </c:pt>
                <c:pt idx="163">
                  <c:v>359</c:v>
                </c:pt>
                <c:pt idx="164">
                  <c:v>352</c:v>
                </c:pt>
                <c:pt idx="165">
                  <c:v>307</c:v>
                </c:pt>
                <c:pt idx="166">
                  <c:v>213</c:v>
                </c:pt>
                <c:pt idx="167">
                  <c:v>278</c:v>
                </c:pt>
                <c:pt idx="168">
                  <c:v>1947</c:v>
                </c:pt>
                <c:pt idx="169">
                  <c:v>6527</c:v>
                </c:pt>
                <c:pt idx="170">
                  <c:v>903</c:v>
                </c:pt>
                <c:pt idx="171">
                  <c:v>2114</c:v>
                </c:pt>
                <c:pt idx="172">
                  <c:v>3007</c:v>
                </c:pt>
                <c:pt idx="173">
                  <c:v>255</c:v>
                </c:pt>
                <c:pt idx="174">
                  <c:v>417</c:v>
                </c:pt>
                <c:pt idx="175">
                  <c:v>952</c:v>
                </c:pt>
                <c:pt idx="176">
                  <c:v>741</c:v>
                </c:pt>
                <c:pt idx="177">
                  <c:v>494</c:v>
                </c:pt>
                <c:pt idx="178">
                  <c:v>878</c:v>
                </c:pt>
                <c:pt idx="179">
                  <c:v>142</c:v>
                </c:pt>
                <c:pt idx="180">
                  <c:v>1088</c:v>
                </c:pt>
                <c:pt idx="181">
                  <c:v>221</c:v>
                </c:pt>
                <c:pt idx="182">
                  <c:v>1180</c:v>
                </c:pt>
                <c:pt idx="183">
                  <c:v>403</c:v>
                </c:pt>
                <c:pt idx="184">
                  <c:v>773</c:v>
                </c:pt>
                <c:pt idx="185">
                  <c:v>531</c:v>
                </c:pt>
                <c:pt idx="186">
                  <c:v>175</c:v>
                </c:pt>
                <c:pt idx="187">
                  <c:v>2296</c:v>
                </c:pt>
                <c:pt idx="188">
                  <c:v>597</c:v>
                </c:pt>
                <c:pt idx="189">
                  <c:v>862</c:v>
                </c:pt>
                <c:pt idx="190">
                  <c:v>792</c:v>
                </c:pt>
                <c:pt idx="191">
                  <c:v>471</c:v>
                </c:pt>
                <c:pt idx="192">
                  <c:v>343</c:v>
                </c:pt>
                <c:pt idx="193">
                  <c:v>798</c:v>
                </c:pt>
                <c:pt idx="194">
                  <c:v>150</c:v>
                </c:pt>
                <c:pt idx="195">
                  <c:v>1176</c:v>
                </c:pt>
                <c:pt idx="196">
                  <c:v>409</c:v>
                </c:pt>
                <c:pt idx="197">
                  <c:v>534</c:v>
                </c:pt>
                <c:pt idx="198">
                  <c:v>497</c:v>
                </c:pt>
                <c:pt idx="199">
                  <c:v>559</c:v>
                </c:pt>
                <c:pt idx="200">
                  <c:v>438</c:v>
                </c:pt>
                <c:pt idx="201">
                  <c:v>171</c:v>
                </c:pt>
                <c:pt idx="202">
                  <c:v>481</c:v>
                </c:pt>
                <c:pt idx="203">
                  <c:v>480</c:v>
                </c:pt>
                <c:pt idx="204">
                  <c:v>514</c:v>
                </c:pt>
                <c:pt idx="205">
                  <c:v>663</c:v>
                </c:pt>
                <c:pt idx="206">
                  <c:v>846</c:v>
                </c:pt>
                <c:pt idx="207">
                  <c:v>440</c:v>
                </c:pt>
                <c:pt idx="208">
                  <c:v>134</c:v>
                </c:pt>
                <c:pt idx="209">
                  <c:v>359</c:v>
                </c:pt>
                <c:pt idx="210">
                  <c:v>393</c:v>
                </c:pt>
                <c:pt idx="211">
                  <c:v>1878</c:v>
                </c:pt>
                <c:pt idx="212">
                  <c:v>3837</c:v>
                </c:pt>
                <c:pt idx="213">
                  <c:v>1800</c:v>
                </c:pt>
                <c:pt idx="214">
                  <c:v>3399</c:v>
                </c:pt>
                <c:pt idx="215">
                  <c:v>844</c:v>
                </c:pt>
                <c:pt idx="216">
                  <c:v>8906</c:v>
                </c:pt>
                <c:pt idx="217">
                  <c:v>8480</c:v>
                </c:pt>
                <c:pt idx="218">
                  <c:v>6398</c:v>
                </c:pt>
                <c:pt idx="219">
                  <c:v>4663</c:v>
                </c:pt>
                <c:pt idx="220">
                  <c:v>511</c:v>
                </c:pt>
                <c:pt idx="221">
                  <c:v>566</c:v>
                </c:pt>
                <c:pt idx="222">
                  <c:v>444</c:v>
                </c:pt>
                <c:pt idx="223">
                  <c:v>276</c:v>
                </c:pt>
                <c:pt idx="224">
                  <c:v>1417</c:v>
                </c:pt>
                <c:pt idx="225">
                  <c:v>813</c:v>
                </c:pt>
                <c:pt idx="226">
                  <c:v>1833</c:v>
                </c:pt>
                <c:pt idx="227">
                  <c:v>483</c:v>
                </c:pt>
                <c:pt idx="228">
                  <c:v>537</c:v>
                </c:pt>
                <c:pt idx="229">
                  <c:v>523</c:v>
                </c:pt>
                <c:pt idx="230">
                  <c:v>726</c:v>
                </c:pt>
                <c:pt idx="231">
                  <c:v>9326</c:v>
                </c:pt>
                <c:pt idx="232">
                  <c:v>4079</c:v>
                </c:pt>
                <c:pt idx="233">
                  <c:v>459</c:v>
                </c:pt>
                <c:pt idx="234">
                  <c:v>1075</c:v>
                </c:pt>
                <c:pt idx="235">
                  <c:v>321</c:v>
                </c:pt>
                <c:pt idx="236">
                  <c:v>272</c:v>
                </c:pt>
                <c:pt idx="237">
                  <c:v>814</c:v>
                </c:pt>
                <c:pt idx="238">
                  <c:v>435</c:v>
                </c:pt>
                <c:pt idx="239">
                  <c:v>1794</c:v>
                </c:pt>
                <c:pt idx="240">
                  <c:v>1396</c:v>
                </c:pt>
                <c:pt idx="241">
                  <c:v>1153</c:v>
                </c:pt>
                <c:pt idx="242">
                  <c:v>337</c:v>
                </c:pt>
                <c:pt idx="243">
                  <c:v>418</c:v>
                </c:pt>
                <c:pt idx="244">
                  <c:v>1438</c:v>
                </c:pt>
                <c:pt idx="245">
                  <c:v>444</c:v>
                </c:pt>
                <c:pt idx="246">
                  <c:v>664</c:v>
                </c:pt>
                <c:pt idx="247">
                  <c:v>322</c:v>
                </c:pt>
                <c:pt idx="248">
                  <c:v>205</c:v>
                </c:pt>
                <c:pt idx="249">
                  <c:v>225</c:v>
                </c:pt>
                <c:pt idx="250">
                  <c:v>156</c:v>
                </c:pt>
                <c:pt idx="251">
                  <c:v>69</c:v>
                </c:pt>
                <c:pt idx="252">
                  <c:v>147</c:v>
                </c:pt>
                <c:pt idx="253">
                  <c:v>414</c:v>
                </c:pt>
                <c:pt idx="254">
                  <c:v>349</c:v>
                </c:pt>
                <c:pt idx="255">
                  <c:v>1279</c:v>
                </c:pt>
                <c:pt idx="256">
                  <c:v>370</c:v>
                </c:pt>
                <c:pt idx="257">
                  <c:v>1619</c:v>
                </c:pt>
                <c:pt idx="258">
                  <c:v>1215</c:v>
                </c:pt>
                <c:pt idx="259">
                  <c:v>753</c:v>
                </c:pt>
                <c:pt idx="260">
                  <c:v>1542</c:v>
                </c:pt>
                <c:pt idx="261">
                  <c:v>5877</c:v>
                </c:pt>
                <c:pt idx="262">
                  <c:v>899</c:v>
                </c:pt>
                <c:pt idx="263">
                  <c:v>197</c:v>
                </c:pt>
                <c:pt idx="264">
                  <c:v>570</c:v>
                </c:pt>
                <c:pt idx="265">
                  <c:v>605</c:v>
                </c:pt>
                <c:pt idx="266">
                  <c:v>1357</c:v>
                </c:pt>
                <c:pt idx="267">
                  <c:v>11049</c:v>
                </c:pt>
                <c:pt idx="268">
                  <c:v>991</c:v>
                </c:pt>
                <c:pt idx="269">
                  <c:v>1663</c:v>
                </c:pt>
                <c:pt idx="270">
                  <c:v>2346</c:v>
                </c:pt>
                <c:pt idx="271">
                  <c:v>7347</c:v>
                </c:pt>
                <c:pt idx="272">
                  <c:v>2290</c:v>
                </c:pt>
                <c:pt idx="273">
                  <c:v>802</c:v>
                </c:pt>
                <c:pt idx="274">
                  <c:v>593</c:v>
                </c:pt>
                <c:pt idx="275">
                  <c:v>722</c:v>
                </c:pt>
                <c:pt idx="276">
                  <c:v>966</c:v>
                </c:pt>
                <c:pt idx="277">
                  <c:v>495</c:v>
                </c:pt>
                <c:pt idx="278">
                  <c:v>543</c:v>
                </c:pt>
                <c:pt idx="279">
                  <c:v>830</c:v>
                </c:pt>
                <c:pt idx="280">
                  <c:v>4534</c:v>
                </c:pt>
                <c:pt idx="281">
                  <c:v>677</c:v>
                </c:pt>
                <c:pt idx="282">
                  <c:v>718</c:v>
                </c:pt>
                <c:pt idx="283">
                  <c:v>268</c:v>
                </c:pt>
                <c:pt idx="284">
                  <c:v>765</c:v>
                </c:pt>
                <c:pt idx="285">
                  <c:v>191</c:v>
                </c:pt>
                <c:pt idx="286">
                  <c:v>1054</c:v>
                </c:pt>
                <c:pt idx="287">
                  <c:v>2462</c:v>
                </c:pt>
                <c:pt idx="288">
                  <c:v>4405</c:v>
                </c:pt>
                <c:pt idx="289">
                  <c:v>602</c:v>
                </c:pt>
                <c:pt idx="290">
                  <c:v>497</c:v>
                </c:pt>
                <c:pt idx="291">
                  <c:v>839</c:v>
                </c:pt>
                <c:pt idx="292">
                  <c:v>831</c:v>
                </c:pt>
                <c:pt idx="293">
                  <c:v>1071</c:v>
                </c:pt>
                <c:pt idx="294">
                  <c:v>1546</c:v>
                </c:pt>
                <c:pt idx="295">
                  <c:v>2056</c:v>
                </c:pt>
                <c:pt idx="296">
                  <c:v>2193</c:v>
                </c:pt>
                <c:pt idx="297">
                  <c:v>631</c:v>
                </c:pt>
                <c:pt idx="298">
                  <c:v>743</c:v>
                </c:pt>
                <c:pt idx="299">
                  <c:v>505</c:v>
                </c:pt>
                <c:pt idx="300">
                  <c:v>1607</c:v>
                </c:pt>
                <c:pt idx="301">
                  <c:v>2891</c:v>
                </c:pt>
                <c:pt idx="302">
                  <c:v>937</c:v>
                </c:pt>
                <c:pt idx="303">
                  <c:v>847</c:v>
                </c:pt>
                <c:pt idx="304">
                  <c:v>2777</c:v>
                </c:pt>
                <c:pt idx="305">
                  <c:v>884</c:v>
                </c:pt>
                <c:pt idx="306">
                  <c:v>1711</c:v>
                </c:pt>
                <c:pt idx="307">
                  <c:v>1566</c:v>
                </c:pt>
                <c:pt idx="308">
                  <c:v>845</c:v>
                </c:pt>
                <c:pt idx="309">
                  <c:v>1426</c:v>
                </c:pt>
                <c:pt idx="310">
                  <c:v>947</c:v>
                </c:pt>
                <c:pt idx="311">
                  <c:v>1252</c:v>
                </c:pt>
                <c:pt idx="312">
                  <c:v>922</c:v>
                </c:pt>
                <c:pt idx="313">
                  <c:v>494</c:v>
                </c:pt>
                <c:pt idx="314">
                  <c:v>670</c:v>
                </c:pt>
                <c:pt idx="315">
                  <c:v>301</c:v>
                </c:pt>
                <c:pt idx="316">
                  <c:v>679</c:v>
                </c:pt>
                <c:pt idx="317">
                  <c:v>272</c:v>
                </c:pt>
                <c:pt idx="318">
                  <c:v>459</c:v>
                </c:pt>
                <c:pt idx="319">
                  <c:v>286</c:v>
                </c:pt>
                <c:pt idx="320">
                  <c:v>633</c:v>
                </c:pt>
                <c:pt idx="321">
                  <c:v>655</c:v>
                </c:pt>
                <c:pt idx="322">
                  <c:v>748</c:v>
                </c:pt>
                <c:pt idx="323">
                  <c:v>513</c:v>
                </c:pt>
                <c:pt idx="324">
                  <c:v>1030</c:v>
                </c:pt>
                <c:pt idx="325">
                  <c:v>423</c:v>
                </c:pt>
                <c:pt idx="326">
                  <c:v>249</c:v>
                </c:pt>
                <c:pt idx="327">
                  <c:v>262</c:v>
                </c:pt>
                <c:pt idx="328">
                  <c:v>1764</c:v>
                </c:pt>
                <c:pt idx="329">
                  <c:v>1342</c:v>
                </c:pt>
                <c:pt idx="330">
                  <c:v>707</c:v>
                </c:pt>
                <c:pt idx="331">
                  <c:v>1555</c:v>
                </c:pt>
                <c:pt idx="332">
                  <c:v>1518</c:v>
                </c:pt>
                <c:pt idx="333">
                  <c:v>359</c:v>
                </c:pt>
                <c:pt idx="334">
                  <c:v>8989</c:v>
                </c:pt>
                <c:pt idx="335">
                  <c:v>11441</c:v>
                </c:pt>
                <c:pt idx="336">
                  <c:v>2996</c:v>
                </c:pt>
                <c:pt idx="337">
                  <c:v>1903</c:v>
                </c:pt>
                <c:pt idx="338">
                  <c:v>2371</c:v>
                </c:pt>
                <c:pt idx="339">
                  <c:v>2642</c:v>
                </c:pt>
                <c:pt idx="340">
                  <c:v>1796</c:v>
                </c:pt>
                <c:pt idx="341">
                  <c:v>951</c:v>
                </c:pt>
                <c:pt idx="342">
                  <c:v>1410</c:v>
                </c:pt>
                <c:pt idx="343">
                  <c:v>3125</c:v>
                </c:pt>
                <c:pt idx="344">
                  <c:v>2274</c:v>
                </c:pt>
                <c:pt idx="345">
                  <c:v>692</c:v>
                </c:pt>
                <c:pt idx="346">
                  <c:v>2969</c:v>
                </c:pt>
                <c:pt idx="347">
                  <c:v>2049</c:v>
                </c:pt>
                <c:pt idx="348">
                  <c:v>2237</c:v>
                </c:pt>
                <c:pt idx="349">
                  <c:v>3249</c:v>
                </c:pt>
                <c:pt idx="350">
                  <c:v>3624</c:v>
                </c:pt>
                <c:pt idx="351">
                  <c:v>1177</c:v>
                </c:pt>
                <c:pt idx="352">
                  <c:v>1647</c:v>
                </c:pt>
                <c:pt idx="353">
                  <c:v>1524</c:v>
                </c:pt>
                <c:pt idx="354">
                  <c:v>2509</c:v>
                </c:pt>
                <c:pt idx="355">
                  <c:v>1208</c:v>
                </c:pt>
                <c:pt idx="356">
                  <c:v>3860</c:v>
                </c:pt>
                <c:pt idx="357">
                  <c:v>4297</c:v>
                </c:pt>
                <c:pt idx="358">
                  <c:v>1350</c:v>
                </c:pt>
                <c:pt idx="359">
                  <c:v>1884</c:v>
                </c:pt>
                <c:pt idx="360">
                  <c:v>2202</c:v>
                </c:pt>
                <c:pt idx="361">
                  <c:v>6117</c:v>
                </c:pt>
                <c:pt idx="362">
                  <c:v>842</c:v>
                </c:pt>
                <c:pt idx="363">
                  <c:v>10210</c:v>
                </c:pt>
                <c:pt idx="364">
                  <c:v>3402</c:v>
                </c:pt>
                <c:pt idx="365">
                  <c:v>2258</c:v>
                </c:pt>
              </c:numCache>
            </c:numRef>
          </c:val>
          <c:smooth val="0"/>
        </c:ser>
        <c:ser>
          <c:idx val="2"/>
          <c:order val="2"/>
          <c:tx>
            <c:strRef>
              <c:f>Sheet1!$D$1</c:f>
              <c:strCache>
                <c:ptCount val="1"/>
                <c:pt idx="0">
                  <c:v>京东金融</c:v>
                </c:pt>
              </c:strCache>
            </c:strRef>
          </c:tx>
          <c:spPr>
            <a:ln w="28575" cap="rnd">
              <a:solidFill>
                <a:schemeClr val="accent3"/>
              </a:solidFill>
              <a:round/>
            </a:ln>
            <a:effectLst/>
          </c:spPr>
          <c:marker>
            <c:symbol val="none"/>
          </c:marker>
          <c:dLbls>
            <c:dLbl>
              <c:idx val="28"/>
              <c:layout>
                <c:manualLayout>
                  <c:x val="-6.2671161599385072E-2"/>
                  <c:y val="-6.787921028150898E-3"/>
                </c:manualLayout>
              </c:layout>
              <c:showLegendKey val="0"/>
              <c:showVal val="1"/>
              <c:showCatName val="0"/>
              <c:showSerName val="0"/>
              <c:showPercent val="0"/>
              <c:showBubbleSize val="0"/>
              <c:extLst>
                <c:ext xmlns:c15="http://schemas.microsoft.com/office/drawing/2012/chart" uri="{CE6537A1-D6FC-4f65-9D91-7224C49458BB}">
                  <c15:layout/>
                </c:ext>
              </c:extLst>
            </c:dLbl>
            <c:dLbl>
              <c:idx val="78"/>
              <c:layout>
                <c:manualLayout>
                  <c:x val="-3.3178850258497983E-2"/>
                  <c:y val="-1.018188154222634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39"/>
              <c:layout/>
              <c:showLegendKey val="0"/>
              <c:showVal val="1"/>
              <c:showCatName val="0"/>
              <c:showSerName val="0"/>
              <c:showPercent val="0"/>
              <c:showBubbleSize val="0"/>
              <c:extLst>
                <c:ext xmlns:c15="http://schemas.microsoft.com/office/drawing/2012/chart" uri="{CE6537A1-D6FC-4f65-9D91-7224C49458BB}">
                  <c15:layout/>
                </c:ext>
              </c:extLst>
            </c:dLbl>
            <c:dLbl>
              <c:idx val="293"/>
              <c:layout/>
              <c:showLegendKey val="0"/>
              <c:showVal val="1"/>
              <c:showCatName val="0"/>
              <c:showSerName val="0"/>
              <c:showPercent val="0"/>
              <c:showBubbleSize val="0"/>
              <c:extLst>
                <c:ext xmlns:c15="http://schemas.microsoft.com/office/drawing/2012/chart" uri="{CE6537A1-D6FC-4f65-9D91-7224C49458BB}">
                  <c15:layout/>
                </c:ext>
              </c:extLst>
            </c:dLbl>
            <c:dLbl>
              <c:idx val="310"/>
              <c:layout>
                <c:manualLayout>
                  <c:x val="-3.5636542870238479E-2"/>
                  <c:y val="6.276723955364091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22"/>
              <c:layout>
                <c:manualLayout>
                  <c:x val="-3.8094235481979342E-2"/>
                  <c:y val="4.3937067687548632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49"/>
              <c:layout>
                <c:manualLayout>
                  <c:x val="-1.7203848282184318E-2"/>
                  <c:y val="-3.766034373218460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Sheet1!$A$2:$A$367</c:f>
              <c:numCache>
                <c:formatCode>m/d/yyyy</c:formatCode>
                <c:ptCount val="366"/>
                <c:pt idx="0">
                  <c:v>42514</c:v>
                </c:pt>
                <c:pt idx="1">
                  <c:v>42515</c:v>
                </c:pt>
                <c:pt idx="2">
                  <c:v>42516</c:v>
                </c:pt>
                <c:pt idx="3">
                  <c:v>42517</c:v>
                </c:pt>
                <c:pt idx="4">
                  <c:v>42518</c:v>
                </c:pt>
                <c:pt idx="5">
                  <c:v>42519</c:v>
                </c:pt>
                <c:pt idx="6">
                  <c:v>42520</c:v>
                </c:pt>
                <c:pt idx="7">
                  <c:v>42521</c:v>
                </c:pt>
                <c:pt idx="8">
                  <c:v>42522</c:v>
                </c:pt>
                <c:pt idx="9">
                  <c:v>42523</c:v>
                </c:pt>
                <c:pt idx="10">
                  <c:v>42524</c:v>
                </c:pt>
                <c:pt idx="11">
                  <c:v>42525</c:v>
                </c:pt>
                <c:pt idx="12">
                  <c:v>42526</c:v>
                </c:pt>
                <c:pt idx="13">
                  <c:v>42527</c:v>
                </c:pt>
                <c:pt idx="14">
                  <c:v>42528</c:v>
                </c:pt>
                <c:pt idx="15">
                  <c:v>42529</c:v>
                </c:pt>
                <c:pt idx="16">
                  <c:v>42530</c:v>
                </c:pt>
                <c:pt idx="17">
                  <c:v>42531</c:v>
                </c:pt>
                <c:pt idx="18">
                  <c:v>42532</c:v>
                </c:pt>
                <c:pt idx="19">
                  <c:v>42533</c:v>
                </c:pt>
                <c:pt idx="20">
                  <c:v>42534</c:v>
                </c:pt>
                <c:pt idx="21">
                  <c:v>42535</c:v>
                </c:pt>
                <c:pt idx="22">
                  <c:v>42536</c:v>
                </c:pt>
                <c:pt idx="23">
                  <c:v>42537</c:v>
                </c:pt>
                <c:pt idx="24">
                  <c:v>42538</c:v>
                </c:pt>
                <c:pt idx="25">
                  <c:v>42539</c:v>
                </c:pt>
                <c:pt idx="26">
                  <c:v>42540</c:v>
                </c:pt>
                <c:pt idx="27">
                  <c:v>42541</c:v>
                </c:pt>
                <c:pt idx="28">
                  <c:v>42542</c:v>
                </c:pt>
                <c:pt idx="29">
                  <c:v>42543</c:v>
                </c:pt>
                <c:pt idx="30">
                  <c:v>42544</c:v>
                </c:pt>
                <c:pt idx="31">
                  <c:v>42545</c:v>
                </c:pt>
                <c:pt idx="32">
                  <c:v>42546</c:v>
                </c:pt>
                <c:pt idx="33">
                  <c:v>42547</c:v>
                </c:pt>
                <c:pt idx="34">
                  <c:v>42548</c:v>
                </c:pt>
                <c:pt idx="35">
                  <c:v>42549</c:v>
                </c:pt>
                <c:pt idx="36">
                  <c:v>42550</c:v>
                </c:pt>
                <c:pt idx="37">
                  <c:v>42551</c:v>
                </c:pt>
                <c:pt idx="38">
                  <c:v>42552</c:v>
                </c:pt>
                <c:pt idx="39">
                  <c:v>42553</c:v>
                </c:pt>
                <c:pt idx="40">
                  <c:v>42554</c:v>
                </c:pt>
                <c:pt idx="41">
                  <c:v>42555</c:v>
                </c:pt>
                <c:pt idx="42">
                  <c:v>42556</c:v>
                </c:pt>
                <c:pt idx="43">
                  <c:v>42557</c:v>
                </c:pt>
                <c:pt idx="44">
                  <c:v>42558</c:v>
                </c:pt>
                <c:pt idx="45">
                  <c:v>42559</c:v>
                </c:pt>
                <c:pt idx="46">
                  <c:v>42560</c:v>
                </c:pt>
                <c:pt idx="47">
                  <c:v>42561</c:v>
                </c:pt>
                <c:pt idx="48">
                  <c:v>42562</c:v>
                </c:pt>
                <c:pt idx="49">
                  <c:v>42563</c:v>
                </c:pt>
                <c:pt idx="50">
                  <c:v>42564</c:v>
                </c:pt>
                <c:pt idx="51">
                  <c:v>42565</c:v>
                </c:pt>
                <c:pt idx="52">
                  <c:v>42566</c:v>
                </c:pt>
                <c:pt idx="53">
                  <c:v>42567</c:v>
                </c:pt>
                <c:pt idx="54">
                  <c:v>42568</c:v>
                </c:pt>
                <c:pt idx="55">
                  <c:v>42569</c:v>
                </c:pt>
                <c:pt idx="56">
                  <c:v>42570</c:v>
                </c:pt>
                <c:pt idx="57">
                  <c:v>42571</c:v>
                </c:pt>
                <c:pt idx="58">
                  <c:v>42572</c:v>
                </c:pt>
                <c:pt idx="59">
                  <c:v>42573</c:v>
                </c:pt>
                <c:pt idx="60">
                  <c:v>42574</c:v>
                </c:pt>
                <c:pt idx="61">
                  <c:v>42575</c:v>
                </c:pt>
                <c:pt idx="62">
                  <c:v>42576</c:v>
                </c:pt>
                <c:pt idx="63">
                  <c:v>42577</c:v>
                </c:pt>
                <c:pt idx="64">
                  <c:v>42578</c:v>
                </c:pt>
                <c:pt idx="65">
                  <c:v>42579</c:v>
                </c:pt>
                <c:pt idx="66">
                  <c:v>42580</c:v>
                </c:pt>
                <c:pt idx="67">
                  <c:v>42581</c:v>
                </c:pt>
                <c:pt idx="68">
                  <c:v>42582</c:v>
                </c:pt>
                <c:pt idx="69">
                  <c:v>42583</c:v>
                </c:pt>
                <c:pt idx="70">
                  <c:v>42584</c:v>
                </c:pt>
                <c:pt idx="71">
                  <c:v>42585</c:v>
                </c:pt>
                <c:pt idx="72">
                  <c:v>42586</c:v>
                </c:pt>
                <c:pt idx="73">
                  <c:v>42587</c:v>
                </c:pt>
                <c:pt idx="74">
                  <c:v>42588</c:v>
                </c:pt>
                <c:pt idx="75">
                  <c:v>42589</c:v>
                </c:pt>
                <c:pt idx="76">
                  <c:v>42590</c:v>
                </c:pt>
                <c:pt idx="77">
                  <c:v>42591</c:v>
                </c:pt>
                <c:pt idx="78">
                  <c:v>42592</c:v>
                </c:pt>
                <c:pt idx="79">
                  <c:v>42593</c:v>
                </c:pt>
                <c:pt idx="80">
                  <c:v>42594</c:v>
                </c:pt>
                <c:pt idx="81">
                  <c:v>42595</c:v>
                </c:pt>
                <c:pt idx="82">
                  <c:v>42596</c:v>
                </c:pt>
                <c:pt idx="83">
                  <c:v>42597</c:v>
                </c:pt>
                <c:pt idx="84">
                  <c:v>42598</c:v>
                </c:pt>
                <c:pt idx="85">
                  <c:v>42599</c:v>
                </c:pt>
                <c:pt idx="86">
                  <c:v>42600</c:v>
                </c:pt>
                <c:pt idx="87">
                  <c:v>42601</c:v>
                </c:pt>
                <c:pt idx="88">
                  <c:v>42602</c:v>
                </c:pt>
                <c:pt idx="89">
                  <c:v>42603</c:v>
                </c:pt>
                <c:pt idx="90">
                  <c:v>42604</c:v>
                </c:pt>
                <c:pt idx="91">
                  <c:v>42605</c:v>
                </c:pt>
                <c:pt idx="92">
                  <c:v>42606</c:v>
                </c:pt>
                <c:pt idx="93">
                  <c:v>42607</c:v>
                </c:pt>
                <c:pt idx="94">
                  <c:v>42608</c:v>
                </c:pt>
                <c:pt idx="95">
                  <c:v>42609</c:v>
                </c:pt>
                <c:pt idx="96">
                  <c:v>42610</c:v>
                </c:pt>
                <c:pt idx="97">
                  <c:v>42611</c:v>
                </c:pt>
                <c:pt idx="98">
                  <c:v>42612</c:v>
                </c:pt>
                <c:pt idx="99">
                  <c:v>42613</c:v>
                </c:pt>
                <c:pt idx="100">
                  <c:v>42614</c:v>
                </c:pt>
                <c:pt idx="101">
                  <c:v>42615</c:v>
                </c:pt>
                <c:pt idx="102">
                  <c:v>42616</c:v>
                </c:pt>
                <c:pt idx="103">
                  <c:v>42617</c:v>
                </c:pt>
                <c:pt idx="104">
                  <c:v>42618</c:v>
                </c:pt>
                <c:pt idx="105">
                  <c:v>42619</c:v>
                </c:pt>
                <c:pt idx="106">
                  <c:v>42620</c:v>
                </c:pt>
                <c:pt idx="107">
                  <c:v>42621</c:v>
                </c:pt>
                <c:pt idx="108">
                  <c:v>42622</c:v>
                </c:pt>
                <c:pt idx="109">
                  <c:v>42623</c:v>
                </c:pt>
                <c:pt idx="110">
                  <c:v>42624</c:v>
                </c:pt>
                <c:pt idx="111">
                  <c:v>42625</c:v>
                </c:pt>
                <c:pt idx="112">
                  <c:v>42626</c:v>
                </c:pt>
                <c:pt idx="113">
                  <c:v>42627</c:v>
                </c:pt>
                <c:pt idx="114">
                  <c:v>42628</c:v>
                </c:pt>
                <c:pt idx="115">
                  <c:v>42629</c:v>
                </c:pt>
                <c:pt idx="116">
                  <c:v>42630</c:v>
                </c:pt>
                <c:pt idx="117">
                  <c:v>42631</c:v>
                </c:pt>
                <c:pt idx="118">
                  <c:v>42632</c:v>
                </c:pt>
                <c:pt idx="119">
                  <c:v>42633</c:v>
                </c:pt>
                <c:pt idx="120">
                  <c:v>42634</c:v>
                </c:pt>
                <c:pt idx="121">
                  <c:v>42635</c:v>
                </c:pt>
                <c:pt idx="122">
                  <c:v>42636</c:v>
                </c:pt>
                <c:pt idx="123">
                  <c:v>42637</c:v>
                </c:pt>
                <c:pt idx="124">
                  <c:v>42638</c:v>
                </c:pt>
                <c:pt idx="125">
                  <c:v>42639</c:v>
                </c:pt>
                <c:pt idx="126">
                  <c:v>42640</c:v>
                </c:pt>
                <c:pt idx="127">
                  <c:v>42641</c:v>
                </c:pt>
                <c:pt idx="128">
                  <c:v>42642</c:v>
                </c:pt>
                <c:pt idx="129">
                  <c:v>42643</c:v>
                </c:pt>
                <c:pt idx="130">
                  <c:v>42644</c:v>
                </c:pt>
                <c:pt idx="131">
                  <c:v>42645</c:v>
                </c:pt>
                <c:pt idx="132">
                  <c:v>42646</c:v>
                </c:pt>
                <c:pt idx="133">
                  <c:v>42647</c:v>
                </c:pt>
                <c:pt idx="134">
                  <c:v>42648</c:v>
                </c:pt>
                <c:pt idx="135">
                  <c:v>42649</c:v>
                </c:pt>
                <c:pt idx="136">
                  <c:v>42650</c:v>
                </c:pt>
                <c:pt idx="137">
                  <c:v>42651</c:v>
                </c:pt>
                <c:pt idx="138">
                  <c:v>42652</c:v>
                </c:pt>
                <c:pt idx="139">
                  <c:v>42653</c:v>
                </c:pt>
                <c:pt idx="140">
                  <c:v>42654</c:v>
                </c:pt>
                <c:pt idx="141">
                  <c:v>42655</c:v>
                </c:pt>
                <c:pt idx="142">
                  <c:v>42656</c:v>
                </c:pt>
                <c:pt idx="143">
                  <c:v>42657</c:v>
                </c:pt>
                <c:pt idx="144">
                  <c:v>42658</c:v>
                </c:pt>
                <c:pt idx="145">
                  <c:v>42659</c:v>
                </c:pt>
                <c:pt idx="146">
                  <c:v>42660</c:v>
                </c:pt>
                <c:pt idx="147">
                  <c:v>42661</c:v>
                </c:pt>
                <c:pt idx="148">
                  <c:v>42662</c:v>
                </c:pt>
                <c:pt idx="149">
                  <c:v>42663</c:v>
                </c:pt>
                <c:pt idx="150">
                  <c:v>42664</c:v>
                </c:pt>
                <c:pt idx="151">
                  <c:v>42665</c:v>
                </c:pt>
                <c:pt idx="152">
                  <c:v>42666</c:v>
                </c:pt>
                <c:pt idx="153">
                  <c:v>42667</c:v>
                </c:pt>
                <c:pt idx="154">
                  <c:v>42668</c:v>
                </c:pt>
                <c:pt idx="155">
                  <c:v>42669</c:v>
                </c:pt>
                <c:pt idx="156">
                  <c:v>42670</c:v>
                </c:pt>
                <c:pt idx="157">
                  <c:v>42671</c:v>
                </c:pt>
                <c:pt idx="158">
                  <c:v>42672</c:v>
                </c:pt>
                <c:pt idx="159">
                  <c:v>42673</c:v>
                </c:pt>
                <c:pt idx="160">
                  <c:v>42674</c:v>
                </c:pt>
                <c:pt idx="161">
                  <c:v>42675</c:v>
                </c:pt>
                <c:pt idx="162">
                  <c:v>42676</c:v>
                </c:pt>
                <c:pt idx="163">
                  <c:v>42677</c:v>
                </c:pt>
                <c:pt idx="164">
                  <c:v>42678</c:v>
                </c:pt>
                <c:pt idx="165">
                  <c:v>42679</c:v>
                </c:pt>
                <c:pt idx="166">
                  <c:v>42680</c:v>
                </c:pt>
                <c:pt idx="167">
                  <c:v>42681</c:v>
                </c:pt>
                <c:pt idx="168">
                  <c:v>42682</c:v>
                </c:pt>
                <c:pt idx="169">
                  <c:v>42683</c:v>
                </c:pt>
                <c:pt idx="170">
                  <c:v>42684</c:v>
                </c:pt>
                <c:pt idx="171">
                  <c:v>42685</c:v>
                </c:pt>
                <c:pt idx="172">
                  <c:v>42686</c:v>
                </c:pt>
                <c:pt idx="173">
                  <c:v>42687</c:v>
                </c:pt>
                <c:pt idx="174">
                  <c:v>42688</c:v>
                </c:pt>
                <c:pt idx="175">
                  <c:v>42689</c:v>
                </c:pt>
                <c:pt idx="176">
                  <c:v>42690</c:v>
                </c:pt>
                <c:pt idx="177">
                  <c:v>42691</c:v>
                </c:pt>
                <c:pt idx="178">
                  <c:v>42692</c:v>
                </c:pt>
                <c:pt idx="179">
                  <c:v>42693</c:v>
                </c:pt>
                <c:pt idx="180">
                  <c:v>42694</c:v>
                </c:pt>
                <c:pt idx="181">
                  <c:v>42695</c:v>
                </c:pt>
                <c:pt idx="182">
                  <c:v>42696</c:v>
                </c:pt>
                <c:pt idx="183">
                  <c:v>42697</c:v>
                </c:pt>
                <c:pt idx="184">
                  <c:v>42698</c:v>
                </c:pt>
                <c:pt idx="185">
                  <c:v>42699</c:v>
                </c:pt>
                <c:pt idx="186">
                  <c:v>42700</c:v>
                </c:pt>
                <c:pt idx="187">
                  <c:v>42701</c:v>
                </c:pt>
                <c:pt idx="188">
                  <c:v>42702</c:v>
                </c:pt>
                <c:pt idx="189">
                  <c:v>42703</c:v>
                </c:pt>
                <c:pt idx="190">
                  <c:v>42704</c:v>
                </c:pt>
                <c:pt idx="191">
                  <c:v>42705</c:v>
                </c:pt>
                <c:pt idx="192">
                  <c:v>42706</c:v>
                </c:pt>
                <c:pt idx="193">
                  <c:v>42707</c:v>
                </c:pt>
                <c:pt idx="194">
                  <c:v>42708</c:v>
                </c:pt>
                <c:pt idx="195">
                  <c:v>42709</c:v>
                </c:pt>
                <c:pt idx="196">
                  <c:v>42710</c:v>
                </c:pt>
                <c:pt idx="197">
                  <c:v>42711</c:v>
                </c:pt>
                <c:pt idx="198">
                  <c:v>42712</c:v>
                </c:pt>
                <c:pt idx="199">
                  <c:v>42713</c:v>
                </c:pt>
                <c:pt idx="200">
                  <c:v>42714</c:v>
                </c:pt>
                <c:pt idx="201">
                  <c:v>42715</c:v>
                </c:pt>
                <c:pt idx="202">
                  <c:v>42716</c:v>
                </c:pt>
                <c:pt idx="203">
                  <c:v>42717</c:v>
                </c:pt>
                <c:pt idx="204">
                  <c:v>42718</c:v>
                </c:pt>
                <c:pt idx="205">
                  <c:v>42719</c:v>
                </c:pt>
                <c:pt idx="206">
                  <c:v>42720</c:v>
                </c:pt>
                <c:pt idx="207">
                  <c:v>42721</c:v>
                </c:pt>
                <c:pt idx="208">
                  <c:v>42722</c:v>
                </c:pt>
                <c:pt idx="209">
                  <c:v>42723</c:v>
                </c:pt>
                <c:pt idx="210">
                  <c:v>42724</c:v>
                </c:pt>
                <c:pt idx="211">
                  <c:v>42725</c:v>
                </c:pt>
                <c:pt idx="212">
                  <c:v>42726</c:v>
                </c:pt>
                <c:pt idx="213">
                  <c:v>42727</c:v>
                </c:pt>
                <c:pt idx="214">
                  <c:v>42728</c:v>
                </c:pt>
                <c:pt idx="215">
                  <c:v>42729</c:v>
                </c:pt>
                <c:pt idx="216">
                  <c:v>42730</c:v>
                </c:pt>
                <c:pt idx="217">
                  <c:v>42731</c:v>
                </c:pt>
                <c:pt idx="218">
                  <c:v>42732</c:v>
                </c:pt>
                <c:pt idx="219">
                  <c:v>42733</c:v>
                </c:pt>
                <c:pt idx="220">
                  <c:v>42734</c:v>
                </c:pt>
                <c:pt idx="221">
                  <c:v>42735</c:v>
                </c:pt>
                <c:pt idx="222">
                  <c:v>42736</c:v>
                </c:pt>
                <c:pt idx="223">
                  <c:v>42737</c:v>
                </c:pt>
                <c:pt idx="224">
                  <c:v>42738</c:v>
                </c:pt>
                <c:pt idx="225">
                  <c:v>42739</c:v>
                </c:pt>
                <c:pt idx="226">
                  <c:v>42740</c:v>
                </c:pt>
                <c:pt idx="227">
                  <c:v>42741</c:v>
                </c:pt>
                <c:pt idx="228">
                  <c:v>42742</c:v>
                </c:pt>
                <c:pt idx="229">
                  <c:v>42743</c:v>
                </c:pt>
                <c:pt idx="230">
                  <c:v>42744</c:v>
                </c:pt>
                <c:pt idx="231">
                  <c:v>42745</c:v>
                </c:pt>
                <c:pt idx="232">
                  <c:v>42746</c:v>
                </c:pt>
                <c:pt idx="233">
                  <c:v>42747</c:v>
                </c:pt>
                <c:pt idx="234">
                  <c:v>42748</c:v>
                </c:pt>
                <c:pt idx="235">
                  <c:v>42749</c:v>
                </c:pt>
                <c:pt idx="236">
                  <c:v>42750</c:v>
                </c:pt>
                <c:pt idx="237">
                  <c:v>42751</c:v>
                </c:pt>
                <c:pt idx="238">
                  <c:v>42752</c:v>
                </c:pt>
                <c:pt idx="239">
                  <c:v>42753</c:v>
                </c:pt>
                <c:pt idx="240">
                  <c:v>42754</c:v>
                </c:pt>
                <c:pt idx="241">
                  <c:v>42755</c:v>
                </c:pt>
                <c:pt idx="242">
                  <c:v>42756</c:v>
                </c:pt>
                <c:pt idx="243">
                  <c:v>42757</c:v>
                </c:pt>
                <c:pt idx="244">
                  <c:v>42758</c:v>
                </c:pt>
                <c:pt idx="245">
                  <c:v>42759</c:v>
                </c:pt>
                <c:pt idx="246">
                  <c:v>42760</c:v>
                </c:pt>
                <c:pt idx="247">
                  <c:v>42761</c:v>
                </c:pt>
                <c:pt idx="248">
                  <c:v>42762</c:v>
                </c:pt>
                <c:pt idx="249">
                  <c:v>42763</c:v>
                </c:pt>
                <c:pt idx="250">
                  <c:v>42764</c:v>
                </c:pt>
                <c:pt idx="251">
                  <c:v>42765</c:v>
                </c:pt>
                <c:pt idx="252">
                  <c:v>42766</c:v>
                </c:pt>
                <c:pt idx="253">
                  <c:v>42767</c:v>
                </c:pt>
                <c:pt idx="254">
                  <c:v>42768</c:v>
                </c:pt>
                <c:pt idx="255">
                  <c:v>42769</c:v>
                </c:pt>
                <c:pt idx="256">
                  <c:v>42770</c:v>
                </c:pt>
                <c:pt idx="257">
                  <c:v>42771</c:v>
                </c:pt>
                <c:pt idx="258">
                  <c:v>42772</c:v>
                </c:pt>
                <c:pt idx="259">
                  <c:v>42773</c:v>
                </c:pt>
                <c:pt idx="260">
                  <c:v>42774</c:v>
                </c:pt>
                <c:pt idx="261">
                  <c:v>42775</c:v>
                </c:pt>
                <c:pt idx="262">
                  <c:v>42776</c:v>
                </c:pt>
                <c:pt idx="263">
                  <c:v>42777</c:v>
                </c:pt>
                <c:pt idx="264">
                  <c:v>42778</c:v>
                </c:pt>
                <c:pt idx="265">
                  <c:v>42779</c:v>
                </c:pt>
                <c:pt idx="266">
                  <c:v>42780</c:v>
                </c:pt>
                <c:pt idx="267">
                  <c:v>42781</c:v>
                </c:pt>
                <c:pt idx="268">
                  <c:v>42782</c:v>
                </c:pt>
                <c:pt idx="269">
                  <c:v>42783</c:v>
                </c:pt>
                <c:pt idx="270">
                  <c:v>42784</c:v>
                </c:pt>
                <c:pt idx="271">
                  <c:v>42785</c:v>
                </c:pt>
                <c:pt idx="272">
                  <c:v>42786</c:v>
                </c:pt>
                <c:pt idx="273">
                  <c:v>42787</c:v>
                </c:pt>
                <c:pt idx="274">
                  <c:v>42788</c:v>
                </c:pt>
                <c:pt idx="275">
                  <c:v>42789</c:v>
                </c:pt>
                <c:pt idx="276">
                  <c:v>42790</c:v>
                </c:pt>
                <c:pt idx="277">
                  <c:v>42791</c:v>
                </c:pt>
                <c:pt idx="278">
                  <c:v>42792</c:v>
                </c:pt>
                <c:pt idx="279">
                  <c:v>42793</c:v>
                </c:pt>
                <c:pt idx="280">
                  <c:v>42794</c:v>
                </c:pt>
                <c:pt idx="281">
                  <c:v>42795</c:v>
                </c:pt>
                <c:pt idx="282">
                  <c:v>42796</c:v>
                </c:pt>
                <c:pt idx="283">
                  <c:v>42797</c:v>
                </c:pt>
                <c:pt idx="284">
                  <c:v>42798</c:v>
                </c:pt>
                <c:pt idx="285">
                  <c:v>42799</c:v>
                </c:pt>
                <c:pt idx="286">
                  <c:v>42800</c:v>
                </c:pt>
                <c:pt idx="287">
                  <c:v>42801</c:v>
                </c:pt>
                <c:pt idx="288">
                  <c:v>42802</c:v>
                </c:pt>
                <c:pt idx="289">
                  <c:v>42803</c:v>
                </c:pt>
                <c:pt idx="290">
                  <c:v>42804</c:v>
                </c:pt>
                <c:pt idx="291">
                  <c:v>42805</c:v>
                </c:pt>
                <c:pt idx="292">
                  <c:v>42806</c:v>
                </c:pt>
                <c:pt idx="293">
                  <c:v>42807</c:v>
                </c:pt>
                <c:pt idx="294">
                  <c:v>42808</c:v>
                </c:pt>
                <c:pt idx="295">
                  <c:v>42809</c:v>
                </c:pt>
                <c:pt idx="296">
                  <c:v>42810</c:v>
                </c:pt>
                <c:pt idx="297">
                  <c:v>42811</c:v>
                </c:pt>
                <c:pt idx="298">
                  <c:v>42812</c:v>
                </c:pt>
                <c:pt idx="299">
                  <c:v>42813</c:v>
                </c:pt>
                <c:pt idx="300">
                  <c:v>42814</c:v>
                </c:pt>
                <c:pt idx="301">
                  <c:v>42815</c:v>
                </c:pt>
                <c:pt idx="302">
                  <c:v>42816</c:v>
                </c:pt>
                <c:pt idx="303">
                  <c:v>42817</c:v>
                </c:pt>
                <c:pt idx="304">
                  <c:v>42818</c:v>
                </c:pt>
                <c:pt idx="305">
                  <c:v>42819</c:v>
                </c:pt>
                <c:pt idx="306">
                  <c:v>42820</c:v>
                </c:pt>
                <c:pt idx="307">
                  <c:v>42821</c:v>
                </c:pt>
                <c:pt idx="308">
                  <c:v>42822</c:v>
                </c:pt>
                <c:pt idx="309">
                  <c:v>42823</c:v>
                </c:pt>
                <c:pt idx="310">
                  <c:v>42824</c:v>
                </c:pt>
                <c:pt idx="311">
                  <c:v>42825</c:v>
                </c:pt>
                <c:pt idx="312">
                  <c:v>42826</c:v>
                </c:pt>
                <c:pt idx="313">
                  <c:v>42827</c:v>
                </c:pt>
                <c:pt idx="314">
                  <c:v>42828</c:v>
                </c:pt>
                <c:pt idx="315">
                  <c:v>42829</c:v>
                </c:pt>
                <c:pt idx="316">
                  <c:v>42830</c:v>
                </c:pt>
                <c:pt idx="317">
                  <c:v>42831</c:v>
                </c:pt>
                <c:pt idx="318">
                  <c:v>42832</c:v>
                </c:pt>
                <c:pt idx="319">
                  <c:v>42833</c:v>
                </c:pt>
                <c:pt idx="320">
                  <c:v>42834</c:v>
                </c:pt>
                <c:pt idx="321">
                  <c:v>42835</c:v>
                </c:pt>
                <c:pt idx="322">
                  <c:v>42836</c:v>
                </c:pt>
                <c:pt idx="323">
                  <c:v>42837</c:v>
                </c:pt>
                <c:pt idx="324">
                  <c:v>42838</c:v>
                </c:pt>
                <c:pt idx="325">
                  <c:v>42839</c:v>
                </c:pt>
                <c:pt idx="326">
                  <c:v>42840</c:v>
                </c:pt>
                <c:pt idx="327">
                  <c:v>42841</c:v>
                </c:pt>
                <c:pt idx="328">
                  <c:v>42842</c:v>
                </c:pt>
                <c:pt idx="329">
                  <c:v>42843</c:v>
                </c:pt>
                <c:pt idx="330">
                  <c:v>42844</c:v>
                </c:pt>
                <c:pt idx="331">
                  <c:v>42845</c:v>
                </c:pt>
                <c:pt idx="332">
                  <c:v>42846</c:v>
                </c:pt>
                <c:pt idx="333">
                  <c:v>42847</c:v>
                </c:pt>
                <c:pt idx="334">
                  <c:v>42848</c:v>
                </c:pt>
                <c:pt idx="335">
                  <c:v>42849</c:v>
                </c:pt>
                <c:pt idx="336">
                  <c:v>42850</c:v>
                </c:pt>
                <c:pt idx="337">
                  <c:v>42851</c:v>
                </c:pt>
                <c:pt idx="338">
                  <c:v>42852</c:v>
                </c:pt>
                <c:pt idx="339">
                  <c:v>42853</c:v>
                </c:pt>
                <c:pt idx="340">
                  <c:v>42854</c:v>
                </c:pt>
                <c:pt idx="341">
                  <c:v>42855</c:v>
                </c:pt>
                <c:pt idx="342">
                  <c:v>42856</c:v>
                </c:pt>
                <c:pt idx="343">
                  <c:v>42857</c:v>
                </c:pt>
                <c:pt idx="344">
                  <c:v>42858</c:v>
                </c:pt>
                <c:pt idx="345">
                  <c:v>42859</c:v>
                </c:pt>
                <c:pt idx="346">
                  <c:v>42860</c:v>
                </c:pt>
                <c:pt idx="347">
                  <c:v>42861</c:v>
                </c:pt>
                <c:pt idx="348">
                  <c:v>42862</c:v>
                </c:pt>
                <c:pt idx="349">
                  <c:v>42863</c:v>
                </c:pt>
                <c:pt idx="350">
                  <c:v>42864</c:v>
                </c:pt>
                <c:pt idx="351">
                  <c:v>42865</c:v>
                </c:pt>
                <c:pt idx="352">
                  <c:v>42866</c:v>
                </c:pt>
                <c:pt idx="353">
                  <c:v>42867</c:v>
                </c:pt>
                <c:pt idx="354">
                  <c:v>42868</c:v>
                </c:pt>
                <c:pt idx="355">
                  <c:v>42869</c:v>
                </c:pt>
                <c:pt idx="356">
                  <c:v>42870</c:v>
                </c:pt>
                <c:pt idx="357">
                  <c:v>42871</c:v>
                </c:pt>
                <c:pt idx="358">
                  <c:v>42872</c:v>
                </c:pt>
                <c:pt idx="359">
                  <c:v>42873</c:v>
                </c:pt>
                <c:pt idx="360">
                  <c:v>42874</c:v>
                </c:pt>
                <c:pt idx="361">
                  <c:v>42875</c:v>
                </c:pt>
                <c:pt idx="362">
                  <c:v>42876</c:v>
                </c:pt>
                <c:pt idx="363">
                  <c:v>42877</c:v>
                </c:pt>
                <c:pt idx="364">
                  <c:v>42878</c:v>
                </c:pt>
                <c:pt idx="365">
                  <c:v>42879</c:v>
                </c:pt>
              </c:numCache>
            </c:numRef>
          </c:cat>
          <c:val>
            <c:numRef>
              <c:f>Sheet1!$D$2:$D$367</c:f>
              <c:numCache>
                <c:formatCode>General</c:formatCode>
                <c:ptCount val="366"/>
                <c:pt idx="0">
                  <c:v>805</c:v>
                </c:pt>
                <c:pt idx="1">
                  <c:v>313</c:v>
                </c:pt>
                <c:pt idx="2">
                  <c:v>324</c:v>
                </c:pt>
                <c:pt idx="3">
                  <c:v>378</c:v>
                </c:pt>
                <c:pt idx="4">
                  <c:v>78</c:v>
                </c:pt>
                <c:pt idx="5">
                  <c:v>94</c:v>
                </c:pt>
                <c:pt idx="6">
                  <c:v>923</c:v>
                </c:pt>
                <c:pt idx="7">
                  <c:v>262</c:v>
                </c:pt>
                <c:pt idx="8">
                  <c:v>3411</c:v>
                </c:pt>
                <c:pt idx="9">
                  <c:v>444</c:v>
                </c:pt>
                <c:pt idx="10">
                  <c:v>661</c:v>
                </c:pt>
                <c:pt idx="11">
                  <c:v>111</c:v>
                </c:pt>
                <c:pt idx="12">
                  <c:v>943</c:v>
                </c:pt>
                <c:pt idx="13">
                  <c:v>170</c:v>
                </c:pt>
                <c:pt idx="14">
                  <c:v>269</c:v>
                </c:pt>
                <c:pt idx="15">
                  <c:v>2518</c:v>
                </c:pt>
                <c:pt idx="16">
                  <c:v>89</c:v>
                </c:pt>
                <c:pt idx="17">
                  <c:v>62</c:v>
                </c:pt>
                <c:pt idx="18">
                  <c:v>2011</c:v>
                </c:pt>
                <c:pt idx="19">
                  <c:v>585</c:v>
                </c:pt>
                <c:pt idx="20">
                  <c:v>3260</c:v>
                </c:pt>
                <c:pt idx="21">
                  <c:v>1272</c:v>
                </c:pt>
                <c:pt idx="22">
                  <c:v>4996</c:v>
                </c:pt>
                <c:pt idx="23">
                  <c:v>2986</c:v>
                </c:pt>
                <c:pt idx="24">
                  <c:v>4514</c:v>
                </c:pt>
                <c:pt idx="25">
                  <c:v>509</c:v>
                </c:pt>
                <c:pt idx="26">
                  <c:v>191</c:v>
                </c:pt>
                <c:pt idx="27">
                  <c:v>1384</c:v>
                </c:pt>
                <c:pt idx="28">
                  <c:v>8815</c:v>
                </c:pt>
                <c:pt idx="29">
                  <c:v>320</c:v>
                </c:pt>
                <c:pt idx="30">
                  <c:v>772</c:v>
                </c:pt>
                <c:pt idx="31">
                  <c:v>251</c:v>
                </c:pt>
                <c:pt idx="32">
                  <c:v>58</c:v>
                </c:pt>
                <c:pt idx="33">
                  <c:v>127</c:v>
                </c:pt>
                <c:pt idx="34">
                  <c:v>223</c:v>
                </c:pt>
                <c:pt idx="35">
                  <c:v>324</c:v>
                </c:pt>
                <c:pt idx="36">
                  <c:v>191</c:v>
                </c:pt>
                <c:pt idx="37">
                  <c:v>1274</c:v>
                </c:pt>
                <c:pt idx="38">
                  <c:v>112</c:v>
                </c:pt>
                <c:pt idx="39">
                  <c:v>170</c:v>
                </c:pt>
                <c:pt idx="40">
                  <c:v>596</c:v>
                </c:pt>
                <c:pt idx="41">
                  <c:v>282</c:v>
                </c:pt>
                <c:pt idx="42">
                  <c:v>126</c:v>
                </c:pt>
                <c:pt idx="43">
                  <c:v>152</c:v>
                </c:pt>
                <c:pt idx="44">
                  <c:v>227</c:v>
                </c:pt>
                <c:pt idx="45">
                  <c:v>106</c:v>
                </c:pt>
                <c:pt idx="46">
                  <c:v>45</c:v>
                </c:pt>
                <c:pt idx="47">
                  <c:v>109</c:v>
                </c:pt>
                <c:pt idx="48">
                  <c:v>319</c:v>
                </c:pt>
                <c:pt idx="49">
                  <c:v>682</c:v>
                </c:pt>
                <c:pt idx="50">
                  <c:v>490</c:v>
                </c:pt>
                <c:pt idx="51">
                  <c:v>264</c:v>
                </c:pt>
                <c:pt idx="52">
                  <c:v>1996</c:v>
                </c:pt>
                <c:pt idx="53">
                  <c:v>78</c:v>
                </c:pt>
                <c:pt idx="54">
                  <c:v>89</c:v>
                </c:pt>
                <c:pt idx="55">
                  <c:v>427</c:v>
                </c:pt>
                <c:pt idx="56">
                  <c:v>2223</c:v>
                </c:pt>
                <c:pt idx="57">
                  <c:v>538</c:v>
                </c:pt>
                <c:pt idx="58">
                  <c:v>274</c:v>
                </c:pt>
                <c:pt idx="59">
                  <c:v>222</c:v>
                </c:pt>
                <c:pt idx="60">
                  <c:v>90</c:v>
                </c:pt>
                <c:pt idx="61">
                  <c:v>195</c:v>
                </c:pt>
                <c:pt idx="62">
                  <c:v>146</c:v>
                </c:pt>
                <c:pt idx="63">
                  <c:v>357</c:v>
                </c:pt>
                <c:pt idx="64">
                  <c:v>290</c:v>
                </c:pt>
                <c:pt idx="65">
                  <c:v>2794</c:v>
                </c:pt>
                <c:pt idx="66">
                  <c:v>764</c:v>
                </c:pt>
                <c:pt idx="67">
                  <c:v>83</c:v>
                </c:pt>
                <c:pt idx="68">
                  <c:v>123</c:v>
                </c:pt>
                <c:pt idx="69">
                  <c:v>406</c:v>
                </c:pt>
                <c:pt idx="70">
                  <c:v>479</c:v>
                </c:pt>
                <c:pt idx="71">
                  <c:v>1593</c:v>
                </c:pt>
                <c:pt idx="72">
                  <c:v>250</c:v>
                </c:pt>
                <c:pt idx="73">
                  <c:v>352</c:v>
                </c:pt>
                <c:pt idx="74">
                  <c:v>138</c:v>
                </c:pt>
                <c:pt idx="75">
                  <c:v>145</c:v>
                </c:pt>
                <c:pt idx="76">
                  <c:v>1370</c:v>
                </c:pt>
                <c:pt idx="77">
                  <c:v>670</c:v>
                </c:pt>
                <c:pt idx="78">
                  <c:v>5093</c:v>
                </c:pt>
                <c:pt idx="79">
                  <c:v>1528</c:v>
                </c:pt>
                <c:pt idx="80">
                  <c:v>1490</c:v>
                </c:pt>
                <c:pt idx="81">
                  <c:v>276</c:v>
                </c:pt>
                <c:pt idx="82">
                  <c:v>547</c:v>
                </c:pt>
                <c:pt idx="83">
                  <c:v>659</c:v>
                </c:pt>
                <c:pt idx="84">
                  <c:v>451</c:v>
                </c:pt>
                <c:pt idx="85">
                  <c:v>641</c:v>
                </c:pt>
                <c:pt idx="86">
                  <c:v>765</c:v>
                </c:pt>
                <c:pt idx="87">
                  <c:v>148</c:v>
                </c:pt>
                <c:pt idx="88">
                  <c:v>159</c:v>
                </c:pt>
                <c:pt idx="89">
                  <c:v>31</c:v>
                </c:pt>
                <c:pt idx="90">
                  <c:v>255</c:v>
                </c:pt>
                <c:pt idx="91">
                  <c:v>4455</c:v>
                </c:pt>
                <c:pt idx="92">
                  <c:v>203</c:v>
                </c:pt>
                <c:pt idx="93">
                  <c:v>106</c:v>
                </c:pt>
                <c:pt idx="94">
                  <c:v>447</c:v>
                </c:pt>
                <c:pt idx="95">
                  <c:v>96</c:v>
                </c:pt>
                <c:pt idx="96">
                  <c:v>105</c:v>
                </c:pt>
                <c:pt idx="97">
                  <c:v>347</c:v>
                </c:pt>
                <c:pt idx="98">
                  <c:v>81</c:v>
                </c:pt>
                <c:pt idx="99">
                  <c:v>281</c:v>
                </c:pt>
                <c:pt idx="100">
                  <c:v>345</c:v>
                </c:pt>
                <c:pt idx="101">
                  <c:v>199</c:v>
                </c:pt>
                <c:pt idx="102">
                  <c:v>20</c:v>
                </c:pt>
                <c:pt idx="103">
                  <c:v>23</c:v>
                </c:pt>
                <c:pt idx="104">
                  <c:v>786</c:v>
                </c:pt>
                <c:pt idx="105">
                  <c:v>1525</c:v>
                </c:pt>
                <c:pt idx="106">
                  <c:v>403</c:v>
                </c:pt>
                <c:pt idx="107">
                  <c:v>326</c:v>
                </c:pt>
                <c:pt idx="108">
                  <c:v>942</c:v>
                </c:pt>
                <c:pt idx="109">
                  <c:v>101</c:v>
                </c:pt>
                <c:pt idx="110">
                  <c:v>3303</c:v>
                </c:pt>
                <c:pt idx="111">
                  <c:v>686</c:v>
                </c:pt>
                <c:pt idx="112">
                  <c:v>1414</c:v>
                </c:pt>
                <c:pt idx="113">
                  <c:v>184</c:v>
                </c:pt>
                <c:pt idx="114">
                  <c:v>341</c:v>
                </c:pt>
                <c:pt idx="115">
                  <c:v>156</c:v>
                </c:pt>
                <c:pt idx="116">
                  <c:v>42</c:v>
                </c:pt>
                <c:pt idx="117">
                  <c:v>122</c:v>
                </c:pt>
                <c:pt idx="118">
                  <c:v>230</c:v>
                </c:pt>
                <c:pt idx="119">
                  <c:v>2404</c:v>
                </c:pt>
                <c:pt idx="120">
                  <c:v>1562</c:v>
                </c:pt>
                <c:pt idx="121">
                  <c:v>995</c:v>
                </c:pt>
                <c:pt idx="122">
                  <c:v>376</c:v>
                </c:pt>
                <c:pt idx="123">
                  <c:v>67</c:v>
                </c:pt>
                <c:pt idx="124">
                  <c:v>1237</c:v>
                </c:pt>
                <c:pt idx="125">
                  <c:v>236</c:v>
                </c:pt>
                <c:pt idx="126">
                  <c:v>1348</c:v>
                </c:pt>
                <c:pt idx="127">
                  <c:v>442</c:v>
                </c:pt>
                <c:pt idx="128">
                  <c:v>168</c:v>
                </c:pt>
                <c:pt idx="129">
                  <c:v>120</c:v>
                </c:pt>
                <c:pt idx="130">
                  <c:v>28</c:v>
                </c:pt>
                <c:pt idx="131">
                  <c:v>37</c:v>
                </c:pt>
                <c:pt idx="132">
                  <c:v>46</c:v>
                </c:pt>
                <c:pt idx="133">
                  <c:v>110</c:v>
                </c:pt>
                <c:pt idx="134">
                  <c:v>1945</c:v>
                </c:pt>
                <c:pt idx="135">
                  <c:v>33</c:v>
                </c:pt>
                <c:pt idx="136">
                  <c:v>59</c:v>
                </c:pt>
                <c:pt idx="137">
                  <c:v>142</c:v>
                </c:pt>
                <c:pt idx="138">
                  <c:v>170</c:v>
                </c:pt>
                <c:pt idx="139">
                  <c:v>94</c:v>
                </c:pt>
                <c:pt idx="140">
                  <c:v>125</c:v>
                </c:pt>
                <c:pt idx="141">
                  <c:v>132</c:v>
                </c:pt>
                <c:pt idx="142">
                  <c:v>121</c:v>
                </c:pt>
                <c:pt idx="143">
                  <c:v>161</c:v>
                </c:pt>
                <c:pt idx="144">
                  <c:v>74</c:v>
                </c:pt>
                <c:pt idx="145">
                  <c:v>166</c:v>
                </c:pt>
                <c:pt idx="146">
                  <c:v>137</c:v>
                </c:pt>
                <c:pt idx="147">
                  <c:v>346</c:v>
                </c:pt>
                <c:pt idx="148">
                  <c:v>1958</c:v>
                </c:pt>
                <c:pt idx="149">
                  <c:v>189</c:v>
                </c:pt>
                <c:pt idx="150">
                  <c:v>231</c:v>
                </c:pt>
                <c:pt idx="151">
                  <c:v>128</c:v>
                </c:pt>
                <c:pt idx="152">
                  <c:v>826</c:v>
                </c:pt>
                <c:pt idx="153">
                  <c:v>589</c:v>
                </c:pt>
                <c:pt idx="154">
                  <c:v>1148</c:v>
                </c:pt>
                <c:pt idx="155">
                  <c:v>2573</c:v>
                </c:pt>
                <c:pt idx="156">
                  <c:v>413</c:v>
                </c:pt>
                <c:pt idx="157">
                  <c:v>457</c:v>
                </c:pt>
                <c:pt idx="158">
                  <c:v>58</c:v>
                </c:pt>
                <c:pt idx="159">
                  <c:v>53</c:v>
                </c:pt>
                <c:pt idx="160">
                  <c:v>1050</c:v>
                </c:pt>
                <c:pt idx="161">
                  <c:v>2920</c:v>
                </c:pt>
                <c:pt idx="162">
                  <c:v>166</c:v>
                </c:pt>
                <c:pt idx="163">
                  <c:v>495</c:v>
                </c:pt>
                <c:pt idx="164">
                  <c:v>2353</c:v>
                </c:pt>
                <c:pt idx="165">
                  <c:v>231</c:v>
                </c:pt>
                <c:pt idx="166">
                  <c:v>175</c:v>
                </c:pt>
                <c:pt idx="167">
                  <c:v>235</c:v>
                </c:pt>
                <c:pt idx="168">
                  <c:v>690</c:v>
                </c:pt>
                <c:pt idx="169">
                  <c:v>2995</c:v>
                </c:pt>
                <c:pt idx="170">
                  <c:v>3567</c:v>
                </c:pt>
                <c:pt idx="171">
                  <c:v>1242</c:v>
                </c:pt>
                <c:pt idx="172">
                  <c:v>274</c:v>
                </c:pt>
                <c:pt idx="173">
                  <c:v>287</c:v>
                </c:pt>
                <c:pt idx="174">
                  <c:v>457</c:v>
                </c:pt>
                <c:pt idx="175">
                  <c:v>2286</c:v>
                </c:pt>
                <c:pt idx="176">
                  <c:v>4509</c:v>
                </c:pt>
                <c:pt idx="177">
                  <c:v>1881</c:v>
                </c:pt>
                <c:pt idx="178">
                  <c:v>1139</c:v>
                </c:pt>
                <c:pt idx="179">
                  <c:v>128</c:v>
                </c:pt>
                <c:pt idx="180">
                  <c:v>134</c:v>
                </c:pt>
                <c:pt idx="181">
                  <c:v>320</c:v>
                </c:pt>
                <c:pt idx="182">
                  <c:v>594</c:v>
                </c:pt>
                <c:pt idx="183">
                  <c:v>2020</c:v>
                </c:pt>
                <c:pt idx="184">
                  <c:v>1087</c:v>
                </c:pt>
                <c:pt idx="185">
                  <c:v>217</c:v>
                </c:pt>
                <c:pt idx="186">
                  <c:v>98</c:v>
                </c:pt>
                <c:pt idx="187">
                  <c:v>53</c:v>
                </c:pt>
                <c:pt idx="188">
                  <c:v>132</c:v>
                </c:pt>
                <c:pt idx="189">
                  <c:v>158</c:v>
                </c:pt>
                <c:pt idx="190">
                  <c:v>101</c:v>
                </c:pt>
                <c:pt idx="191">
                  <c:v>70</c:v>
                </c:pt>
                <c:pt idx="192">
                  <c:v>125</c:v>
                </c:pt>
                <c:pt idx="193">
                  <c:v>209</c:v>
                </c:pt>
                <c:pt idx="194">
                  <c:v>847</c:v>
                </c:pt>
                <c:pt idx="195">
                  <c:v>711</c:v>
                </c:pt>
                <c:pt idx="196">
                  <c:v>182</c:v>
                </c:pt>
                <c:pt idx="197">
                  <c:v>249</c:v>
                </c:pt>
                <c:pt idx="198">
                  <c:v>144</c:v>
                </c:pt>
                <c:pt idx="199">
                  <c:v>97</c:v>
                </c:pt>
                <c:pt idx="200">
                  <c:v>46</c:v>
                </c:pt>
                <c:pt idx="201">
                  <c:v>210</c:v>
                </c:pt>
                <c:pt idx="202">
                  <c:v>93</c:v>
                </c:pt>
                <c:pt idx="203">
                  <c:v>214</c:v>
                </c:pt>
                <c:pt idx="204">
                  <c:v>93</c:v>
                </c:pt>
                <c:pt idx="205">
                  <c:v>145</c:v>
                </c:pt>
                <c:pt idx="206">
                  <c:v>2018</c:v>
                </c:pt>
                <c:pt idx="207">
                  <c:v>78</c:v>
                </c:pt>
                <c:pt idx="208">
                  <c:v>55</c:v>
                </c:pt>
                <c:pt idx="209">
                  <c:v>3893</c:v>
                </c:pt>
                <c:pt idx="210">
                  <c:v>343</c:v>
                </c:pt>
                <c:pt idx="211">
                  <c:v>75</c:v>
                </c:pt>
                <c:pt idx="212">
                  <c:v>149</c:v>
                </c:pt>
                <c:pt idx="213">
                  <c:v>615</c:v>
                </c:pt>
                <c:pt idx="214">
                  <c:v>1600</c:v>
                </c:pt>
                <c:pt idx="215">
                  <c:v>20</c:v>
                </c:pt>
                <c:pt idx="216">
                  <c:v>275</c:v>
                </c:pt>
                <c:pt idx="217">
                  <c:v>425</c:v>
                </c:pt>
                <c:pt idx="218">
                  <c:v>783</c:v>
                </c:pt>
                <c:pt idx="219">
                  <c:v>260</c:v>
                </c:pt>
                <c:pt idx="220">
                  <c:v>3770</c:v>
                </c:pt>
                <c:pt idx="221">
                  <c:v>280</c:v>
                </c:pt>
                <c:pt idx="222">
                  <c:v>69</c:v>
                </c:pt>
                <c:pt idx="223">
                  <c:v>84</c:v>
                </c:pt>
                <c:pt idx="224">
                  <c:v>306</c:v>
                </c:pt>
                <c:pt idx="225">
                  <c:v>1107</c:v>
                </c:pt>
                <c:pt idx="226">
                  <c:v>719</c:v>
                </c:pt>
                <c:pt idx="227">
                  <c:v>1006</c:v>
                </c:pt>
                <c:pt idx="228">
                  <c:v>245</c:v>
                </c:pt>
                <c:pt idx="229">
                  <c:v>90</c:v>
                </c:pt>
                <c:pt idx="230">
                  <c:v>259</c:v>
                </c:pt>
                <c:pt idx="231">
                  <c:v>286</c:v>
                </c:pt>
                <c:pt idx="232">
                  <c:v>780</c:v>
                </c:pt>
                <c:pt idx="233">
                  <c:v>480</c:v>
                </c:pt>
                <c:pt idx="234">
                  <c:v>213</c:v>
                </c:pt>
                <c:pt idx="235">
                  <c:v>52</c:v>
                </c:pt>
                <c:pt idx="236">
                  <c:v>56</c:v>
                </c:pt>
                <c:pt idx="237">
                  <c:v>112</c:v>
                </c:pt>
                <c:pt idx="238">
                  <c:v>170</c:v>
                </c:pt>
                <c:pt idx="239">
                  <c:v>6419</c:v>
                </c:pt>
                <c:pt idx="240">
                  <c:v>102</c:v>
                </c:pt>
                <c:pt idx="241">
                  <c:v>449</c:v>
                </c:pt>
                <c:pt idx="242">
                  <c:v>24</c:v>
                </c:pt>
                <c:pt idx="243">
                  <c:v>76</c:v>
                </c:pt>
                <c:pt idx="244">
                  <c:v>376</c:v>
                </c:pt>
                <c:pt idx="245">
                  <c:v>1047</c:v>
                </c:pt>
                <c:pt idx="246">
                  <c:v>78</c:v>
                </c:pt>
                <c:pt idx="247">
                  <c:v>84</c:v>
                </c:pt>
                <c:pt idx="248">
                  <c:v>32</c:v>
                </c:pt>
                <c:pt idx="249">
                  <c:v>447</c:v>
                </c:pt>
                <c:pt idx="250">
                  <c:v>25</c:v>
                </c:pt>
                <c:pt idx="251">
                  <c:v>8</c:v>
                </c:pt>
                <c:pt idx="252">
                  <c:v>34</c:v>
                </c:pt>
                <c:pt idx="253">
                  <c:v>27</c:v>
                </c:pt>
                <c:pt idx="254">
                  <c:v>31</c:v>
                </c:pt>
                <c:pt idx="255">
                  <c:v>410</c:v>
                </c:pt>
                <c:pt idx="256">
                  <c:v>423</c:v>
                </c:pt>
                <c:pt idx="257">
                  <c:v>1095</c:v>
                </c:pt>
                <c:pt idx="258">
                  <c:v>318</c:v>
                </c:pt>
                <c:pt idx="259">
                  <c:v>176</c:v>
                </c:pt>
                <c:pt idx="260">
                  <c:v>292</c:v>
                </c:pt>
                <c:pt idx="261">
                  <c:v>832</c:v>
                </c:pt>
                <c:pt idx="262">
                  <c:v>2775</c:v>
                </c:pt>
                <c:pt idx="263">
                  <c:v>781</c:v>
                </c:pt>
                <c:pt idx="264">
                  <c:v>924</c:v>
                </c:pt>
                <c:pt idx="265">
                  <c:v>300</c:v>
                </c:pt>
                <c:pt idx="266">
                  <c:v>2847</c:v>
                </c:pt>
                <c:pt idx="267">
                  <c:v>2349</c:v>
                </c:pt>
                <c:pt idx="268">
                  <c:v>1448</c:v>
                </c:pt>
                <c:pt idx="269">
                  <c:v>4526</c:v>
                </c:pt>
                <c:pt idx="270">
                  <c:v>3008</c:v>
                </c:pt>
                <c:pt idx="271">
                  <c:v>1245</c:v>
                </c:pt>
                <c:pt idx="272">
                  <c:v>961</c:v>
                </c:pt>
                <c:pt idx="273">
                  <c:v>509</c:v>
                </c:pt>
                <c:pt idx="274">
                  <c:v>95</c:v>
                </c:pt>
                <c:pt idx="275">
                  <c:v>324</c:v>
                </c:pt>
                <c:pt idx="276">
                  <c:v>727</c:v>
                </c:pt>
                <c:pt idx="277">
                  <c:v>2102</c:v>
                </c:pt>
                <c:pt idx="278">
                  <c:v>669</c:v>
                </c:pt>
                <c:pt idx="279">
                  <c:v>1087</c:v>
                </c:pt>
                <c:pt idx="280">
                  <c:v>1232</c:v>
                </c:pt>
                <c:pt idx="281">
                  <c:v>154</c:v>
                </c:pt>
                <c:pt idx="282">
                  <c:v>3465</c:v>
                </c:pt>
                <c:pt idx="283">
                  <c:v>1110</c:v>
                </c:pt>
                <c:pt idx="284">
                  <c:v>704</c:v>
                </c:pt>
                <c:pt idx="285">
                  <c:v>1692</c:v>
                </c:pt>
                <c:pt idx="286">
                  <c:v>1405</c:v>
                </c:pt>
                <c:pt idx="287">
                  <c:v>121</c:v>
                </c:pt>
                <c:pt idx="288">
                  <c:v>627</c:v>
                </c:pt>
                <c:pt idx="289">
                  <c:v>323</c:v>
                </c:pt>
                <c:pt idx="290">
                  <c:v>129</c:v>
                </c:pt>
                <c:pt idx="291">
                  <c:v>36</c:v>
                </c:pt>
                <c:pt idx="292">
                  <c:v>515</c:v>
                </c:pt>
                <c:pt idx="293">
                  <c:v>8824</c:v>
                </c:pt>
                <c:pt idx="294">
                  <c:v>198</c:v>
                </c:pt>
                <c:pt idx="295">
                  <c:v>667</c:v>
                </c:pt>
                <c:pt idx="296">
                  <c:v>212</c:v>
                </c:pt>
                <c:pt idx="297">
                  <c:v>160</c:v>
                </c:pt>
                <c:pt idx="298">
                  <c:v>75</c:v>
                </c:pt>
                <c:pt idx="299">
                  <c:v>40</c:v>
                </c:pt>
                <c:pt idx="300">
                  <c:v>184</c:v>
                </c:pt>
                <c:pt idx="301">
                  <c:v>1384</c:v>
                </c:pt>
                <c:pt idx="302">
                  <c:v>195</c:v>
                </c:pt>
                <c:pt idx="303">
                  <c:v>275</c:v>
                </c:pt>
                <c:pt idx="304">
                  <c:v>582</c:v>
                </c:pt>
                <c:pt idx="305">
                  <c:v>914</c:v>
                </c:pt>
                <c:pt idx="306">
                  <c:v>670</c:v>
                </c:pt>
                <c:pt idx="307">
                  <c:v>167</c:v>
                </c:pt>
                <c:pt idx="308">
                  <c:v>330</c:v>
                </c:pt>
                <c:pt idx="309">
                  <c:v>123</c:v>
                </c:pt>
                <c:pt idx="310">
                  <c:v>7440</c:v>
                </c:pt>
                <c:pt idx="311">
                  <c:v>170</c:v>
                </c:pt>
                <c:pt idx="312">
                  <c:v>442</c:v>
                </c:pt>
                <c:pt idx="313">
                  <c:v>109</c:v>
                </c:pt>
                <c:pt idx="314">
                  <c:v>324</c:v>
                </c:pt>
                <c:pt idx="315">
                  <c:v>52</c:v>
                </c:pt>
                <c:pt idx="316">
                  <c:v>1065</c:v>
                </c:pt>
                <c:pt idx="317">
                  <c:v>189</c:v>
                </c:pt>
                <c:pt idx="318">
                  <c:v>278</c:v>
                </c:pt>
                <c:pt idx="319">
                  <c:v>92</c:v>
                </c:pt>
                <c:pt idx="320">
                  <c:v>38</c:v>
                </c:pt>
                <c:pt idx="321">
                  <c:v>474</c:v>
                </c:pt>
                <c:pt idx="322">
                  <c:v>5035</c:v>
                </c:pt>
                <c:pt idx="323">
                  <c:v>276</c:v>
                </c:pt>
                <c:pt idx="324">
                  <c:v>153</c:v>
                </c:pt>
                <c:pt idx="325">
                  <c:v>605</c:v>
                </c:pt>
                <c:pt idx="326">
                  <c:v>363</c:v>
                </c:pt>
                <c:pt idx="327">
                  <c:v>77</c:v>
                </c:pt>
                <c:pt idx="328">
                  <c:v>115</c:v>
                </c:pt>
                <c:pt idx="329">
                  <c:v>4069</c:v>
                </c:pt>
                <c:pt idx="330">
                  <c:v>1120</c:v>
                </c:pt>
                <c:pt idx="331">
                  <c:v>115</c:v>
                </c:pt>
                <c:pt idx="332">
                  <c:v>1394</c:v>
                </c:pt>
                <c:pt idx="333">
                  <c:v>49</c:v>
                </c:pt>
                <c:pt idx="334">
                  <c:v>56</c:v>
                </c:pt>
                <c:pt idx="335">
                  <c:v>5076</c:v>
                </c:pt>
                <c:pt idx="336">
                  <c:v>3231</c:v>
                </c:pt>
                <c:pt idx="337">
                  <c:v>4454</c:v>
                </c:pt>
                <c:pt idx="338">
                  <c:v>288</c:v>
                </c:pt>
                <c:pt idx="339">
                  <c:v>2177</c:v>
                </c:pt>
                <c:pt idx="340">
                  <c:v>252</c:v>
                </c:pt>
                <c:pt idx="341">
                  <c:v>286</c:v>
                </c:pt>
                <c:pt idx="342">
                  <c:v>83</c:v>
                </c:pt>
                <c:pt idx="343">
                  <c:v>134</c:v>
                </c:pt>
                <c:pt idx="344">
                  <c:v>1073</c:v>
                </c:pt>
                <c:pt idx="345">
                  <c:v>192</c:v>
                </c:pt>
                <c:pt idx="346">
                  <c:v>624</c:v>
                </c:pt>
                <c:pt idx="347">
                  <c:v>623</c:v>
                </c:pt>
                <c:pt idx="348">
                  <c:v>141</c:v>
                </c:pt>
                <c:pt idx="349">
                  <c:v>5662</c:v>
                </c:pt>
                <c:pt idx="350">
                  <c:v>2279</c:v>
                </c:pt>
                <c:pt idx="351">
                  <c:v>4556</c:v>
                </c:pt>
                <c:pt idx="352">
                  <c:v>704</c:v>
                </c:pt>
                <c:pt idx="353">
                  <c:v>1013</c:v>
                </c:pt>
                <c:pt idx="354">
                  <c:v>856</c:v>
                </c:pt>
                <c:pt idx="355">
                  <c:v>424</c:v>
                </c:pt>
                <c:pt idx="356">
                  <c:v>717</c:v>
                </c:pt>
                <c:pt idx="357">
                  <c:v>2799</c:v>
                </c:pt>
                <c:pt idx="358">
                  <c:v>276</c:v>
                </c:pt>
                <c:pt idx="359">
                  <c:v>235</c:v>
                </c:pt>
                <c:pt idx="360">
                  <c:v>297</c:v>
                </c:pt>
                <c:pt idx="361">
                  <c:v>574</c:v>
                </c:pt>
                <c:pt idx="362">
                  <c:v>1187</c:v>
                </c:pt>
                <c:pt idx="363">
                  <c:v>624</c:v>
                </c:pt>
                <c:pt idx="364">
                  <c:v>797</c:v>
                </c:pt>
                <c:pt idx="365">
                  <c:v>160</c:v>
                </c:pt>
              </c:numCache>
            </c:numRef>
          </c:val>
          <c:smooth val="0"/>
        </c:ser>
        <c:ser>
          <c:idx val="3"/>
          <c:order val="3"/>
          <c:tx>
            <c:strRef>
              <c:f>Sheet1!$E$1</c:f>
              <c:strCache>
                <c:ptCount val="1"/>
                <c:pt idx="0">
                  <c:v>小米金融</c:v>
                </c:pt>
              </c:strCache>
            </c:strRef>
          </c:tx>
          <c:spPr>
            <a:ln w="28575" cap="rnd">
              <a:solidFill>
                <a:schemeClr val="accent4"/>
              </a:solidFill>
              <a:round/>
            </a:ln>
            <a:effectLst/>
          </c:spPr>
          <c:marker>
            <c:symbol val="none"/>
          </c:marker>
          <c:cat>
            <c:numRef>
              <c:f>Sheet1!$A$2:$A$367</c:f>
              <c:numCache>
                <c:formatCode>m/d/yyyy</c:formatCode>
                <c:ptCount val="366"/>
                <c:pt idx="0">
                  <c:v>42514</c:v>
                </c:pt>
                <c:pt idx="1">
                  <c:v>42515</c:v>
                </c:pt>
                <c:pt idx="2">
                  <c:v>42516</c:v>
                </c:pt>
                <c:pt idx="3">
                  <c:v>42517</c:v>
                </c:pt>
                <c:pt idx="4">
                  <c:v>42518</c:v>
                </c:pt>
                <c:pt idx="5">
                  <c:v>42519</c:v>
                </c:pt>
                <c:pt idx="6">
                  <c:v>42520</c:v>
                </c:pt>
                <c:pt idx="7">
                  <c:v>42521</c:v>
                </c:pt>
                <c:pt idx="8">
                  <c:v>42522</c:v>
                </c:pt>
                <c:pt idx="9">
                  <c:v>42523</c:v>
                </c:pt>
                <c:pt idx="10">
                  <c:v>42524</c:v>
                </c:pt>
                <c:pt idx="11">
                  <c:v>42525</c:v>
                </c:pt>
                <c:pt idx="12">
                  <c:v>42526</c:v>
                </c:pt>
                <c:pt idx="13">
                  <c:v>42527</c:v>
                </c:pt>
                <c:pt idx="14">
                  <c:v>42528</c:v>
                </c:pt>
                <c:pt idx="15">
                  <c:v>42529</c:v>
                </c:pt>
                <c:pt idx="16">
                  <c:v>42530</c:v>
                </c:pt>
                <c:pt idx="17">
                  <c:v>42531</c:v>
                </c:pt>
                <c:pt idx="18">
                  <c:v>42532</c:v>
                </c:pt>
                <c:pt idx="19">
                  <c:v>42533</c:v>
                </c:pt>
                <c:pt idx="20">
                  <c:v>42534</c:v>
                </c:pt>
                <c:pt idx="21">
                  <c:v>42535</c:v>
                </c:pt>
                <c:pt idx="22">
                  <c:v>42536</c:v>
                </c:pt>
                <c:pt idx="23">
                  <c:v>42537</c:v>
                </c:pt>
                <c:pt idx="24">
                  <c:v>42538</c:v>
                </c:pt>
                <c:pt idx="25">
                  <c:v>42539</c:v>
                </c:pt>
                <c:pt idx="26">
                  <c:v>42540</c:v>
                </c:pt>
                <c:pt idx="27">
                  <c:v>42541</c:v>
                </c:pt>
                <c:pt idx="28">
                  <c:v>42542</c:v>
                </c:pt>
                <c:pt idx="29">
                  <c:v>42543</c:v>
                </c:pt>
                <c:pt idx="30">
                  <c:v>42544</c:v>
                </c:pt>
                <c:pt idx="31">
                  <c:v>42545</c:v>
                </c:pt>
                <c:pt idx="32">
                  <c:v>42546</c:v>
                </c:pt>
                <c:pt idx="33">
                  <c:v>42547</c:v>
                </c:pt>
                <c:pt idx="34">
                  <c:v>42548</c:v>
                </c:pt>
                <c:pt idx="35">
                  <c:v>42549</c:v>
                </c:pt>
                <c:pt idx="36">
                  <c:v>42550</c:v>
                </c:pt>
                <c:pt idx="37">
                  <c:v>42551</c:v>
                </c:pt>
                <c:pt idx="38">
                  <c:v>42552</c:v>
                </c:pt>
                <c:pt idx="39">
                  <c:v>42553</c:v>
                </c:pt>
                <c:pt idx="40">
                  <c:v>42554</c:v>
                </c:pt>
                <c:pt idx="41">
                  <c:v>42555</c:v>
                </c:pt>
                <c:pt idx="42">
                  <c:v>42556</c:v>
                </c:pt>
                <c:pt idx="43">
                  <c:v>42557</c:v>
                </c:pt>
                <c:pt idx="44">
                  <c:v>42558</c:v>
                </c:pt>
                <c:pt idx="45">
                  <c:v>42559</c:v>
                </c:pt>
                <c:pt idx="46">
                  <c:v>42560</c:v>
                </c:pt>
                <c:pt idx="47">
                  <c:v>42561</c:v>
                </c:pt>
                <c:pt idx="48">
                  <c:v>42562</c:v>
                </c:pt>
                <c:pt idx="49">
                  <c:v>42563</c:v>
                </c:pt>
                <c:pt idx="50">
                  <c:v>42564</c:v>
                </c:pt>
                <c:pt idx="51">
                  <c:v>42565</c:v>
                </c:pt>
                <c:pt idx="52">
                  <c:v>42566</c:v>
                </c:pt>
                <c:pt idx="53">
                  <c:v>42567</c:v>
                </c:pt>
                <c:pt idx="54">
                  <c:v>42568</c:v>
                </c:pt>
                <c:pt idx="55">
                  <c:v>42569</c:v>
                </c:pt>
                <c:pt idx="56">
                  <c:v>42570</c:v>
                </c:pt>
                <c:pt idx="57">
                  <c:v>42571</c:v>
                </c:pt>
                <c:pt idx="58">
                  <c:v>42572</c:v>
                </c:pt>
                <c:pt idx="59">
                  <c:v>42573</c:v>
                </c:pt>
                <c:pt idx="60">
                  <c:v>42574</c:v>
                </c:pt>
                <c:pt idx="61">
                  <c:v>42575</c:v>
                </c:pt>
                <c:pt idx="62">
                  <c:v>42576</c:v>
                </c:pt>
                <c:pt idx="63">
                  <c:v>42577</c:v>
                </c:pt>
                <c:pt idx="64">
                  <c:v>42578</c:v>
                </c:pt>
                <c:pt idx="65">
                  <c:v>42579</c:v>
                </c:pt>
                <c:pt idx="66">
                  <c:v>42580</c:v>
                </c:pt>
                <c:pt idx="67">
                  <c:v>42581</c:v>
                </c:pt>
                <c:pt idx="68">
                  <c:v>42582</c:v>
                </c:pt>
                <c:pt idx="69">
                  <c:v>42583</c:v>
                </c:pt>
                <c:pt idx="70">
                  <c:v>42584</c:v>
                </c:pt>
                <c:pt idx="71">
                  <c:v>42585</c:v>
                </c:pt>
                <c:pt idx="72">
                  <c:v>42586</c:v>
                </c:pt>
                <c:pt idx="73">
                  <c:v>42587</c:v>
                </c:pt>
                <c:pt idx="74">
                  <c:v>42588</c:v>
                </c:pt>
                <c:pt idx="75">
                  <c:v>42589</c:v>
                </c:pt>
                <c:pt idx="76">
                  <c:v>42590</c:v>
                </c:pt>
                <c:pt idx="77">
                  <c:v>42591</c:v>
                </c:pt>
                <c:pt idx="78">
                  <c:v>42592</c:v>
                </c:pt>
                <c:pt idx="79">
                  <c:v>42593</c:v>
                </c:pt>
                <c:pt idx="80">
                  <c:v>42594</c:v>
                </c:pt>
                <c:pt idx="81">
                  <c:v>42595</c:v>
                </c:pt>
                <c:pt idx="82">
                  <c:v>42596</c:v>
                </c:pt>
                <c:pt idx="83">
                  <c:v>42597</c:v>
                </c:pt>
                <c:pt idx="84">
                  <c:v>42598</c:v>
                </c:pt>
                <c:pt idx="85">
                  <c:v>42599</c:v>
                </c:pt>
                <c:pt idx="86">
                  <c:v>42600</c:v>
                </c:pt>
                <c:pt idx="87">
                  <c:v>42601</c:v>
                </c:pt>
                <c:pt idx="88">
                  <c:v>42602</c:v>
                </c:pt>
                <c:pt idx="89">
                  <c:v>42603</c:v>
                </c:pt>
                <c:pt idx="90">
                  <c:v>42604</c:v>
                </c:pt>
                <c:pt idx="91">
                  <c:v>42605</c:v>
                </c:pt>
                <c:pt idx="92">
                  <c:v>42606</c:v>
                </c:pt>
                <c:pt idx="93">
                  <c:v>42607</c:v>
                </c:pt>
                <c:pt idx="94">
                  <c:v>42608</c:v>
                </c:pt>
                <c:pt idx="95">
                  <c:v>42609</c:v>
                </c:pt>
                <c:pt idx="96">
                  <c:v>42610</c:v>
                </c:pt>
                <c:pt idx="97">
                  <c:v>42611</c:v>
                </c:pt>
                <c:pt idx="98">
                  <c:v>42612</c:v>
                </c:pt>
                <c:pt idx="99">
                  <c:v>42613</c:v>
                </c:pt>
                <c:pt idx="100">
                  <c:v>42614</c:v>
                </c:pt>
                <c:pt idx="101">
                  <c:v>42615</c:v>
                </c:pt>
                <c:pt idx="102">
                  <c:v>42616</c:v>
                </c:pt>
                <c:pt idx="103">
                  <c:v>42617</c:v>
                </c:pt>
                <c:pt idx="104">
                  <c:v>42618</c:v>
                </c:pt>
                <c:pt idx="105">
                  <c:v>42619</c:v>
                </c:pt>
                <c:pt idx="106">
                  <c:v>42620</c:v>
                </c:pt>
                <c:pt idx="107">
                  <c:v>42621</c:v>
                </c:pt>
                <c:pt idx="108">
                  <c:v>42622</c:v>
                </c:pt>
                <c:pt idx="109">
                  <c:v>42623</c:v>
                </c:pt>
                <c:pt idx="110">
                  <c:v>42624</c:v>
                </c:pt>
                <c:pt idx="111">
                  <c:v>42625</c:v>
                </c:pt>
                <c:pt idx="112">
                  <c:v>42626</c:v>
                </c:pt>
                <c:pt idx="113">
                  <c:v>42627</c:v>
                </c:pt>
                <c:pt idx="114">
                  <c:v>42628</c:v>
                </c:pt>
                <c:pt idx="115">
                  <c:v>42629</c:v>
                </c:pt>
                <c:pt idx="116">
                  <c:v>42630</c:v>
                </c:pt>
                <c:pt idx="117">
                  <c:v>42631</c:v>
                </c:pt>
                <c:pt idx="118">
                  <c:v>42632</c:v>
                </c:pt>
                <c:pt idx="119">
                  <c:v>42633</c:v>
                </c:pt>
                <c:pt idx="120">
                  <c:v>42634</c:v>
                </c:pt>
                <c:pt idx="121">
                  <c:v>42635</c:v>
                </c:pt>
                <c:pt idx="122">
                  <c:v>42636</c:v>
                </c:pt>
                <c:pt idx="123">
                  <c:v>42637</c:v>
                </c:pt>
                <c:pt idx="124">
                  <c:v>42638</c:v>
                </c:pt>
                <c:pt idx="125">
                  <c:v>42639</c:v>
                </c:pt>
                <c:pt idx="126">
                  <c:v>42640</c:v>
                </c:pt>
                <c:pt idx="127">
                  <c:v>42641</c:v>
                </c:pt>
                <c:pt idx="128">
                  <c:v>42642</c:v>
                </c:pt>
                <c:pt idx="129">
                  <c:v>42643</c:v>
                </c:pt>
                <c:pt idx="130">
                  <c:v>42644</c:v>
                </c:pt>
                <c:pt idx="131">
                  <c:v>42645</c:v>
                </c:pt>
                <c:pt idx="132">
                  <c:v>42646</c:v>
                </c:pt>
                <c:pt idx="133">
                  <c:v>42647</c:v>
                </c:pt>
                <c:pt idx="134">
                  <c:v>42648</c:v>
                </c:pt>
                <c:pt idx="135">
                  <c:v>42649</c:v>
                </c:pt>
                <c:pt idx="136">
                  <c:v>42650</c:v>
                </c:pt>
                <c:pt idx="137">
                  <c:v>42651</c:v>
                </c:pt>
                <c:pt idx="138">
                  <c:v>42652</c:v>
                </c:pt>
                <c:pt idx="139">
                  <c:v>42653</c:v>
                </c:pt>
                <c:pt idx="140">
                  <c:v>42654</c:v>
                </c:pt>
                <c:pt idx="141">
                  <c:v>42655</c:v>
                </c:pt>
                <c:pt idx="142">
                  <c:v>42656</c:v>
                </c:pt>
                <c:pt idx="143">
                  <c:v>42657</c:v>
                </c:pt>
                <c:pt idx="144">
                  <c:v>42658</c:v>
                </c:pt>
                <c:pt idx="145">
                  <c:v>42659</c:v>
                </c:pt>
                <c:pt idx="146">
                  <c:v>42660</c:v>
                </c:pt>
                <c:pt idx="147">
                  <c:v>42661</c:v>
                </c:pt>
                <c:pt idx="148">
                  <c:v>42662</c:v>
                </c:pt>
                <c:pt idx="149">
                  <c:v>42663</c:v>
                </c:pt>
                <c:pt idx="150">
                  <c:v>42664</c:v>
                </c:pt>
                <c:pt idx="151">
                  <c:v>42665</c:v>
                </c:pt>
                <c:pt idx="152">
                  <c:v>42666</c:v>
                </c:pt>
                <c:pt idx="153">
                  <c:v>42667</c:v>
                </c:pt>
                <c:pt idx="154">
                  <c:v>42668</c:v>
                </c:pt>
                <c:pt idx="155">
                  <c:v>42669</c:v>
                </c:pt>
                <c:pt idx="156">
                  <c:v>42670</c:v>
                </c:pt>
                <c:pt idx="157">
                  <c:v>42671</c:v>
                </c:pt>
                <c:pt idx="158">
                  <c:v>42672</c:v>
                </c:pt>
                <c:pt idx="159">
                  <c:v>42673</c:v>
                </c:pt>
                <c:pt idx="160">
                  <c:v>42674</c:v>
                </c:pt>
                <c:pt idx="161">
                  <c:v>42675</c:v>
                </c:pt>
                <c:pt idx="162">
                  <c:v>42676</c:v>
                </c:pt>
                <c:pt idx="163">
                  <c:v>42677</c:v>
                </c:pt>
                <c:pt idx="164">
                  <c:v>42678</c:v>
                </c:pt>
                <c:pt idx="165">
                  <c:v>42679</c:v>
                </c:pt>
                <c:pt idx="166">
                  <c:v>42680</c:v>
                </c:pt>
                <c:pt idx="167">
                  <c:v>42681</c:v>
                </c:pt>
                <c:pt idx="168">
                  <c:v>42682</c:v>
                </c:pt>
                <c:pt idx="169">
                  <c:v>42683</c:v>
                </c:pt>
                <c:pt idx="170">
                  <c:v>42684</c:v>
                </c:pt>
                <c:pt idx="171">
                  <c:v>42685</c:v>
                </c:pt>
                <c:pt idx="172">
                  <c:v>42686</c:v>
                </c:pt>
                <c:pt idx="173">
                  <c:v>42687</c:v>
                </c:pt>
                <c:pt idx="174">
                  <c:v>42688</c:v>
                </c:pt>
                <c:pt idx="175">
                  <c:v>42689</c:v>
                </c:pt>
                <c:pt idx="176">
                  <c:v>42690</c:v>
                </c:pt>
                <c:pt idx="177">
                  <c:v>42691</c:v>
                </c:pt>
                <c:pt idx="178">
                  <c:v>42692</c:v>
                </c:pt>
                <c:pt idx="179">
                  <c:v>42693</c:v>
                </c:pt>
                <c:pt idx="180">
                  <c:v>42694</c:v>
                </c:pt>
                <c:pt idx="181">
                  <c:v>42695</c:v>
                </c:pt>
                <c:pt idx="182">
                  <c:v>42696</c:v>
                </c:pt>
                <c:pt idx="183">
                  <c:v>42697</c:v>
                </c:pt>
                <c:pt idx="184">
                  <c:v>42698</c:v>
                </c:pt>
                <c:pt idx="185">
                  <c:v>42699</c:v>
                </c:pt>
                <c:pt idx="186">
                  <c:v>42700</c:v>
                </c:pt>
                <c:pt idx="187">
                  <c:v>42701</c:v>
                </c:pt>
                <c:pt idx="188">
                  <c:v>42702</c:v>
                </c:pt>
                <c:pt idx="189">
                  <c:v>42703</c:v>
                </c:pt>
                <c:pt idx="190">
                  <c:v>42704</c:v>
                </c:pt>
                <c:pt idx="191">
                  <c:v>42705</c:v>
                </c:pt>
                <c:pt idx="192">
                  <c:v>42706</c:v>
                </c:pt>
                <c:pt idx="193">
                  <c:v>42707</c:v>
                </c:pt>
                <c:pt idx="194">
                  <c:v>42708</c:v>
                </c:pt>
                <c:pt idx="195">
                  <c:v>42709</c:v>
                </c:pt>
                <c:pt idx="196">
                  <c:v>42710</c:v>
                </c:pt>
                <c:pt idx="197">
                  <c:v>42711</c:v>
                </c:pt>
                <c:pt idx="198">
                  <c:v>42712</c:v>
                </c:pt>
                <c:pt idx="199">
                  <c:v>42713</c:v>
                </c:pt>
                <c:pt idx="200">
                  <c:v>42714</c:v>
                </c:pt>
                <c:pt idx="201">
                  <c:v>42715</c:v>
                </c:pt>
                <c:pt idx="202">
                  <c:v>42716</c:v>
                </c:pt>
                <c:pt idx="203">
                  <c:v>42717</c:v>
                </c:pt>
                <c:pt idx="204">
                  <c:v>42718</c:v>
                </c:pt>
                <c:pt idx="205">
                  <c:v>42719</c:v>
                </c:pt>
                <c:pt idx="206">
                  <c:v>42720</c:v>
                </c:pt>
                <c:pt idx="207">
                  <c:v>42721</c:v>
                </c:pt>
                <c:pt idx="208">
                  <c:v>42722</c:v>
                </c:pt>
                <c:pt idx="209">
                  <c:v>42723</c:v>
                </c:pt>
                <c:pt idx="210">
                  <c:v>42724</c:v>
                </c:pt>
                <c:pt idx="211">
                  <c:v>42725</c:v>
                </c:pt>
                <c:pt idx="212">
                  <c:v>42726</c:v>
                </c:pt>
                <c:pt idx="213">
                  <c:v>42727</c:v>
                </c:pt>
                <c:pt idx="214">
                  <c:v>42728</c:v>
                </c:pt>
                <c:pt idx="215">
                  <c:v>42729</c:v>
                </c:pt>
                <c:pt idx="216">
                  <c:v>42730</c:v>
                </c:pt>
                <c:pt idx="217">
                  <c:v>42731</c:v>
                </c:pt>
                <c:pt idx="218">
                  <c:v>42732</c:v>
                </c:pt>
                <c:pt idx="219">
                  <c:v>42733</c:v>
                </c:pt>
                <c:pt idx="220">
                  <c:v>42734</c:v>
                </c:pt>
                <c:pt idx="221">
                  <c:v>42735</c:v>
                </c:pt>
                <c:pt idx="222">
                  <c:v>42736</c:v>
                </c:pt>
                <c:pt idx="223">
                  <c:v>42737</c:v>
                </c:pt>
                <c:pt idx="224">
                  <c:v>42738</c:v>
                </c:pt>
                <c:pt idx="225">
                  <c:v>42739</c:v>
                </c:pt>
                <c:pt idx="226">
                  <c:v>42740</c:v>
                </c:pt>
                <c:pt idx="227">
                  <c:v>42741</c:v>
                </c:pt>
                <c:pt idx="228">
                  <c:v>42742</c:v>
                </c:pt>
                <c:pt idx="229">
                  <c:v>42743</c:v>
                </c:pt>
                <c:pt idx="230">
                  <c:v>42744</c:v>
                </c:pt>
                <c:pt idx="231">
                  <c:v>42745</c:v>
                </c:pt>
                <c:pt idx="232">
                  <c:v>42746</c:v>
                </c:pt>
                <c:pt idx="233">
                  <c:v>42747</c:v>
                </c:pt>
                <c:pt idx="234">
                  <c:v>42748</c:v>
                </c:pt>
                <c:pt idx="235">
                  <c:v>42749</c:v>
                </c:pt>
                <c:pt idx="236">
                  <c:v>42750</c:v>
                </c:pt>
                <c:pt idx="237">
                  <c:v>42751</c:v>
                </c:pt>
                <c:pt idx="238">
                  <c:v>42752</c:v>
                </c:pt>
                <c:pt idx="239">
                  <c:v>42753</c:v>
                </c:pt>
                <c:pt idx="240">
                  <c:v>42754</c:v>
                </c:pt>
                <c:pt idx="241">
                  <c:v>42755</c:v>
                </c:pt>
                <c:pt idx="242">
                  <c:v>42756</c:v>
                </c:pt>
                <c:pt idx="243">
                  <c:v>42757</c:v>
                </c:pt>
                <c:pt idx="244">
                  <c:v>42758</c:v>
                </c:pt>
                <c:pt idx="245">
                  <c:v>42759</c:v>
                </c:pt>
                <c:pt idx="246">
                  <c:v>42760</c:v>
                </c:pt>
                <c:pt idx="247">
                  <c:v>42761</c:v>
                </c:pt>
                <c:pt idx="248">
                  <c:v>42762</c:v>
                </c:pt>
                <c:pt idx="249">
                  <c:v>42763</c:v>
                </c:pt>
                <c:pt idx="250">
                  <c:v>42764</c:v>
                </c:pt>
                <c:pt idx="251">
                  <c:v>42765</c:v>
                </c:pt>
                <c:pt idx="252">
                  <c:v>42766</c:v>
                </c:pt>
                <c:pt idx="253">
                  <c:v>42767</c:v>
                </c:pt>
                <c:pt idx="254">
                  <c:v>42768</c:v>
                </c:pt>
                <c:pt idx="255">
                  <c:v>42769</c:v>
                </c:pt>
                <c:pt idx="256">
                  <c:v>42770</c:v>
                </c:pt>
                <c:pt idx="257">
                  <c:v>42771</c:v>
                </c:pt>
                <c:pt idx="258">
                  <c:v>42772</c:v>
                </c:pt>
                <c:pt idx="259">
                  <c:v>42773</c:v>
                </c:pt>
                <c:pt idx="260">
                  <c:v>42774</c:v>
                </c:pt>
                <c:pt idx="261">
                  <c:v>42775</c:v>
                </c:pt>
                <c:pt idx="262">
                  <c:v>42776</c:v>
                </c:pt>
                <c:pt idx="263">
                  <c:v>42777</c:v>
                </c:pt>
                <c:pt idx="264">
                  <c:v>42778</c:v>
                </c:pt>
                <c:pt idx="265">
                  <c:v>42779</c:v>
                </c:pt>
                <c:pt idx="266">
                  <c:v>42780</c:v>
                </c:pt>
                <c:pt idx="267">
                  <c:v>42781</c:v>
                </c:pt>
                <c:pt idx="268">
                  <c:v>42782</c:v>
                </c:pt>
                <c:pt idx="269">
                  <c:v>42783</c:v>
                </c:pt>
                <c:pt idx="270">
                  <c:v>42784</c:v>
                </c:pt>
                <c:pt idx="271">
                  <c:v>42785</c:v>
                </c:pt>
                <c:pt idx="272">
                  <c:v>42786</c:v>
                </c:pt>
                <c:pt idx="273">
                  <c:v>42787</c:v>
                </c:pt>
                <c:pt idx="274">
                  <c:v>42788</c:v>
                </c:pt>
                <c:pt idx="275">
                  <c:v>42789</c:v>
                </c:pt>
                <c:pt idx="276">
                  <c:v>42790</c:v>
                </c:pt>
                <c:pt idx="277">
                  <c:v>42791</c:v>
                </c:pt>
                <c:pt idx="278">
                  <c:v>42792</c:v>
                </c:pt>
                <c:pt idx="279">
                  <c:v>42793</c:v>
                </c:pt>
                <c:pt idx="280">
                  <c:v>42794</c:v>
                </c:pt>
                <c:pt idx="281">
                  <c:v>42795</c:v>
                </c:pt>
                <c:pt idx="282">
                  <c:v>42796</c:v>
                </c:pt>
                <c:pt idx="283">
                  <c:v>42797</c:v>
                </c:pt>
                <c:pt idx="284">
                  <c:v>42798</c:v>
                </c:pt>
                <c:pt idx="285">
                  <c:v>42799</c:v>
                </c:pt>
                <c:pt idx="286">
                  <c:v>42800</c:v>
                </c:pt>
                <c:pt idx="287">
                  <c:v>42801</c:v>
                </c:pt>
                <c:pt idx="288">
                  <c:v>42802</c:v>
                </c:pt>
                <c:pt idx="289">
                  <c:v>42803</c:v>
                </c:pt>
                <c:pt idx="290">
                  <c:v>42804</c:v>
                </c:pt>
                <c:pt idx="291">
                  <c:v>42805</c:v>
                </c:pt>
                <c:pt idx="292">
                  <c:v>42806</c:v>
                </c:pt>
                <c:pt idx="293">
                  <c:v>42807</c:v>
                </c:pt>
                <c:pt idx="294">
                  <c:v>42808</c:v>
                </c:pt>
                <c:pt idx="295">
                  <c:v>42809</c:v>
                </c:pt>
                <c:pt idx="296">
                  <c:v>42810</c:v>
                </c:pt>
                <c:pt idx="297">
                  <c:v>42811</c:v>
                </c:pt>
                <c:pt idx="298">
                  <c:v>42812</c:v>
                </c:pt>
                <c:pt idx="299">
                  <c:v>42813</c:v>
                </c:pt>
                <c:pt idx="300">
                  <c:v>42814</c:v>
                </c:pt>
                <c:pt idx="301">
                  <c:v>42815</c:v>
                </c:pt>
                <c:pt idx="302">
                  <c:v>42816</c:v>
                </c:pt>
                <c:pt idx="303">
                  <c:v>42817</c:v>
                </c:pt>
                <c:pt idx="304">
                  <c:v>42818</c:v>
                </c:pt>
                <c:pt idx="305">
                  <c:v>42819</c:v>
                </c:pt>
                <c:pt idx="306">
                  <c:v>42820</c:v>
                </c:pt>
                <c:pt idx="307">
                  <c:v>42821</c:v>
                </c:pt>
                <c:pt idx="308">
                  <c:v>42822</c:v>
                </c:pt>
                <c:pt idx="309">
                  <c:v>42823</c:v>
                </c:pt>
                <c:pt idx="310">
                  <c:v>42824</c:v>
                </c:pt>
                <c:pt idx="311">
                  <c:v>42825</c:v>
                </c:pt>
                <c:pt idx="312">
                  <c:v>42826</c:v>
                </c:pt>
                <c:pt idx="313">
                  <c:v>42827</c:v>
                </c:pt>
                <c:pt idx="314">
                  <c:v>42828</c:v>
                </c:pt>
                <c:pt idx="315">
                  <c:v>42829</c:v>
                </c:pt>
                <c:pt idx="316">
                  <c:v>42830</c:v>
                </c:pt>
                <c:pt idx="317">
                  <c:v>42831</c:v>
                </c:pt>
                <c:pt idx="318">
                  <c:v>42832</c:v>
                </c:pt>
                <c:pt idx="319">
                  <c:v>42833</c:v>
                </c:pt>
                <c:pt idx="320">
                  <c:v>42834</c:v>
                </c:pt>
                <c:pt idx="321">
                  <c:v>42835</c:v>
                </c:pt>
                <c:pt idx="322">
                  <c:v>42836</c:v>
                </c:pt>
                <c:pt idx="323">
                  <c:v>42837</c:v>
                </c:pt>
                <c:pt idx="324">
                  <c:v>42838</c:v>
                </c:pt>
                <c:pt idx="325">
                  <c:v>42839</c:v>
                </c:pt>
                <c:pt idx="326">
                  <c:v>42840</c:v>
                </c:pt>
                <c:pt idx="327">
                  <c:v>42841</c:v>
                </c:pt>
                <c:pt idx="328">
                  <c:v>42842</c:v>
                </c:pt>
                <c:pt idx="329">
                  <c:v>42843</c:v>
                </c:pt>
                <c:pt idx="330">
                  <c:v>42844</c:v>
                </c:pt>
                <c:pt idx="331">
                  <c:v>42845</c:v>
                </c:pt>
                <c:pt idx="332">
                  <c:v>42846</c:v>
                </c:pt>
                <c:pt idx="333">
                  <c:v>42847</c:v>
                </c:pt>
                <c:pt idx="334">
                  <c:v>42848</c:v>
                </c:pt>
                <c:pt idx="335">
                  <c:v>42849</c:v>
                </c:pt>
                <c:pt idx="336">
                  <c:v>42850</c:v>
                </c:pt>
                <c:pt idx="337">
                  <c:v>42851</c:v>
                </c:pt>
                <c:pt idx="338">
                  <c:v>42852</c:v>
                </c:pt>
                <c:pt idx="339">
                  <c:v>42853</c:v>
                </c:pt>
                <c:pt idx="340">
                  <c:v>42854</c:v>
                </c:pt>
                <c:pt idx="341">
                  <c:v>42855</c:v>
                </c:pt>
                <c:pt idx="342">
                  <c:v>42856</c:v>
                </c:pt>
                <c:pt idx="343">
                  <c:v>42857</c:v>
                </c:pt>
                <c:pt idx="344">
                  <c:v>42858</c:v>
                </c:pt>
                <c:pt idx="345">
                  <c:v>42859</c:v>
                </c:pt>
                <c:pt idx="346">
                  <c:v>42860</c:v>
                </c:pt>
                <c:pt idx="347">
                  <c:v>42861</c:v>
                </c:pt>
                <c:pt idx="348">
                  <c:v>42862</c:v>
                </c:pt>
                <c:pt idx="349">
                  <c:v>42863</c:v>
                </c:pt>
                <c:pt idx="350">
                  <c:v>42864</c:v>
                </c:pt>
                <c:pt idx="351">
                  <c:v>42865</c:v>
                </c:pt>
                <c:pt idx="352">
                  <c:v>42866</c:v>
                </c:pt>
                <c:pt idx="353">
                  <c:v>42867</c:v>
                </c:pt>
                <c:pt idx="354">
                  <c:v>42868</c:v>
                </c:pt>
                <c:pt idx="355">
                  <c:v>42869</c:v>
                </c:pt>
                <c:pt idx="356">
                  <c:v>42870</c:v>
                </c:pt>
                <c:pt idx="357">
                  <c:v>42871</c:v>
                </c:pt>
                <c:pt idx="358">
                  <c:v>42872</c:v>
                </c:pt>
                <c:pt idx="359">
                  <c:v>42873</c:v>
                </c:pt>
                <c:pt idx="360">
                  <c:v>42874</c:v>
                </c:pt>
                <c:pt idx="361">
                  <c:v>42875</c:v>
                </c:pt>
                <c:pt idx="362">
                  <c:v>42876</c:v>
                </c:pt>
                <c:pt idx="363">
                  <c:v>42877</c:v>
                </c:pt>
                <c:pt idx="364">
                  <c:v>42878</c:v>
                </c:pt>
                <c:pt idx="365">
                  <c:v>42879</c:v>
                </c:pt>
              </c:numCache>
            </c:numRef>
          </c:cat>
          <c:val>
            <c:numRef>
              <c:f>Sheet1!$E$2:$E$367</c:f>
              <c:numCache>
                <c:formatCode>General</c:formatCode>
                <c:ptCount val="366"/>
                <c:pt idx="0">
                  <c:v>119</c:v>
                </c:pt>
                <c:pt idx="1">
                  <c:v>90</c:v>
                </c:pt>
                <c:pt idx="2">
                  <c:v>26</c:v>
                </c:pt>
                <c:pt idx="3">
                  <c:v>64</c:v>
                </c:pt>
                <c:pt idx="4">
                  <c:v>7</c:v>
                </c:pt>
                <c:pt idx="5">
                  <c:v>0</c:v>
                </c:pt>
                <c:pt idx="6">
                  <c:v>37</c:v>
                </c:pt>
                <c:pt idx="7">
                  <c:v>14</c:v>
                </c:pt>
                <c:pt idx="8">
                  <c:v>0</c:v>
                </c:pt>
                <c:pt idx="9">
                  <c:v>48</c:v>
                </c:pt>
                <c:pt idx="10">
                  <c:v>21</c:v>
                </c:pt>
                <c:pt idx="11">
                  <c:v>2</c:v>
                </c:pt>
                <c:pt idx="12">
                  <c:v>45</c:v>
                </c:pt>
                <c:pt idx="13">
                  <c:v>633</c:v>
                </c:pt>
                <c:pt idx="14">
                  <c:v>89</c:v>
                </c:pt>
                <c:pt idx="15">
                  <c:v>28</c:v>
                </c:pt>
                <c:pt idx="16">
                  <c:v>3</c:v>
                </c:pt>
                <c:pt idx="17">
                  <c:v>5</c:v>
                </c:pt>
                <c:pt idx="18">
                  <c:v>20</c:v>
                </c:pt>
                <c:pt idx="19">
                  <c:v>12</c:v>
                </c:pt>
                <c:pt idx="20">
                  <c:v>1052</c:v>
                </c:pt>
                <c:pt idx="21">
                  <c:v>55</c:v>
                </c:pt>
                <c:pt idx="22">
                  <c:v>35</c:v>
                </c:pt>
                <c:pt idx="23">
                  <c:v>74</c:v>
                </c:pt>
                <c:pt idx="24">
                  <c:v>20</c:v>
                </c:pt>
                <c:pt idx="25">
                  <c:v>25</c:v>
                </c:pt>
                <c:pt idx="26">
                  <c:v>27</c:v>
                </c:pt>
                <c:pt idx="27">
                  <c:v>62</c:v>
                </c:pt>
                <c:pt idx="28">
                  <c:v>64</c:v>
                </c:pt>
                <c:pt idx="29">
                  <c:v>3</c:v>
                </c:pt>
                <c:pt idx="30">
                  <c:v>59</c:v>
                </c:pt>
                <c:pt idx="31">
                  <c:v>188</c:v>
                </c:pt>
                <c:pt idx="32">
                  <c:v>271</c:v>
                </c:pt>
                <c:pt idx="33">
                  <c:v>1</c:v>
                </c:pt>
                <c:pt idx="34">
                  <c:v>31</c:v>
                </c:pt>
                <c:pt idx="35">
                  <c:v>44</c:v>
                </c:pt>
                <c:pt idx="36">
                  <c:v>21</c:v>
                </c:pt>
                <c:pt idx="37">
                  <c:v>27</c:v>
                </c:pt>
                <c:pt idx="38">
                  <c:v>83</c:v>
                </c:pt>
                <c:pt idx="39">
                  <c:v>19</c:v>
                </c:pt>
                <c:pt idx="40">
                  <c:v>6</c:v>
                </c:pt>
                <c:pt idx="41">
                  <c:v>40</c:v>
                </c:pt>
                <c:pt idx="42">
                  <c:v>62</c:v>
                </c:pt>
                <c:pt idx="43">
                  <c:v>4</c:v>
                </c:pt>
                <c:pt idx="44">
                  <c:v>56</c:v>
                </c:pt>
                <c:pt idx="45">
                  <c:v>22</c:v>
                </c:pt>
                <c:pt idx="46">
                  <c:v>17</c:v>
                </c:pt>
                <c:pt idx="47">
                  <c:v>2</c:v>
                </c:pt>
                <c:pt idx="48">
                  <c:v>28</c:v>
                </c:pt>
                <c:pt idx="49">
                  <c:v>19</c:v>
                </c:pt>
                <c:pt idx="50">
                  <c:v>139</c:v>
                </c:pt>
                <c:pt idx="51">
                  <c:v>724</c:v>
                </c:pt>
                <c:pt idx="52">
                  <c:v>75</c:v>
                </c:pt>
                <c:pt idx="53">
                  <c:v>18</c:v>
                </c:pt>
                <c:pt idx="54">
                  <c:v>10</c:v>
                </c:pt>
                <c:pt idx="55">
                  <c:v>67</c:v>
                </c:pt>
                <c:pt idx="56">
                  <c:v>82</c:v>
                </c:pt>
                <c:pt idx="57">
                  <c:v>62</c:v>
                </c:pt>
                <c:pt idx="58">
                  <c:v>567</c:v>
                </c:pt>
                <c:pt idx="59">
                  <c:v>437</c:v>
                </c:pt>
                <c:pt idx="60">
                  <c:v>45</c:v>
                </c:pt>
                <c:pt idx="61">
                  <c:v>26</c:v>
                </c:pt>
                <c:pt idx="62">
                  <c:v>92</c:v>
                </c:pt>
                <c:pt idx="63">
                  <c:v>78</c:v>
                </c:pt>
                <c:pt idx="64">
                  <c:v>875</c:v>
                </c:pt>
                <c:pt idx="65">
                  <c:v>153</c:v>
                </c:pt>
                <c:pt idx="66">
                  <c:v>141</c:v>
                </c:pt>
                <c:pt idx="67">
                  <c:v>8</c:v>
                </c:pt>
                <c:pt idx="68">
                  <c:v>139</c:v>
                </c:pt>
                <c:pt idx="69">
                  <c:v>66</c:v>
                </c:pt>
                <c:pt idx="70">
                  <c:v>30</c:v>
                </c:pt>
                <c:pt idx="71">
                  <c:v>261</c:v>
                </c:pt>
                <c:pt idx="72">
                  <c:v>17</c:v>
                </c:pt>
                <c:pt idx="73">
                  <c:v>36</c:v>
                </c:pt>
                <c:pt idx="74">
                  <c:v>5</c:v>
                </c:pt>
                <c:pt idx="75">
                  <c:v>6</c:v>
                </c:pt>
                <c:pt idx="76">
                  <c:v>24</c:v>
                </c:pt>
                <c:pt idx="77">
                  <c:v>1516</c:v>
                </c:pt>
                <c:pt idx="78">
                  <c:v>1439</c:v>
                </c:pt>
                <c:pt idx="79">
                  <c:v>157</c:v>
                </c:pt>
                <c:pt idx="80">
                  <c:v>31</c:v>
                </c:pt>
                <c:pt idx="81">
                  <c:v>9</c:v>
                </c:pt>
                <c:pt idx="82">
                  <c:v>7</c:v>
                </c:pt>
                <c:pt idx="83">
                  <c:v>16</c:v>
                </c:pt>
                <c:pt idx="84">
                  <c:v>112</c:v>
                </c:pt>
                <c:pt idx="85">
                  <c:v>229</c:v>
                </c:pt>
                <c:pt idx="86">
                  <c:v>36</c:v>
                </c:pt>
                <c:pt idx="87">
                  <c:v>28</c:v>
                </c:pt>
                <c:pt idx="88">
                  <c:v>4</c:v>
                </c:pt>
                <c:pt idx="89">
                  <c:v>6</c:v>
                </c:pt>
                <c:pt idx="90">
                  <c:v>55</c:v>
                </c:pt>
                <c:pt idx="91">
                  <c:v>126</c:v>
                </c:pt>
                <c:pt idx="92">
                  <c:v>51</c:v>
                </c:pt>
                <c:pt idx="93">
                  <c:v>45</c:v>
                </c:pt>
                <c:pt idx="94">
                  <c:v>26</c:v>
                </c:pt>
                <c:pt idx="95">
                  <c:v>16</c:v>
                </c:pt>
                <c:pt idx="96">
                  <c:v>34</c:v>
                </c:pt>
                <c:pt idx="97">
                  <c:v>269</c:v>
                </c:pt>
                <c:pt idx="98">
                  <c:v>1153</c:v>
                </c:pt>
                <c:pt idx="99">
                  <c:v>78</c:v>
                </c:pt>
                <c:pt idx="100">
                  <c:v>639</c:v>
                </c:pt>
                <c:pt idx="101">
                  <c:v>89</c:v>
                </c:pt>
                <c:pt idx="102">
                  <c:v>15</c:v>
                </c:pt>
                <c:pt idx="103">
                  <c:v>6</c:v>
                </c:pt>
                <c:pt idx="104">
                  <c:v>62</c:v>
                </c:pt>
                <c:pt idx="105">
                  <c:v>24</c:v>
                </c:pt>
                <c:pt idx="106">
                  <c:v>24</c:v>
                </c:pt>
                <c:pt idx="107">
                  <c:v>36</c:v>
                </c:pt>
                <c:pt idx="108">
                  <c:v>3</c:v>
                </c:pt>
                <c:pt idx="109">
                  <c:v>57</c:v>
                </c:pt>
                <c:pt idx="110">
                  <c:v>33</c:v>
                </c:pt>
                <c:pt idx="111">
                  <c:v>49</c:v>
                </c:pt>
                <c:pt idx="112">
                  <c:v>81</c:v>
                </c:pt>
                <c:pt idx="113">
                  <c:v>20</c:v>
                </c:pt>
                <c:pt idx="114">
                  <c:v>8</c:v>
                </c:pt>
                <c:pt idx="115">
                  <c:v>7</c:v>
                </c:pt>
                <c:pt idx="116">
                  <c:v>15</c:v>
                </c:pt>
                <c:pt idx="117">
                  <c:v>33</c:v>
                </c:pt>
                <c:pt idx="118">
                  <c:v>37</c:v>
                </c:pt>
                <c:pt idx="119">
                  <c:v>29</c:v>
                </c:pt>
                <c:pt idx="120">
                  <c:v>23</c:v>
                </c:pt>
                <c:pt idx="121">
                  <c:v>36</c:v>
                </c:pt>
                <c:pt idx="122">
                  <c:v>39</c:v>
                </c:pt>
                <c:pt idx="123">
                  <c:v>26</c:v>
                </c:pt>
                <c:pt idx="124">
                  <c:v>6</c:v>
                </c:pt>
                <c:pt idx="125">
                  <c:v>70</c:v>
                </c:pt>
                <c:pt idx="126">
                  <c:v>66</c:v>
                </c:pt>
                <c:pt idx="127">
                  <c:v>20</c:v>
                </c:pt>
                <c:pt idx="128">
                  <c:v>36</c:v>
                </c:pt>
                <c:pt idx="129">
                  <c:v>4</c:v>
                </c:pt>
                <c:pt idx="130">
                  <c:v>0</c:v>
                </c:pt>
                <c:pt idx="131">
                  <c:v>14</c:v>
                </c:pt>
                <c:pt idx="132">
                  <c:v>4</c:v>
                </c:pt>
                <c:pt idx="133">
                  <c:v>0</c:v>
                </c:pt>
                <c:pt idx="134">
                  <c:v>0</c:v>
                </c:pt>
                <c:pt idx="135">
                  <c:v>14</c:v>
                </c:pt>
                <c:pt idx="136">
                  <c:v>7</c:v>
                </c:pt>
                <c:pt idx="137">
                  <c:v>23</c:v>
                </c:pt>
                <c:pt idx="138">
                  <c:v>17</c:v>
                </c:pt>
                <c:pt idx="139">
                  <c:v>189</c:v>
                </c:pt>
                <c:pt idx="140">
                  <c:v>57</c:v>
                </c:pt>
                <c:pt idx="141">
                  <c:v>43</c:v>
                </c:pt>
                <c:pt idx="142">
                  <c:v>35</c:v>
                </c:pt>
                <c:pt idx="143">
                  <c:v>61</c:v>
                </c:pt>
                <c:pt idx="144">
                  <c:v>3</c:v>
                </c:pt>
                <c:pt idx="145">
                  <c:v>5</c:v>
                </c:pt>
                <c:pt idx="146">
                  <c:v>1</c:v>
                </c:pt>
                <c:pt idx="147">
                  <c:v>32</c:v>
                </c:pt>
                <c:pt idx="148">
                  <c:v>59</c:v>
                </c:pt>
                <c:pt idx="149">
                  <c:v>20</c:v>
                </c:pt>
                <c:pt idx="150">
                  <c:v>6</c:v>
                </c:pt>
                <c:pt idx="151">
                  <c:v>0</c:v>
                </c:pt>
                <c:pt idx="152">
                  <c:v>1</c:v>
                </c:pt>
                <c:pt idx="153">
                  <c:v>108</c:v>
                </c:pt>
                <c:pt idx="154">
                  <c:v>33</c:v>
                </c:pt>
                <c:pt idx="155">
                  <c:v>47</c:v>
                </c:pt>
                <c:pt idx="156">
                  <c:v>19</c:v>
                </c:pt>
                <c:pt idx="157">
                  <c:v>50</c:v>
                </c:pt>
                <c:pt idx="158">
                  <c:v>4</c:v>
                </c:pt>
                <c:pt idx="159">
                  <c:v>22</c:v>
                </c:pt>
                <c:pt idx="160">
                  <c:v>32</c:v>
                </c:pt>
                <c:pt idx="161">
                  <c:v>85</c:v>
                </c:pt>
                <c:pt idx="162">
                  <c:v>51</c:v>
                </c:pt>
                <c:pt idx="163">
                  <c:v>608</c:v>
                </c:pt>
                <c:pt idx="164">
                  <c:v>45</c:v>
                </c:pt>
                <c:pt idx="165">
                  <c:v>3</c:v>
                </c:pt>
                <c:pt idx="166">
                  <c:v>2</c:v>
                </c:pt>
                <c:pt idx="167">
                  <c:v>62</c:v>
                </c:pt>
                <c:pt idx="168">
                  <c:v>247</c:v>
                </c:pt>
                <c:pt idx="169">
                  <c:v>23</c:v>
                </c:pt>
                <c:pt idx="170">
                  <c:v>23</c:v>
                </c:pt>
                <c:pt idx="171">
                  <c:v>17</c:v>
                </c:pt>
                <c:pt idx="172">
                  <c:v>15</c:v>
                </c:pt>
                <c:pt idx="173">
                  <c:v>2</c:v>
                </c:pt>
                <c:pt idx="174">
                  <c:v>23</c:v>
                </c:pt>
                <c:pt idx="175">
                  <c:v>108</c:v>
                </c:pt>
                <c:pt idx="176">
                  <c:v>6</c:v>
                </c:pt>
                <c:pt idx="177">
                  <c:v>19</c:v>
                </c:pt>
                <c:pt idx="178">
                  <c:v>16</c:v>
                </c:pt>
                <c:pt idx="179">
                  <c:v>92</c:v>
                </c:pt>
                <c:pt idx="180">
                  <c:v>5</c:v>
                </c:pt>
                <c:pt idx="181">
                  <c:v>19</c:v>
                </c:pt>
                <c:pt idx="182">
                  <c:v>44</c:v>
                </c:pt>
                <c:pt idx="183">
                  <c:v>31</c:v>
                </c:pt>
                <c:pt idx="184">
                  <c:v>24</c:v>
                </c:pt>
                <c:pt idx="185">
                  <c:v>1090</c:v>
                </c:pt>
                <c:pt idx="186">
                  <c:v>0</c:v>
                </c:pt>
                <c:pt idx="187">
                  <c:v>5</c:v>
                </c:pt>
                <c:pt idx="188">
                  <c:v>12</c:v>
                </c:pt>
                <c:pt idx="189">
                  <c:v>21</c:v>
                </c:pt>
                <c:pt idx="190">
                  <c:v>27</c:v>
                </c:pt>
                <c:pt idx="191">
                  <c:v>6</c:v>
                </c:pt>
                <c:pt idx="192">
                  <c:v>1</c:v>
                </c:pt>
                <c:pt idx="193">
                  <c:v>0</c:v>
                </c:pt>
                <c:pt idx="194">
                  <c:v>9</c:v>
                </c:pt>
                <c:pt idx="195">
                  <c:v>25</c:v>
                </c:pt>
                <c:pt idx="196">
                  <c:v>7</c:v>
                </c:pt>
                <c:pt idx="197">
                  <c:v>15</c:v>
                </c:pt>
                <c:pt idx="198">
                  <c:v>1</c:v>
                </c:pt>
                <c:pt idx="199">
                  <c:v>10</c:v>
                </c:pt>
                <c:pt idx="200">
                  <c:v>4</c:v>
                </c:pt>
                <c:pt idx="201">
                  <c:v>6</c:v>
                </c:pt>
                <c:pt idx="202">
                  <c:v>0</c:v>
                </c:pt>
                <c:pt idx="203">
                  <c:v>10</c:v>
                </c:pt>
                <c:pt idx="204">
                  <c:v>17</c:v>
                </c:pt>
                <c:pt idx="205">
                  <c:v>2081</c:v>
                </c:pt>
                <c:pt idx="206">
                  <c:v>4</c:v>
                </c:pt>
                <c:pt idx="207">
                  <c:v>6</c:v>
                </c:pt>
                <c:pt idx="208">
                  <c:v>2</c:v>
                </c:pt>
                <c:pt idx="209">
                  <c:v>25</c:v>
                </c:pt>
                <c:pt idx="210">
                  <c:v>176</c:v>
                </c:pt>
                <c:pt idx="211">
                  <c:v>13</c:v>
                </c:pt>
                <c:pt idx="212">
                  <c:v>2</c:v>
                </c:pt>
                <c:pt idx="213">
                  <c:v>1</c:v>
                </c:pt>
                <c:pt idx="214">
                  <c:v>5</c:v>
                </c:pt>
                <c:pt idx="215">
                  <c:v>340</c:v>
                </c:pt>
                <c:pt idx="216">
                  <c:v>357</c:v>
                </c:pt>
                <c:pt idx="217">
                  <c:v>1072</c:v>
                </c:pt>
                <c:pt idx="218">
                  <c:v>237</c:v>
                </c:pt>
                <c:pt idx="219">
                  <c:v>7</c:v>
                </c:pt>
                <c:pt idx="220">
                  <c:v>3</c:v>
                </c:pt>
                <c:pt idx="221">
                  <c:v>8</c:v>
                </c:pt>
                <c:pt idx="222">
                  <c:v>6</c:v>
                </c:pt>
                <c:pt idx="223">
                  <c:v>22</c:v>
                </c:pt>
                <c:pt idx="224">
                  <c:v>8</c:v>
                </c:pt>
                <c:pt idx="225">
                  <c:v>11</c:v>
                </c:pt>
                <c:pt idx="226">
                  <c:v>11</c:v>
                </c:pt>
                <c:pt idx="227">
                  <c:v>1</c:v>
                </c:pt>
                <c:pt idx="228">
                  <c:v>7</c:v>
                </c:pt>
                <c:pt idx="229">
                  <c:v>14</c:v>
                </c:pt>
                <c:pt idx="230">
                  <c:v>22</c:v>
                </c:pt>
                <c:pt idx="231">
                  <c:v>14</c:v>
                </c:pt>
                <c:pt idx="232">
                  <c:v>45</c:v>
                </c:pt>
                <c:pt idx="233">
                  <c:v>12</c:v>
                </c:pt>
                <c:pt idx="234">
                  <c:v>7</c:v>
                </c:pt>
                <c:pt idx="235">
                  <c:v>5</c:v>
                </c:pt>
                <c:pt idx="236">
                  <c:v>1</c:v>
                </c:pt>
                <c:pt idx="237">
                  <c:v>26</c:v>
                </c:pt>
                <c:pt idx="238">
                  <c:v>0</c:v>
                </c:pt>
                <c:pt idx="239">
                  <c:v>848</c:v>
                </c:pt>
                <c:pt idx="240">
                  <c:v>33</c:v>
                </c:pt>
                <c:pt idx="241">
                  <c:v>5</c:v>
                </c:pt>
                <c:pt idx="242">
                  <c:v>2</c:v>
                </c:pt>
                <c:pt idx="243">
                  <c:v>5</c:v>
                </c:pt>
                <c:pt idx="244">
                  <c:v>19</c:v>
                </c:pt>
                <c:pt idx="245">
                  <c:v>10</c:v>
                </c:pt>
                <c:pt idx="246">
                  <c:v>16</c:v>
                </c:pt>
                <c:pt idx="247">
                  <c:v>4</c:v>
                </c:pt>
                <c:pt idx="248">
                  <c:v>1</c:v>
                </c:pt>
                <c:pt idx="249">
                  <c:v>0</c:v>
                </c:pt>
                <c:pt idx="250">
                  <c:v>2</c:v>
                </c:pt>
                <c:pt idx="251">
                  <c:v>7</c:v>
                </c:pt>
                <c:pt idx="252">
                  <c:v>0</c:v>
                </c:pt>
                <c:pt idx="253">
                  <c:v>2</c:v>
                </c:pt>
                <c:pt idx="254">
                  <c:v>1</c:v>
                </c:pt>
                <c:pt idx="255">
                  <c:v>2</c:v>
                </c:pt>
                <c:pt idx="256">
                  <c:v>2</c:v>
                </c:pt>
                <c:pt idx="257">
                  <c:v>1</c:v>
                </c:pt>
                <c:pt idx="258">
                  <c:v>1</c:v>
                </c:pt>
                <c:pt idx="259">
                  <c:v>64</c:v>
                </c:pt>
                <c:pt idx="260">
                  <c:v>15</c:v>
                </c:pt>
                <c:pt idx="261">
                  <c:v>8</c:v>
                </c:pt>
                <c:pt idx="262">
                  <c:v>1</c:v>
                </c:pt>
                <c:pt idx="263">
                  <c:v>6</c:v>
                </c:pt>
                <c:pt idx="264">
                  <c:v>25</c:v>
                </c:pt>
                <c:pt idx="265">
                  <c:v>7</c:v>
                </c:pt>
                <c:pt idx="266">
                  <c:v>35</c:v>
                </c:pt>
                <c:pt idx="267">
                  <c:v>0</c:v>
                </c:pt>
                <c:pt idx="268">
                  <c:v>3</c:v>
                </c:pt>
                <c:pt idx="269">
                  <c:v>0</c:v>
                </c:pt>
                <c:pt idx="270">
                  <c:v>2</c:v>
                </c:pt>
                <c:pt idx="271">
                  <c:v>20</c:v>
                </c:pt>
                <c:pt idx="272">
                  <c:v>15</c:v>
                </c:pt>
                <c:pt idx="273">
                  <c:v>9</c:v>
                </c:pt>
                <c:pt idx="274">
                  <c:v>2</c:v>
                </c:pt>
                <c:pt idx="275">
                  <c:v>0</c:v>
                </c:pt>
                <c:pt idx="276">
                  <c:v>4</c:v>
                </c:pt>
                <c:pt idx="277">
                  <c:v>6</c:v>
                </c:pt>
                <c:pt idx="278">
                  <c:v>10</c:v>
                </c:pt>
                <c:pt idx="279">
                  <c:v>1078</c:v>
                </c:pt>
                <c:pt idx="280">
                  <c:v>2</c:v>
                </c:pt>
                <c:pt idx="281">
                  <c:v>20</c:v>
                </c:pt>
                <c:pt idx="282">
                  <c:v>0</c:v>
                </c:pt>
                <c:pt idx="283">
                  <c:v>491</c:v>
                </c:pt>
                <c:pt idx="284">
                  <c:v>0</c:v>
                </c:pt>
                <c:pt idx="285">
                  <c:v>1</c:v>
                </c:pt>
                <c:pt idx="286">
                  <c:v>3</c:v>
                </c:pt>
                <c:pt idx="287">
                  <c:v>87</c:v>
                </c:pt>
                <c:pt idx="288">
                  <c:v>9</c:v>
                </c:pt>
                <c:pt idx="289">
                  <c:v>3</c:v>
                </c:pt>
                <c:pt idx="290">
                  <c:v>21</c:v>
                </c:pt>
                <c:pt idx="291">
                  <c:v>2</c:v>
                </c:pt>
                <c:pt idx="292">
                  <c:v>1</c:v>
                </c:pt>
                <c:pt idx="293">
                  <c:v>3792</c:v>
                </c:pt>
                <c:pt idx="294">
                  <c:v>32</c:v>
                </c:pt>
                <c:pt idx="295">
                  <c:v>13</c:v>
                </c:pt>
                <c:pt idx="296">
                  <c:v>538</c:v>
                </c:pt>
                <c:pt idx="297">
                  <c:v>37</c:v>
                </c:pt>
                <c:pt idx="298">
                  <c:v>37</c:v>
                </c:pt>
                <c:pt idx="299">
                  <c:v>17</c:v>
                </c:pt>
                <c:pt idx="300">
                  <c:v>124</c:v>
                </c:pt>
                <c:pt idx="301">
                  <c:v>14</c:v>
                </c:pt>
                <c:pt idx="302">
                  <c:v>34</c:v>
                </c:pt>
                <c:pt idx="303">
                  <c:v>11</c:v>
                </c:pt>
                <c:pt idx="304">
                  <c:v>1</c:v>
                </c:pt>
                <c:pt idx="305">
                  <c:v>43</c:v>
                </c:pt>
                <c:pt idx="306">
                  <c:v>0</c:v>
                </c:pt>
                <c:pt idx="307">
                  <c:v>3</c:v>
                </c:pt>
                <c:pt idx="308">
                  <c:v>0</c:v>
                </c:pt>
                <c:pt idx="309">
                  <c:v>6</c:v>
                </c:pt>
                <c:pt idx="310">
                  <c:v>26</c:v>
                </c:pt>
                <c:pt idx="311">
                  <c:v>76</c:v>
                </c:pt>
                <c:pt idx="312">
                  <c:v>0</c:v>
                </c:pt>
                <c:pt idx="313">
                  <c:v>8</c:v>
                </c:pt>
                <c:pt idx="314">
                  <c:v>2</c:v>
                </c:pt>
                <c:pt idx="315">
                  <c:v>4</c:v>
                </c:pt>
                <c:pt idx="316">
                  <c:v>7</c:v>
                </c:pt>
                <c:pt idx="317">
                  <c:v>35</c:v>
                </c:pt>
                <c:pt idx="318">
                  <c:v>5</c:v>
                </c:pt>
                <c:pt idx="319">
                  <c:v>80</c:v>
                </c:pt>
                <c:pt idx="320">
                  <c:v>1</c:v>
                </c:pt>
                <c:pt idx="321">
                  <c:v>14</c:v>
                </c:pt>
                <c:pt idx="322">
                  <c:v>187</c:v>
                </c:pt>
                <c:pt idx="323">
                  <c:v>20</c:v>
                </c:pt>
                <c:pt idx="324">
                  <c:v>43</c:v>
                </c:pt>
                <c:pt idx="325">
                  <c:v>9</c:v>
                </c:pt>
                <c:pt idx="326">
                  <c:v>16</c:v>
                </c:pt>
                <c:pt idx="327">
                  <c:v>0</c:v>
                </c:pt>
                <c:pt idx="328">
                  <c:v>14</c:v>
                </c:pt>
                <c:pt idx="329">
                  <c:v>33</c:v>
                </c:pt>
                <c:pt idx="330">
                  <c:v>35</c:v>
                </c:pt>
                <c:pt idx="331">
                  <c:v>108</c:v>
                </c:pt>
                <c:pt idx="332">
                  <c:v>9</c:v>
                </c:pt>
                <c:pt idx="333">
                  <c:v>33</c:v>
                </c:pt>
                <c:pt idx="334">
                  <c:v>0</c:v>
                </c:pt>
                <c:pt idx="335">
                  <c:v>5</c:v>
                </c:pt>
                <c:pt idx="336">
                  <c:v>0</c:v>
                </c:pt>
                <c:pt idx="337">
                  <c:v>5</c:v>
                </c:pt>
                <c:pt idx="338">
                  <c:v>4</c:v>
                </c:pt>
                <c:pt idx="339">
                  <c:v>2</c:v>
                </c:pt>
                <c:pt idx="340">
                  <c:v>0</c:v>
                </c:pt>
                <c:pt idx="341">
                  <c:v>5</c:v>
                </c:pt>
                <c:pt idx="342">
                  <c:v>173</c:v>
                </c:pt>
                <c:pt idx="343">
                  <c:v>23</c:v>
                </c:pt>
                <c:pt idx="344">
                  <c:v>27</c:v>
                </c:pt>
                <c:pt idx="345">
                  <c:v>168</c:v>
                </c:pt>
                <c:pt idx="346">
                  <c:v>113</c:v>
                </c:pt>
                <c:pt idx="347">
                  <c:v>0</c:v>
                </c:pt>
                <c:pt idx="348">
                  <c:v>34</c:v>
                </c:pt>
                <c:pt idx="349">
                  <c:v>1</c:v>
                </c:pt>
                <c:pt idx="350">
                  <c:v>40</c:v>
                </c:pt>
                <c:pt idx="351">
                  <c:v>2</c:v>
                </c:pt>
                <c:pt idx="352">
                  <c:v>1</c:v>
                </c:pt>
                <c:pt idx="353">
                  <c:v>377</c:v>
                </c:pt>
                <c:pt idx="354">
                  <c:v>2</c:v>
                </c:pt>
                <c:pt idx="355">
                  <c:v>2</c:v>
                </c:pt>
                <c:pt idx="356">
                  <c:v>5</c:v>
                </c:pt>
                <c:pt idx="357">
                  <c:v>141</c:v>
                </c:pt>
                <c:pt idx="358">
                  <c:v>25</c:v>
                </c:pt>
                <c:pt idx="359">
                  <c:v>5</c:v>
                </c:pt>
                <c:pt idx="360">
                  <c:v>42</c:v>
                </c:pt>
                <c:pt idx="361">
                  <c:v>45</c:v>
                </c:pt>
                <c:pt idx="362">
                  <c:v>6</c:v>
                </c:pt>
                <c:pt idx="363">
                  <c:v>0</c:v>
                </c:pt>
                <c:pt idx="364">
                  <c:v>2</c:v>
                </c:pt>
                <c:pt idx="365">
                  <c:v>938</c:v>
                </c:pt>
              </c:numCache>
            </c:numRef>
          </c:val>
          <c:smooth val="0"/>
        </c:ser>
        <c:dLbls>
          <c:showLegendKey val="0"/>
          <c:showVal val="0"/>
          <c:showCatName val="0"/>
          <c:showSerName val="0"/>
          <c:showPercent val="0"/>
          <c:showBubbleSize val="0"/>
        </c:dLbls>
        <c:smooth val="0"/>
        <c:axId val="246186128"/>
        <c:axId val="246186688"/>
      </c:lineChart>
      <c:dateAx>
        <c:axId val="246186128"/>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zh-CN"/>
          </a:p>
        </c:txPr>
        <c:crossAx val="246186688"/>
        <c:crosses val="autoZero"/>
        <c:auto val="1"/>
        <c:lblOffset val="100"/>
        <c:baseTimeUnit val="days"/>
      </c:dateAx>
      <c:valAx>
        <c:axId val="246186688"/>
        <c:scaling>
          <c:orientation val="minMax"/>
        </c:scaling>
        <c:delete val="1"/>
        <c:axPos val="l"/>
        <c:numFmt formatCode="General" sourceLinked="1"/>
        <c:majorTickMark val="none"/>
        <c:minorTickMark val="none"/>
        <c:tickLblPos val="nextTo"/>
        <c:crossAx val="246186128"/>
        <c:crosses val="autoZero"/>
        <c:crossBetween val="between"/>
      </c:valAx>
      <c:spPr>
        <a:noFill/>
        <a:ln>
          <a:noFill/>
        </a:ln>
        <a:effectLst/>
      </c:spPr>
    </c:plotArea>
    <c:legend>
      <c:legendPos val="b"/>
      <c:layout>
        <c:manualLayout>
          <c:xMode val="edge"/>
          <c:yMode val="edge"/>
          <c:x val="0.29683479187068823"/>
          <c:y val="5.4331589785736344E-2"/>
          <c:w val="0.40633031949907195"/>
          <c:h val="6.037071715525031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370383601745001E-2"/>
          <c:y val="0.15866021201441444"/>
          <c:w val="0.95246912194102906"/>
          <c:h val="0.70782432496719483"/>
        </c:manualLayout>
      </c:layout>
      <c:barChart>
        <c:barDir val="col"/>
        <c:grouping val="stacked"/>
        <c:varyColors val="0"/>
        <c:ser>
          <c:idx val="0"/>
          <c:order val="0"/>
          <c:tx>
            <c:strRef>
              <c:f>Sheet1!$A$2</c:f>
              <c:strCache>
                <c:ptCount val="1"/>
                <c:pt idx="0">
                  <c:v>18岁以下</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Sheet1!$B$2:$C$2</c:f>
              <c:numCache>
                <c:formatCode>0%</c:formatCode>
                <c:ptCount val="2"/>
                <c:pt idx="0">
                  <c:v>0.12122470160871825</c:v>
                </c:pt>
                <c:pt idx="1">
                  <c:v>6.2424442246400709E-2</c:v>
                </c:pt>
              </c:numCache>
            </c:numRef>
          </c:val>
        </c:ser>
        <c:ser>
          <c:idx val="1"/>
          <c:order val="1"/>
          <c:tx>
            <c:strRef>
              <c:f>Sheet1!$A$3</c:f>
              <c:strCache>
                <c:ptCount val="1"/>
                <c:pt idx="0">
                  <c:v>18-22岁</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Sheet1!$B$3:$C$3</c:f>
              <c:numCache>
                <c:formatCode>0%</c:formatCode>
                <c:ptCount val="2"/>
                <c:pt idx="0">
                  <c:v>0.14862480539699013</c:v>
                </c:pt>
                <c:pt idx="1">
                  <c:v>0.24695021430926475</c:v>
                </c:pt>
              </c:numCache>
            </c:numRef>
          </c:val>
        </c:ser>
        <c:ser>
          <c:idx val="2"/>
          <c:order val="2"/>
          <c:tx>
            <c:strRef>
              <c:f>Sheet1!$A$4</c:f>
              <c:strCache>
                <c:ptCount val="1"/>
                <c:pt idx="0">
                  <c:v>23-29岁</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Sheet1!$B$4:$C$4</c:f>
              <c:numCache>
                <c:formatCode>0%</c:formatCode>
                <c:ptCount val="2"/>
                <c:pt idx="0">
                  <c:v>0.50669434353918019</c:v>
                </c:pt>
                <c:pt idx="1">
                  <c:v>0.45807231563908118</c:v>
                </c:pt>
              </c:numCache>
            </c:numRef>
          </c:val>
        </c:ser>
        <c:ser>
          <c:idx val="3"/>
          <c:order val="3"/>
          <c:tx>
            <c:strRef>
              <c:f>Sheet1!$A$5</c:f>
              <c:strCache>
                <c:ptCount val="1"/>
                <c:pt idx="0">
                  <c:v>30-39岁</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Sheet1!$B$5:$C$5</c:f>
              <c:numCache>
                <c:formatCode>0%</c:formatCode>
                <c:ptCount val="2"/>
                <c:pt idx="0">
                  <c:v>0.20114167099117805</c:v>
                </c:pt>
                <c:pt idx="1">
                  <c:v>0.16518298714144414</c:v>
                </c:pt>
              </c:numCache>
            </c:numRef>
          </c:val>
        </c:ser>
        <c:ser>
          <c:idx val="4"/>
          <c:order val="4"/>
          <c:tx>
            <c:strRef>
              <c:f>Sheet1!$A$6</c:f>
              <c:strCache>
                <c:ptCount val="1"/>
                <c:pt idx="0">
                  <c:v>40岁以上</c:v>
                </c:pt>
              </c:strCache>
            </c:strRef>
          </c:tx>
          <c:spPr>
            <a:solidFill>
              <a:schemeClr val="accent4">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Sheet1!$B$6:$C$6</c:f>
              <c:numCache>
                <c:formatCode>0%</c:formatCode>
                <c:ptCount val="2"/>
                <c:pt idx="0">
                  <c:v>2.2314478463933581E-2</c:v>
                </c:pt>
                <c:pt idx="1">
                  <c:v>6.7370040663809222E-2</c:v>
                </c:pt>
              </c:numCache>
            </c:numRef>
          </c:val>
        </c:ser>
        <c:dLbls>
          <c:dLblPos val="ctr"/>
          <c:showLegendKey val="0"/>
          <c:showVal val="1"/>
          <c:showCatName val="0"/>
          <c:showSerName val="0"/>
          <c:showPercent val="0"/>
          <c:showBubbleSize val="0"/>
        </c:dLbls>
        <c:gapWidth val="215"/>
        <c:overlap val="100"/>
        <c:axId val="394902176"/>
        <c:axId val="394902736"/>
      </c:barChart>
      <c:catAx>
        <c:axId val="39490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4902736"/>
        <c:crosses val="autoZero"/>
        <c:auto val="1"/>
        <c:lblAlgn val="ctr"/>
        <c:lblOffset val="100"/>
        <c:noMultiLvlLbl val="0"/>
      </c:catAx>
      <c:valAx>
        <c:axId val="394902736"/>
        <c:scaling>
          <c:orientation val="minMax"/>
          <c:max val="1"/>
        </c:scaling>
        <c:delete val="1"/>
        <c:axPos val="l"/>
        <c:numFmt formatCode="0%" sourceLinked="1"/>
        <c:majorTickMark val="none"/>
        <c:minorTickMark val="none"/>
        <c:tickLblPos val="nextTo"/>
        <c:crossAx val="394902176"/>
        <c:crosses val="autoZero"/>
        <c:crossBetween val="between"/>
      </c:valAx>
      <c:spPr>
        <a:noFill/>
        <a:ln>
          <a:noFill/>
        </a:ln>
        <a:effectLst/>
      </c:spPr>
    </c:plotArea>
    <c:legend>
      <c:legendPos val="b"/>
      <c:layout>
        <c:manualLayout>
          <c:xMode val="edge"/>
          <c:yMode val="edge"/>
          <c:x val="5.7808692332843171E-2"/>
          <c:y val="3.8990552910440957E-2"/>
          <c:w val="0.89616710610450834"/>
          <c:h val="8.13041545413410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94219265485246E-2"/>
          <c:y val="2.0938127514665485E-2"/>
          <c:w val="0.9530093075540218"/>
          <c:h val="0.7690180031895969"/>
        </c:manualLayout>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dLbls>
            <c:dLbl>
              <c:idx val="0"/>
              <c:layout/>
              <c:dLblPos val="t"/>
              <c:showLegendKey val="0"/>
              <c:showVal val="1"/>
              <c:showCatName val="0"/>
              <c:showSerName val="0"/>
              <c:showPercent val="0"/>
              <c:showBubbleSize val="0"/>
              <c:extLst>
                <c:ext xmlns:c15="http://schemas.microsoft.com/office/drawing/2012/chart" uri="{CE6537A1-D6FC-4f65-9D91-7224C49458BB}">
                  <c15:layout/>
                </c:ext>
              </c:extLst>
            </c:dLbl>
            <c:dLbl>
              <c:idx val="8"/>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Sheet1!$A$2:$A$16</c:f>
              <c:numCache>
                <c:formatCode>m/d/yyyy</c:formatCode>
                <c:ptCount val="15"/>
                <c:pt idx="0">
                  <c:v>42755</c:v>
                </c:pt>
                <c:pt idx="1">
                  <c:v>42756</c:v>
                </c:pt>
                <c:pt idx="2">
                  <c:v>42757</c:v>
                </c:pt>
                <c:pt idx="3">
                  <c:v>42758</c:v>
                </c:pt>
                <c:pt idx="4">
                  <c:v>42759</c:v>
                </c:pt>
                <c:pt idx="5">
                  <c:v>42760</c:v>
                </c:pt>
                <c:pt idx="6">
                  <c:v>42761</c:v>
                </c:pt>
                <c:pt idx="7">
                  <c:v>42762</c:v>
                </c:pt>
                <c:pt idx="8">
                  <c:v>42763</c:v>
                </c:pt>
                <c:pt idx="9">
                  <c:v>42764</c:v>
                </c:pt>
                <c:pt idx="10">
                  <c:v>42765</c:v>
                </c:pt>
                <c:pt idx="11">
                  <c:v>42766</c:v>
                </c:pt>
                <c:pt idx="12">
                  <c:v>42767</c:v>
                </c:pt>
                <c:pt idx="13">
                  <c:v>42768</c:v>
                </c:pt>
                <c:pt idx="14">
                  <c:v>42769</c:v>
                </c:pt>
              </c:numCache>
            </c:numRef>
          </c:cat>
          <c:val>
            <c:numRef>
              <c:f>Sheet1!$B$2:$B$16</c:f>
              <c:numCache>
                <c:formatCode>_ * #,##0_ ;_ * \-#,##0_ ;_ * "-"??_ ;_ @_ </c:formatCode>
                <c:ptCount val="15"/>
                <c:pt idx="0">
                  <c:v>8355</c:v>
                </c:pt>
                <c:pt idx="1">
                  <c:v>69</c:v>
                </c:pt>
                <c:pt idx="2">
                  <c:v>8</c:v>
                </c:pt>
                <c:pt idx="3">
                  <c:v>298</c:v>
                </c:pt>
                <c:pt idx="4">
                  <c:v>27</c:v>
                </c:pt>
                <c:pt idx="5">
                  <c:v>573</c:v>
                </c:pt>
                <c:pt idx="6">
                  <c:v>0</c:v>
                </c:pt>
                <c:pt idx="7">
                  <c:v>8</c:v>
                </c:pt>
                <c:pt idx="8">
                  <c:v>4918</c:v>
                </c:pt>
                <c:pt idx="9">
                  <c:v>24</c:v>
                </c:pt>
                <c:pt idx="10">
                  <c:v>4</c:v>
                </c:pt>
                <c:pt idx="11">
                  <c:v>7</c:v>
                </c:pt>
                <c:pt idx="12">
                  <c:v>30</c:v>
                </c:pt>
                <c:pt idx="13">
                  <c:v>1</c:v>
                </c:pt>
                <c:pt idx="14">
                  <c:v>5</c:v>
                </c:pt>
              </c:numCache>
            </c:numRef>
          </c:val>
          <c:smooth val="0"/>
        </c:ser>
        <c:dLbls>
          <c:showLegendKey val="0"/>
          <c:showVal val="0"/>
          <c:showCatName val="0"/>
          <c:showSerName val="0"/>
          <c:showPercent val="0"/>
          <c:showBubbleSize val="0"/>
        </c:dLbls>
        <c:smooth val="0"/>
        <c:axId val="394904976"/>
        <c:axId val="394905536"/>
      </c:lineChart>
      <c:dateAx>
        <c:axId val="39490497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394905536"/>
        <c:crosses val="autoZero"/>
        <c:auto val="1"/>
        <c:lblOffset val="100"/>
        <c:baseTimeUnit val="days"/>
      </c:dateAx>
      <c:valAx>
        <c:axId val="394905536"/>
        <c:scaling>
          <c:orientation val="minMax"/>
        </c:scaling>
        <c:delete val="1"/>
        <c:axPos val="l"/>
        <c:numFmt formatCode="_ * #,##0_ ;_ * \-#,##0_ ;_ * &quot;-&quot;??_ ;_ @_ " sourceLinked="1"/>
        <c:majorTickMark val="none"/>
        <c:minorTickMark val="none"/>
        <c:tickLblPos val="nextTo"/>
        <c:crossAx val="394904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370383601745001E-2"/>
          <c:y val="0.11775290389330013"/>
          <c:w val="0.95246912194102906"/>
          <c:h val="0.7487317335524859"/>
        </c:manualLayout>
      </c:layout>
      <c:barChart>
        <c:barDir val="col"/>
        <c:grouping val="stacked"/>
        <c:varyColors val="0"/>
        <c:ser>
          <c:idx val="0"/>
          <c:order val="0"/>
          <c:tx>
            <c:strRef>
              <c:f>Sheet1!$A$2</c:f>
              <c:strCache>
                <c:ptCount val="1"/>
                <c:pt idx="0">
                  <c:v>男</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Sheet1!$B$2:$C$2</c:f>
              <c:numCache>
                <c:formatCode>0%</c:formatCode>
                <c:ptCount val="2"/>
                <c:pt idx="0">
                  <c:v>0.42</c:v>
                </c:pt>
                <c:pt idx="1">
                  <c:v>0.55000000000000004</c:v>
                </c:pt>
              </c:numCache>
            </c:numRef>
          </c:val>
        </c:ser>
        <c:ser>
          <c:idx val="1"/>
          <c:order val="1"/>
          <c:tx>
            <c:strRef>
              <c:f>Sheet1!$A$3</c:f>
              <c:strCache>
                <c:ptCount val="1"/>
                <c:pt idx="0">
                  <c:v>女</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Sheet1!$B$3:$C$3</c:f>
              <c:numCache>
                <c:formatCode>0%</c:formatCode>
                <c:ptCount val="2"/>
                <c:pt idx="0">
                  <c:v>0.57999999999999996</c:v>
                </c:pt>
                <c:pt idx="1">
                  <c:v>0.45</c:v>
                </c:pt>
              </c:numCache>
            </c:numRef>
          </c:val>
        </c:ser>
        <c:dLbls>
          <c:showLegendKey val="0"/>
          <c:showVal val="0"/>
          <c:showCatName val="0"/>
          <c:showSerName val="0"/>
          <c:showPercent val="0"/>
          <c:showBubbleSize val="0"/>
        </c:dLbls>
        <c:gapWidth val="150"/>
        <c:overlap val="100"/>
        <c:axId val="394908336"/>
        <c:axId val="394908896"/>
      </c:barChart>
      <c:catAx>
        <c:axId val="394908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4908896"/>
        <c:crosses val="autoZero"/>
        <c:auto val="1"/>
        <c:lblAlgn val="ctr"/>
        <c:lblOffset val="100"/>
        <c:noMultiLvlLbl val="0"/>
      </c:catAx>
      <c:valAx>
        <c:axId val="394908896"/>
        <c:scaling>
          <c:orientation val="minMax"/>
          <c:max val="1"/>
        </c:scaling>
        <c:delete val="1"/>
        <c:axPos val="l"/>
        <c:numFmt formatCode="0%" sourceLinked="1"/>
        <c:majorTickMark val="none"/>
        <c:minorTickMark val="none"/>
        <c:tickLblPos val="nextTo"/>
        <c:crossAx val="394908336"/>
        <c:crosses val="autoZero"/>
        <c:crossBetween val="between"/>
      </c:valAx>
      <c:spPr>
        <a:noFill/>
        <a:ln>
          <a:noFill/>
        </a:ln>
        <a:effectLst/>
      </c:spPr>
    </c:plotArea>
    <c:legend>
      <c:legendPos val="b"/>
      <c:layout>
        <c:manualLayout>
          <c:xMode val="edge"/>
          <c:yMode val="edge"/>
          <c:x val="0.41321787106577368"/>
          <c:y val="1.2985071354629884E-2"/>
          <c:w val="0.18652705449413468"/>
          <c:h val="6.453098928128703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370383601745001E-2"/>
          <c:y val="0.15866021201441444"/>
          <c:w val="0.95246912194102906"/>
          <c:h val="0.70782432496719483"/>
        </c:manualLayout>
      </c:layout>
      <c:barChart>
        <c:barDir val="col"/>
        <c:grouping val="stacked"/>
        <c:varyColors val="0"/>
        <c:ser>
          <c:idx val="0"/>
          <c:order val="0"/>
          <c:tx>
            <c:strRef>
              <c:f>Sheet1!$A$2</c:f>
              <c:strCache>
                <c:ptCount val="1"/>
                <c:pt idx="0">
                  <c:v>18岁以下</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Sheet1!$B$2:$C$2</c:f>
              <c:numCache>
                <c:formatCode>0%</c:formatCode>
                <c:ptCount val="2"/>
                <c:pt idx="0">
                  <c:v>9.0757354475276428E-2</c:v>
                </c:pt>
                <c:pt idx="1">
                  <c:v>6.2424442246400709E-2</c:v>
                </c:pt>
              </c:numCache>
            </c:numRef>
          </c:val>
        </c:ser>
        <c:ser>
          <c:idx val="1"/>
          <c:order val="1"/>
          <c:tx>
            <c:strRef>
              <c:f>Sheet1!$A$3</c:f>
              <c:strCache>
                <c:ptCount val="1"/>
                <c:pt idx="0">
                  <c:v>18-22岁</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Sheet1!$B$3:$C$3</c:f>
              <c:numCache>
                <c:formatCode>0%</c:formatCode>
                <c:ptCount val="2"/>
                <c:pt idx="0">
                  <c:v>0.16680575839766326</c:v>
                </c:pt>
                <c:pt idx="1">
                  <c:v>0.24695021430926475</c:v>
                </c:pt>
              </c:numCache>
            </c:numRef>
          </c:val>
        </c:ser>
        <c:ser>
          <c:idx val="2"/>
          <c:order val="2"/>
          <c:tx>
            <c:strRef>
              <c:f>Sheet1!$A$4</c:f>
              <c:strCache>
                <c:ptCount val="1"/>
                <c:pt idx="0">
                  <c:v>23-29岁</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Sheet1!$B$4:$C$4</c:f>
              <c:numCache>
                <c:formatCode>0%</c:formatCode>
                <c:ptCount val="2"/>
                <c:pt idx="0">
                  <c:v>0.47694554558731483</c:v>
                </c:pt>
                <c:pt idx="1">
                  <c:v>0.45807231563908118</c:v>
                </c:pt>
              </c:numCache>
            </c:numRef>
          </c:val>
        </c:ser>
        <c:ser>
          <c:idx val="3"/>
          <c:order val="3"/>
          <c:tx>
            <c:strRef>
              <c:f>Sheet1!$A$5</c:f>
              <c:strCache>
                <c:ptCount val="1"/>
                <c:pt idx="0">
                  <c:v>30-39岁</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Sheet1!$B$5:$C$5</c:f>
              <c:numCache>
                <c:formatCode>0%</c:formatCode>
                <c:ptCount val="2"/>
                <c:pt idx="0">
                  <c:v>0.2272063425829334</c:v>
                </c:pt>
                <c:pt idx="1">
                  <c:v>0.16518298714144414</c:v>
                </c:pt>
              </c:numCache>
            </c:numRef>
          </c:val>
        </c:ser>
        <c:ser>
          <c:idx val="4"/>
          <c:order val="4"/>
          <c:tx>
            <c:strRef>
              <c:f>Sheet1!$A$6</c:f>
              <c:strCache>
                <c:ptCount val="1"/>
                <c:pt idx="0">
                  <c:v>40岁以上</c:v>
                </c:pt>
              </c:strCache>
            </c:strRef>
          </c:tx>
          <c:spPr>
            <a:solidFill>
              <a:schemeClr val="accent4">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Sheet1!$B$6:$C$6</c:f>
              <c:numCache>
                <c:formatCode>0%</c:formatCode>
                <c:ptCount val="2"/>
                <c:pt idx="0">
                  <c:v>3.8284998956812026E-2</c:v>
                </c:pt>
                <c:pt idx="1">
                  <c:v>6.7370040663809222E-2</c:v>
                </c:pt>
              </c:numCache>
            </c:numRef>
          </c:val>
        </c:ser>
        <c:dLbls>
          <c:dLblPos val="ctr"/>
          <c:showLegendKey val="0"/>
          <c:showVal val="1"/>
          <c:showCatName val="0"/>
          <c:showSerName val="0"/>
          <c:showPercent val="0"/>
          <c:showBubbleSize val="0"/>
        </c:dLbls>
        <c:gapWidth val="150"/>
        <c:overlap val="100"/>
        <c:axId val="394913376"/>
        <c:axId val="394913936"/>
      </c:barChart>
      <c:catAx>
        <c:axId val="394913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4913936"/>
        <c:crosses val="autoZero"/>
        <c:auto val="1"/>
        <c:lblAlgn val="ctr"/>
        <c:lblOffset val="100"/>
        <c:noMultiLvlLbl val="0"/>
      </c:catAx>
      <c:valAx>
        <c:axId val="394913936"/>
        <c:scaling>
          <c:orientation val="minMax"/>
          <c:max val="1"/>
        </c:scaling>
        <c:delete val="1"/>
        <c:axPos val="l"/>
        <c:numFmt formatCode="0%" sourceLinked="1"/>
        <c:majorTickMark val="none"/>
        <c:minorTickMark val="none"/>
        <c:tickLblPos val="nextTo"/>
        <c:crossAx val="394913376"/>
        <c:crosses val="autoZero"/>
        <c:crossBetween val="between"/>
      </c:valAx>
      <c:spPr>
        <a:noFill/>
        <a:ln>
          <a:noFill/>
        </a:ln>
        <a:effectLst/>
      </c:spPr>
    </c:plotArea>
    <c:legend>
      <c:legendPos val="b"/>
      <c:layout>
        <c:manualLayout>
          <c:xMode val="edge"/>
          <c:yMode val="edge"/>
          <c:x val="5.7808692332843171E-2"/>
          <c:y val="3.8990552910440957E-2"/>
          <c:w val="0.89616710610450834"/>
          <c:h val="8.13041545413410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046776758916662E-2"/>
          <c:y val="0"/>
          <c:w val="0.9530093075540218"/>
          <c:h val="0.7690180031895969"/>
        </c:manualLayout>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dLbls>
            <c:dLbl>
              <c:idx val="1"/>
              <c:layout/>
              <c:dLblPos val="t"/>
              <c:showLegendKey val="0"/>
              <c:showVal val="1"/>
              <c:showCatName val="0"/>
              <c:showSerName val="0"/>
              <c:showPercent val="0"/>
              <c:showBubbleSize val="0"/>
              <c:extLst>
                <c:ext xmlns:c15="http://schemas.microsoft.com/office/drawing/2012/chart" uri="{CE6537A1-D6FC-4f65-9D91-7224C49458BB}">
                  <c15:layout/>
                </c:ext>
              </c:extLst>
            </c:dLbl>
            <c:dLbl>
              <c:idx val="7"/>
              <c:layout/>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Sheet1!$A$2:$A$20</c:f>
              <c:numCache>
                <c:formatCode>m/d/yyyy</c:formatCode>
                <c:ptCount val="19"/>
                <c:pt idx="0">
                  <c:v>42564</c:v>
                </c:pt>
                <c:pt idx="1">
                  <c:v>42565</c:v>
                </c:pt>
                <c:pt idx="2">
                  <c:v>42566</c:v>
                </c:pt>
                <c:pt idx="3">
                  <c:v>42567</c:v>
                </c:pt>
                <c:pt idx="4">
                  <c:v>42568</c:v>
                </c:pt>
                <c:pt idx="5">
                  <c:v>42569</c:v>
                </c:pt>
                <c:pt idx="6">
                  <c:v>42570</c:v>
                </c:pt>
                <c:pt idx="7">
                  <c:v>42571</c:v>
                </c:pt>
                <c:pt idx="8">
                  <c:v>42572</c:v>
                </c:pt>
                <c:pt idx="9">
                  <c:v>42573</c:v>
                </c:pt>
                <c:pt idx="10">
                  <c:v>42574</c:v>
                </c:pt>
                <c:pt idx="11">
                  <c:v>42575</c:v>
                </c:pt>
                <c:pt idx="12">
                  <c:v>42576</c:v>
                </c:pt>
                <c:pt idx="13">
                  <c:v>42577</c:v>
                </c:pt>
                <c:pt idx="14">
                  <c:v>42578</c:v>
                </c:pt>
                <c:pt idx="15">
                  <c:v>42579</c:v>
                </c:pt>
                <c:pt idx="16">
                  <c:v>42580</c:v>
                </c:pt>
                <c:pt idx="17">
                  <c:v>42581</c:v>
                </c:pt>
                <c:pt idx="18">
                  <c:v>42582</c:v>
                </c:pt>
              </c:numCache>
            </c:numRef>
          </c:cat>
          <c:val>
            <c:numRef>
              <c:f>Sheet1!$B$2:$B$20</c:f>
              <c:numCache>
                <c:formatCode>_ * #,##0_ ;_ * \-#,##0_ ;_ * "-"??_ ;_ @_ </c:formatCode>
                <c:ptCount val="19"/>
                <c:pt idx="0">
                  <c:v>140</c:v>
                </c:pt>
                <c:pt idx="1">
                  <c:v>45249</c:v>
                </c:pt>
                <c:pt idx="2">
                  <c:v>808</c:v>
                </c:pt>
                <c:pt idx="3">
                  <c:v>28</c:v>
                </c:pt>
                <c:pt idx="4">
                  <c:v>6</c:v>
                </c:pt>
                <c:pt idx="5">
                  <c:v>410</c:v>
                </c:pt>
                <c:pt idx="6">
                  <c:v>10962</c:v>
                </c:pt>
                <c:pt idx="7">
                  <c:v>52443</c:v>
                </c:pt>
                <c:pt idx="8">
                  <c:v>1175</c:v>
                </c:pt>
                <c:pt idx="9">
                  <c:v>535</c:v>
                </c:pt>
                <c:pt idx="10">
                  <c:v>19</c:v>
                </c:pt>
                <c:pt idx="11">
                  <c:v>12</c:v>
                </c:pt>
                <c:pt idx="12">
                  <c:v>302</c:v>
                </c:pt>
                <c:pt idx="13">
                  <c:v>57</c:v>
                </c:pt>
                <c:pt idx="14">
                  <c:v>45</c:v>
                </c:pt>
                <c:pt idx="15">
                  <c:v>3352</c:v>
                </c:pt>
                <c:pt idx="16">
                  <c:v>2163</c:v>
                </c:pt>
                <c:pt idx="17">
                  <c:v>4</c:v>
                </c:pt>
                <c:pt idx="18">
                  <c:v>26</c:v>
                </c:pt>
              </c:numCache>
            </c:numRef>
          </c:val>
          <c:smooth val="0"/>
        </c:ser>
        <c:dLbls>
          <c:showLegendKey val="0"/>
          <c:showVal val="0"/>
          <c:showCatName val="0"/>
          <c:showSerName val="0"/>
          <c:showPercent val="0"/>
          <c:showBubbleSize val="0"/>
        </c:dLbls>
        <c:smooth val="0"/>
        <c:axId val="394916176"/>
        <c:axId val="394916736"/>
      </c:lineChart>
      <c:dateAx>
        <c:axId val="39491617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crossAx val="394916736"/>
        <c:crosses val="autoZero"/>
        <c:auto val="1"/>
        <c:lblOffset val="100"/>
        <c:baseTimeUnit val="days"/>
      </c:dateAx>
      <c:valAx>
        <c:axId val="394916736"/>
        <c:scaling>
          <c:orientation val="minMax"/>
        </c:scaling>
        <c:delete val="1"/>
        <c:axPos val="l"/>
        <c:numFmt formatCode="_ * #,##0_ ;_ * \-#,##0_ ;_ * &quot;-&quot;??_ ;_ @_ " sourceLinked="1"/>
        <c:majorTickMark val="none"/>
        <c:minorTickMark val="none"/>
        <c:tickLblPos val="nextTo"/>
        <c:crossAx val="394916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370383601745001E-2"/>
          <c:y val="0.11775290389330013"/>
          <c:w val="0.95246912194102906"/>
          <c:h val="0.7487317335524859"/>
        </c:manualLayout>
      </c:layout>
      <c:barChart>
        <c:barDir val="col"/>
        <c:grouping val="stacked"/>
        <c:varyColors val="0"/>
        <c:ser>
          <c:idx val="0"/>
          <c:order val="0"/>
          <c:tx>
            <c:strRef>
              <c:f>Sheet1!$A$2</c:f>
              <c:strCache>
                <c:ptCount val="1"/>
                <c:pt idx="0">
                  <c:v>男</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活动提及粉丝</c:v>
                </c:pt>
                <c:pt idx="1">
                  <c:v>理财通粉丝</c:v>
                </c:pt>
                <c:pt idx="2">
                  <c:v>沃尔沃粉丝</c:v>
                </c:pt>
              </c:strCache>
            </c:strRef>
          </c:cat>
          <c:val>
            <c:numRef>
              <c:f>Sheet1!$B$2:$D$2</c:f>
              <c:numCache>
                <c:formatCode>0%</c:formatCode>
                <c:ptCount val="3"/>
                <c:pt idx="0">
                  <c:v>0.41</c:v>
                </c:pt>
                <c:pt idx="1">
                  <c:v>0.55000000000000004</c:v>
                </c:pt>
                <c:pt idx="2">
                  <c:v>0.67</c:v>
                </c:pt>
              </c:numCache>
            </c:numRef>
          </c:val>
        </c:ser>
        <c:ser>
          <c:idx val="1"/>
          <c:order val="1"/>
          <c:tx>
            <c:strRef>
              <c:f>Sheet1!$A$3</c:f>
              <c:strCache>
                <c:ptCount val="1"/>
                <c:pt idx="0">
                  <c:v>女</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活动提及粉丝</c:v>
                </c:pt>
                <c:pt idx="1">
                  <c:v>理财通粉丝</c:v>
                </c:pt>
                <c:pt idx="2">
                  <c:v>沃尔沃粉丝</c:v>
                </c:pt>
              </c:strCache>
            </c:strRef>
          </c:cat>
          <c:val>
            <c:numRef>
              <c:f>Sheet1!$B$3:$D$3</c:f>
              <c:numCache>
                <c:formatCode>0%</c:formatCode>
                <c:ptCount val="3"/>
                <c:pt idx="0">
                  <c:v>0.59</c:v>
                </c:pt>
                <c:pt idx="1">
                  <c:v>0.45</c:v>
                </c:pt>
                <c:pt idx="2">
                  <c:v>0.33</c:v>
                </c:pt>
              </c:numCache>
            </c:numRef>
          </c:val>
        </c:ser>
        <c:dLbls>
          <c:showLegendKey val="0"/>
          <c:showVal val="0"/>
          <c:showCatName val="0"/>
          <c:showSerName val="0"/>
          <c:showPercent val="0"/>
          <c:showBubbleSize val="0"/>
        </c:dLbls>
        <c:gapWidth val="150"/>
        <c:overlap val="100"/>
        <c:axId val="395714352"/>
        <c:axId val="395714912"/>
      </c:barChart>
      <c:catAx>
        <c:axId val="395714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5714912"/>
        <c:crosses val="autoZero"/>
        <c:auto val="1"/>
        <c:lblAlgn val="ctr"/>
        <c:lblOffset val="100"/>
        <c:noMultiLvlLbl val="0"/>
      </c:catAx>
      <c:valAx>
        <c:axId val="395714912"/>
        <c:scaling>
          <c:orientation val="minMax"/>
          <c:max val="1"/>
        </c:scaling>
        <c:delete val="1"/>
        <c:axPos val="l"/>
        <c:numFmt formatCode="0%" sourceLinked="1"/>
        <c:majorTickMark val="none"/>
        <c:minorTickMark val="none"/>
        <c:tickLblPos val="nextTo"/>
        <c:crossAx val="395714352"/>
        <c:crosses val="autoZero"/>
        <c:crossBetween val="between"/>
      </c:valAx>
      <c:spPr>
        <a:noFill/>
        <a:ln>
          <a:noFill/>
        </a:ln>
        <a:effectLst/>
      </c:spPr>
    </c:plotArea>
    <c:legend>
      <c:legendPos val="b"/>
      <c:layout>
        <c:manualLayout>
          <c:xMode val="edge"/>
          <c:yMode val="edge"/>
          <c:x val="0.41321787106577368"/>
          <c:y val="1.2985071354629884E-2"/>
          <c:w val="0.18652705449413468"/>
          <c:h val="6.453098928128703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370383601745001E-2"/>
          <c:y val="0.15866021201441444"/>
          <c:w val="0.95246912194102906"/>
          <c:h val="0.70782432496719483"/>
        </c:manualLayout>
      </c:layout>
      <c:barChart>
        <c:barDir val="col"/>
        <c:grouping val="stacked"/>
        <c:varyColors val="0"/>
        <c:ser>
          <c:idx val="0"/>
          <c:order val="0"/>
          <c:tx>
            <c:strRef>
              <c:f>Sheet1!$A$2</c:f>
              <c:strCache>
                <c:ptCount val="1"/>
                <c:pt idx="0">
                  <c:v>18岁以下</c:v>
                </c:pt>
              </c:strCache>
            </c:strRef>
          </c:tx>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Sheet1!$B$2:$C$2</c:f>
              <c:numCache>
                <c:formatCode>0%</c:formatCode>
                <c:ptCount val="2"/>
                <c:pt idx="0">
                  <c:v>2.5651634257343812E-2</c:v>
                </c:pt>
                <c:pt idx="1">
                  <c:v>6.2424442246400709E-2</c:v>
                </c:pt>
              </c:numCache>
            </c:numRef>
          </c:val>
        </c:ser>
        <c:ser>
          <c:idx val="1"/>
          <c:order val="1"/>
          <c:tx>
            <c:strRef>
              <c:f>Sheet1!$A$3</c:f>
              <c:strCache>
                <c:ptCount val="1"/>
                <c:pt idx="0">
                  <c:v>18-22岁</c:v>
                </c:pt>
              </c:strCache>
            </c:strRef>
          </c:tx>
          <c:spPr>
            <a:solidFill>
              <a:schemeClr val="bg1">
                <a:lumMod val="9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Sheet1!$B$3:$C$3</c:f>
              <c:numCache>
                <c:formatCode>0%</c:formatCode>
                <c:ptCount val="2"/>
                <c:pt idx="0">
                  <c:v>0.14304923458833263</c:v>
                </c:pt>
                <c:pt idx="1">
                  <c:v>0.24695021430926475</c:v>
                </c:pt>
              </c:numCache>
            </c:numRef>
          </c:val>
        </c:ser>
        <c:ser>
          <c:idx val="2"/>
          <c:order val="2"/>
          <c:tx>
            <c:strRef>
              <c:f>Sheet1!$A$4</c:f>
              <c:strCache>
                <c:ptCount val="1"/>
                <c:pt idx="0">
                  <c:v>23-29岁</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Sheet1!$B$4:$C$4</c:f>
              <c:numCache>
                <c:formatCode>0%</c:formatCode>
                <c:ptCount val="2"/>
                <c:pt idx="0">
                  <c:v>0.56154323541580475</c:v>
                </c:pt>
                <c:pt idx="1">
                  <c:v>0.45807231563908118</c:v>
                </c:pt>
              </c:numCache>
            </c:numRef>
          </c:val>
        </c:ser>
        <c:ser>
          <c:idx val="3"/>
          <c:order val="3"/>
          <c:tx>
            <c:strRef>
              <c:f>Sheet1!$A$5</c:f>
              <c:strCache>
                <c:ptCount val="1"/>
                <c:pt idx="0">
                  <c:v>30-39岁</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Sheet1!$B$5:$C$5</c:f>
              <c:numCache>
                <c:formatCode>0%</c:formatCode>
                <c:ptCount val="2"/>
                <c:pt idx="0">
                  <c:v>0.22993380223417456</c:v>
                </c:pt>
                <c:pt idx="1">
                  <c:v>0.16518298714144414</c:v>
                </c:pt>
              </c:numCache>
            </c:numRef>
          </c:val>
        </c:ser>
        <c:ser>
          <c:idx val="4"/>
          <c:order val="4"/>
          <c:tx>
            <c:strRef>
              <c:f>Sheet1!$A$6</c:f>
              <c:strCache>
                <c:ptCount val="1"/>
                <c:pt idx="0">
                  <c:v>40岁以上</c:v>
                </c:pt>
              </c:strCache>
            </c:strRef>
          </c:tx>
          <c:spPr>
            <a:solidFill>
              <a:schemeClr val="accent4">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活动提及粉丝</c:v>
                </c:pt>
                <c:pt idx="1">
                  <c:v>理财通粉丝</c:v>
                </c:pt>
              </c:strCache>
            </c:strRef>
          </c:cat>
          <c:val>
            <c:numRef>
              <c:f>Sheet1!$B$6:$C$6</c:f>
              <c:numCache>
                <c:formatCode>0%</c:formatCode>
                <c:ptCount val="2"/>
                <c:pt idx="0">
                  <c:v>3.9822093504344208E-2</c:v>
                </c:pt>
                <c:pt idx="1">
                  <c:v>6.7370040663809222E-2</c:v>
                </c:pt>
              </c:numCache>
            </c:numRef>
          </c:val>
        </c:ser>
        <c:dLbls>
          <c:dLblPos val="ctr"/>
          <c:showLegendKey val="0"/>
          <c:showVal val="1"/>
          <c:showCatName val="0"/>
          <c:showSerName val="0"/>
          <c:showPercent val="0"/>
          <c:showBubbleSize val="0"/>
        </c:dLbls>
        <c:gapWidth val="150"/>
        <c:overlap val="100"/>
        <c:axId val="395719392"/>
        <c:axId val="395719952"/>
      </c:barChart>
      <c:catAx>
        <c:axId val="39571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5719952"/>
        <c:crosses val="autoZero"/>
        <c:auto val="1"/>
        <c:lblAlgn val="ctr"/>
        <c:lblOffset val="100"/>
        <c:noMultiLvlLbl val="0"/>
      </c:catAx>
      <c:valAx>
        <c:axId val="395719952"/>
        <c:scaling>
          <c:orientation val="minMax"/>
          <c:max val="1"/>
        </c:scaling>
        <c:delete val="1"/>
        <c:axPos val="l"/>
        <c:numFmt formatCode="0%" sourceLinked="1"/>
        <c:majorTickMark val="none"/>
        <c:minorTickMark val="none"/>
        <c:tickLblPos val="nextTo"/>
        <c:crossAx val="395719392"/>
        <c:crosses val="autoZero"/>
        <c:crossBetween val="between"/>
      </c:valAx>
      <c:spPr>
        <a:noFill/>
        <a:ln>
          <a:noFill/>
        </a:ln>
        <a:effectLst/>
      </c:spPr>
    </c:plotArea>
    <c:legend>
      <c:legendPos val="b"/>
      <c:layout>
        <c:manualLayout>
          <c:xMode val="edge"/>
          <c:yMode val="edge"/>
          <c:x val="5.7808692332843171E-2"/>
          <c:y val="3.8990552910440957E-2"/>
          <c:w val="0.89616710610450834"/>
          <c:h val="8.130415454134108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manualLayout>
          <c:layoutTarget val="inner"/>
          <c:xMode val="edge"/>
          <c:yMode val="edge"/>
          <c:x val="6.3061023622047296E-2"/>
          <c:y val="0.17753309160242001"/>
          <c:w val="0.91842045785943405"/>
          <c:h val="0.74645189348033003"/>
        </c:manualLayout>
      </c:layout>
      <c:barChart>
        <c:barDir val="col"/>
        <c:grouping val="clustered"/>
        <c:varyColors val="0"/>
        <c:ser>
          <c:idx val="0"/>
          <c:order val="0"/>
          <c:tx>
            <c:strRef>
              <c:f>Sheet1!$B$1</c:f>
              <c:strCache>
                <c:ptCount val="1"/>
                <c:pt idx="0">
                  <c:v>王菲声量趋势</c:v>
                </c:pt>
              </c:strCache>
            </c:strRef>
          </c:tx>
          <c:spPr>
            <a:solidFill>
              <a:srgbClr val="3A6AC1"/>
            </a:solidFill>
            <a:ln>
              <a:noFill/>
            </a:ln>
            <a:effectLst/>
          </c:spPr>
          <c:invertIfNegative val="0"/>
          <c:cat>
            <c:numRef>
              <c:f>Sheet1!$A$2:$A$443</c:f>
              <c:numCache>
                <c:formatCode>yyyy/m/d</c:formatCode>
                <c:ptCount val="442"/>
                <c:pt idx="0">
                  <c:v>42370</c:v>
                </c:pt>
                <c:pt idx="1">
                  <c:v>42371</c:v>
                </c:pt>
                <c:pt idx="2">
                  <c:v>42372</c:v>
                </c:pt>
                <c:pt idx="3">
                  <c:v>42373</c:v>
                </c:pt>
                <c:pt idx="4">
                  <c:v>42374</c:v>
                </c:pt>
                <c:pt idx="5">
                  <c:v>42375</c:v>
                </c:pt>
                <c:pt idx="6">
                  <c:v>42376</c:v>
                </c:pt>
                <c:pt idx="7">
                  <c:v>42377</c:v>
                </c:pt>
                <c:pt idx="8">
                  <c:v>42378</c:v>
                </c:pt>
                <c:pt idx="9">
                  <c:v>42379</c:v>
                </c:pt>
                <c:pt idx="10">
                  <c:v>42380</c:v>
                </c:pt>
                <c:pt idx="11">
                  <c:v>42381</c:v>
                </c:pt>
                <c:pt idx="12">
                  <c:v>42382</c:v>
                </c:pt>
                <c:pt idx="13">
                  <c:v>42383</c:v>
                </c:pt>
                <c:pt idx="14">
                  <c:v>42384</c:v>
                </c:pt>
                <c:pt idx="15">
                  <c:v>42385</c:v>
                </c:pt>
                <c:pt idx="16">
                  <c:v>42386</c:v>
                </c:pt>
                <c:pt idx="17">
                  <c:v>42387</c:v>
                </c:pt>
                <c:pt idx="18">
                  <c:v>42388</c:v>
                </c:pt>
                <c:pt idx="19">
                  <c:v>42389</c:v>
                </c:pt>
                <c:pt idx="20">
                  <c:v>42390</c:v>
                </c:pt>
                <c:pt idx="21">
                  <c:v>42391</c:v>
                </c:pt>
                <c:pt idx="22">
                  <c:v>42392</c:v>
                </c:pt>
                <c:pt idx="23">
                  <c:v>42393</c:v>
                </c:pt>
                <c:pt idx="24">
                  <c:v>42394</c:v>
                </c:pt>
                <c:pt idx="25">
                  <c:v>42395</c:v>
                </c:pt>
                <c:pt idx="26">
                  <c:v>42396</c:v>
                </c:pt>
                <c:pt idx="27">
                  <c:v>42397</c:v>
                </c:pt>
                <c:pt idx="28">
                  <c:v>42398</c:v>
                </c:pt>
                <c:pt idx="29">
                  <c:v>42399</c:v>
                </c:pt>
                <c:pt idx="30">
                  <c:v>42400</c:v>
                </c:pt>
                <c:pt idx="31">
                  <c:v>42401</c:v>
                </c:pt>
                <c:pt idx="32">
                  <c:v>42402</c:v>
                </c:pt>
                <c:pt idx="33">
                  <c:v>42403</c:v>
                </c:pt>
                <c:pt idx="34">
                  <c:v>42404</c:v>
                </c:pt>
                <c:pt idx="35">
                  <c:v>42405</c:v>
                </c:pt>
                <c:pt idx="36">
                  <c:v>42406</c:v>
                </c:pt>
                <c:pt idx="37">
                  <c:v>42407</c:v>
                </c:pt>
                <c:pt idx="38">
                  <c:v>42408</c:v>
                </c:pt>
                <c:pt idx="39">
                  <c:v>42409</c:v>
                </c:pt>
                <c:pt idx="40">
                  <c:v>42410</c:v>
                </c:pt>
                <c:pt idx="41">
                  <c:v>42411</c:v>
                </c:pt>
                <c:pt idx="42">
                  <c:v>42412</c:v>
                </c:pt>
                <c:pt idx="43">
                  <c:v>42413</c:v>
                </c:pt>
                <c:pt idx="44">
                  <c:v>42414</c:v>
                </c:pt>
                <c:pt idx="45">
                  <c:v>42415</c:v>
                </c:pt>
                <c:pt idx="46">
                  <c:v>42416</c:v>
                </c:pt>
                <c:pt idx="47">
                  <c:v>42417</c:v>
                </c:pt>
                <c:pt idx="48">
                  <c:v>42418</c:v>
                </c:pt>
                <c:pt idx="49">
                  <c:v>42419</c:v>
                </c:pt>
                <c:pt idx="50">
                  <c:v>42420</c:v>
                </c:pt>
                <c:pt idx="51">
                  <c:v>42421</c:v>
                </c:pt>
                <c:pt idx="52">
                  <c:v>42422</c:v>
                </c:pt>
                <c:pt idx="53">
                  <c:v>42423</c:v>
                </c:pt>
                <c:pt idx="54">
                  <c:v>42424</c:v>
                </c:pt>
                <c:pt idx="55">
                  <c:v>42425</c:v>
                </c:pt>
                <c:pt idx="56">
                  <c:v>42426</c:v>
                </c:pt>
                <c:pt idx="57">
                  <c:v>42427</c:v>
                </c:pt>
                <c:pt idx="58">
                  <c:v>42428</c:v>
                </c:pt>
                <c:pt idx="59">
                  <c:v>42429</c:v>
                </c:pt>
                <c:pt idx="60">
                  <c:v>42430</c:v>
                </c:pt>
                <c:pt idx="61">
                  <c:v>42431</c:v>
                </c:pt>
                <c:pt idx="62">
                  <c:v>42432</c:v>
                </c:pt>
                <c:pt idx="63">
                  <c:v>42433</c:v>
                </c:pt>
                <c:pt idx="64">
                  <c:v>42434</c:v>
                </c:pt>
                <c:pt idx="65">
                  <c:v>42435</c:v>
                </c:pt>
                <c:pt idx="66">
                  <c:v>42436</c:v>
                </c:pt>
                <c:pt idx="67">
                  <c:v>42437</c:v>
                </c:pt>
                <c:pt idx="68">
                  <c:v>42438</c:v>
                </c:pt>
                <c:pt idx="69">
                  <c:v>42439</c:v>
                </c:pt>
                <c:pt idx="70">
                  <c:v>42440</c:v>
                </c:pt>
                <c:pt idx="71">
                  <c:v>42441</c:v>
                </c:pt>
                <c:pt idx="72">
                  <c:v>42442</c:v>
                </c:pt>
                <c:pt idx="73">
                  <c:v>42443</c:v>
                </c:pt>
                <c:pt idx="74">
                  <c:v>42444</c:v>
                </c:pt>
                <c:pt idx="75">
                  <c:v>42445</c:v>
                </c:pt>
                <c:pt idx="76">
                  <c:v>42446</c:v>
                </c:pt>
                <c:pt idx="77">
                  <c:v>42447</c:v>
                </c:pt>
                <c:pt idx="78">
                  <c:v>42448</c:v>
                </c:pt>
                <c:pt idx="79">
                  <c:v>42449</c:v>
                </c:pt>
                <c:pt idx="80">
                  <c:v>42450</c:v>
                </c:pt>
                <c:pt idx="81">
                  <c:v>42451</c:v>
                </c:pt>
                <c:pt idx="82">
                  <c:v>42452</c:v>
                </c:pt>
                <c:pt idx="83">
                  <c:v>42453</c:v>
                </c:pt>
                <c:pt idx="84">
                  <c:v>42454</c:v>
                </c:pt>
                <c:pt idx="85">
                  <c:v>42455</c:v>
                </c:pt>
                <c:pt idx="86">
                  <c:v>42456</c:v>
                </c:pt>
                <c:pt idx="87">
                  <c:v>42457</c:v>
                </c:pt>
                <c:pt idx="88">
                  <c:v>42458</c:v>
                </c:pt>
                <c:pt idx="89">
                  <c:v>42459</c:v>
                </c:pt>
                <c:pt idx="90">
                  <c:v>42460</c:v>
                </c:pt>
                <c:pt idx="91">
                  <c:v>42461</c:v>
                </c:pt>
                <c:pt idx="92">
                  <c:v>42462</c:v>
                </c:pt>
                <c:pt idx="93">
                  <c:v>42463</c:v>
                </c:pt>
                <c:pt idx="94">
                  <c:v>42464</c:v>
                </c:pt>
                <c:pt idx="95">
                  <c:v>42465</c:v>
                </c:pt>
                <c:pt idx="96">
                  <c:v>42466</c:v>
                </c:pt>
                <c:pt idx="97">
                  <c:v>42467</c:v>
                </c:pt>
                <c:pt idx="98">
                  <c:v>42468</c:v>
                </c:pt>
                <c:pt idx="99">
                  <c:v>42469</c:v>
                </c:pt>
                <c:pt idx="100">
                  <c:v>42470</c:v>
                </c:pt>
                <c:pt idx="101">
                  <c:v>42471</c:v>
                </c:pt>
                <c:pt idx="102">
                  <c:v>42472</c:v>
                </c:pt>
                <c:pt idx="103">
                  <c:v>42473</c:v>
                </c:pt>
                <c:pt idx="104">
                  <c:v>42474</c:v>
                </c:pt>
                <c:pt idx="105">
                  <c:v>42475</c:v>
                </c:pt>
                <c:pt idx="106">
                  <c:v>42476</c:v>
                </c:pt>
                <c:pt idx="107">
                  <c:v>42477</c:v>
                </c:pt>
                <c:pt idx="108">
                  <c:v>42478</c:v>
                </c:pt>
                <c:pt idx="109">
                  <c:v>42479</c:v>
                </c:pt>
                <c:pt idx="110">
                  <c:v>42480</c:v>
                </c:pt>
                <c:pt idx="111">
                  <c:v>42481</c:v>
                </c:pt>
                <c:pt idx="112">
                  <c:v>42482</c:v>
                </c:pt>
                <c:pt idx="113">
                  <c:v>42483</c:v>
                </c:pt>
                <c:pt idx="114">
                  <c:v>42484</c:v>
                </c:pt>
                <c:pt idx="115">
                  <c:v>42485</c:v>
                </c:pt>
                <c:pt idx="116">
                  <c:v>42486</c:v>
                </c:pt>
                <c:pt idx="117">
                  <c:v>42487</c:v>
                </c:pt>
                <c:pt idx="118">
                  <c:v>42488</c:v>
                </c:pt>
                <c:pt idx="119">
                  <c:v>42489</c:v>
                </c:pt>
                <c:pt idx="120">
                  <c:v>42490</c:v>
                </c:pt>
                <c:pt idx="121">
                  <c:v>42491</c:v>
                </c:pt>
                <c:pt idx="122">
                  <c:v>42492</c:v>
                </c:pt>
                <c:pt idx="123">
                  <c:v>42493</c:v>
                </c:pt>
                <c:pt idx="124">
                  <c:v>42494</c:v>
                </c:pt>
                <c:pt idx="125">
                  <c:v>42495</c:v>
                </c:pt>
                <c:pt idx="126">
                  <c:v>42496</c:v>
                </c:pt>
                <c:pt idx="127">
                  <c:v>42497</c:v>
                </c:pt>
                <c:pt idx="128">
                  <c:v>42498</c:v>
                </c:pt>
                <c:pt idx="129">
                  <c:v>42499</c:v>
                </c:pt>
                <c:pt idx="130">
                  <c:v>42500</c:v>
                </c:pt>
                <c:pt idx="131">
                  <c:v>42501</c:v>
                </c:pt>
                <c:pt idx="132">
                  <c:v>42502</c:v>
                </c:pt>
                <c:pt idx="133">
                  <c:v>42503</c:v>
                </c:pt>
                <c:pt idx="134">
                  <c:v>42504</c:v>
                </c:pt>
                <c:pt idx="135">
                  <c:v>42505</c:v>
                </c:pt>
                <c:pt idx="136">
                  <c:v>42506</c:v>
                </c:pt>
                <c:pt idx="137">
                  <c:v>42507</c:v>
                </c:pt>
                <c:pt idx="138">
                  <c:v>42508</c:v>
                </c:pt>
                <c:pt idx="139">
                  <c:v>42509</c:v>
                </c:pt>
                <c:pt idx="140">
                  <c:v>42510</c:v>
                </c:pt>
                <c:pt idx="141">
                  <c:v>42511</c:v>
                </c:pt>
                <c:pt idx="142">
                  <c:v>42512</c:v>
                </c:pt>
                <c:pt idx="143">
                  <c:v>42513</c:v>
                </c:pt>
                <c:pt idx="144">
                  <c:v>42514</c:v>
                </c:pt>
                <c:pt idx="145">
                  <c:v>42515</c:v>
                </c:pt>
                <c:pt idx="146">
                  <c:v>42516</c:v>
                </c:pt>
                <c:pt idx="147">
                  <c:v>42517</c:v>
                </c:pt>
                <c:pt idx="148">
                  <c:v>42518</c:v>
                </c:pt>
                <c:pt idx="149">
                  <c:v>42519</c:v>
                </c:pt>
                <c:pt idx="150">
                  <c:v>42520</c:v>
                </c:pt>
                <c:pt idx="151">
                  <c:v>42521</c:v>
                </c:pt>
                <c:pt idx="152">
                  <c:v>42522</c:v>
                </c:pt>
                <c:pt idx="153">
                  <c:v>42523</c:v>
                </c:pt>
                <c:pt idx="154">
                  <c:v>42524</c:v>
                </c:pt>
                <c:pt idx="155">
                  <c:v>42525</c:v>
                </c:pt>
                <c:pt idx="156">
                  <c:v>42526</c:v>
                </c:pt>
                <c:pt idx="157">
                  <c:v>42527</c:v>
                </c:pt>
                <c:pt idx="158">
                  <c:v>42528</c:v>
                </c:pt>
                <c:pt idx="159">
                  <c:v>42529</c:v>
                </c:pt>
                <c:pt idx="160">
                  <c:v>42530</c:v>
                </c:pt>
                <c:pt idx="161">
                  <c:v>42531</c:v>
                </c:pt>
                <c:pt idx="162">
                  <c:v>42532</c:v>
                </c:pt>
                <c:pt idx="163">
                  <c:v>42533</c:v>
                </c:pt>
                <c:pt idx="164">
                  <c:v>42534</c:v>
                </c:pt>
                <c:pt idx="165">
                  <c:v>42535</c:v>
                </c:pt>
                <c:pt idx="166">
                  <c:v>42536</c:v>
                </c:pt>
                <c:pt idx="167">
                  <c:v>42537</c:v>
                </c:pt>
                <c:pt idx="168">
                  <c:v>42538</c:v>
                </c:pt>
                <c:pt idx="169">
                  <c:v>42539</c:v>
                </c:pt>
                <c:pt idx="170">
                  <c:v>42540</c:v>
                </c:pt>
                <c:pt idx="171">
                  <c:v>42541</c:v>
                </c:pt>
                <c:pt idx="172">
                  <c:v>42542</c:v>
                </c:pt>
                <c:pt idx="173">
                  <c:v>42543</c:v>
                </c:pt>
                <c:pt idx="174">
                  <c:v>42544</c:v>
                </c:pt>
                <c:pt idx="175">
                  <c:v>42545</c:v>
                </c:pt>
                <c:pt idx="176">
                  <c:v>42546</c:v>
                </c:pt>
                <c:pt idx="177">
                  <c:v>42547</c:v>
                </c:pt>
                <c:pt idx="178">
                  <c:v>42548</c:v>
                </c:pt>
                <c:pt idx="179">
                  <c:v>42549</c:v>
                </c:pt>
                <c:pt idx="180">
                  <c:v>42550</c:v>
                </c:pt>
                <c:pt idx="181">
                  <c:v>42551</c:v>
                </c:pt>
                <c:pt idx="182">
                  <c:v>42552</c:v>
                </c:pt>
                <c:pt idx="183">
                  <c:v>42553</c:v>
                </c:pt>
                <c:pt idx="184">
                  <c:v>42554</c:v>
                </c:pt>
                <c:pt idx="185">
                  <c:v>42555</c:v>
                </c:pt>
                <c:pt idx="186">
                  <c:v>42556</c:v>
                </c:pt>
                <c:pt idx="187">
                  <c:v>42557</c:v>
                </c:pt>
                <c:pt idx="188">
                  <c:v>42558</c:v>
                </c:pt>
                <c:pt idx="189">
                  <c:v>42559</c:v>
                </c:pt>
                <c:pt idx="190">
                  <c:v>42560</c:v>
                </c:pt>
                <c:pt idx="191">
                  <c:v>42561</c:v>
                </c:pt>
                <c:pt idx="192">
                  <c:v>42562</c:v>
                </c:pt>
                <c:pt idx="193">
                  <c:v>42563</c:v>
                </c:pt>
                <c:pt idx="194">
                  <c:v>42564</c:v>
                </c:pt>
                <c:pt idx="195">
                  <c:v>42565</c:v>
                </c:pt>
                <c:pt idx="196">
                  <c:v>42566</c:v>
                </c:pt>
                <c:pt idx="197">
                  <c:v>42567</c:v>
                </c:pt>
                <c:pt idx="198">
                  <c:v>42568</c:v>
                </c:pt>
                <c:pt idx="199">
                  <c:v>42569</c:v>
                </c:pt>
                <c:pt idx="200">
                  <c:v>42570</c:v>
                </c:pt>
                <c:pt idx="201">
                  <c:v>42571</c:v>
                </c:pt>
                <c:pt idx="202">
                  <c:v>42572</c:v>
                </c:pt>
                <c:pt idx="203">
                  <c:v>42573</c:v>
                </c:pt>
                <c:pt idx="204">
                  <c:v>42574</c:v>
                </c:pt>
                <c:pt idx="205">
                  <c:v>42575</c:v>
                </c:pt>
                <c:pt idx="206">
                  <c:v>42576</c:v>
                </c:pt>
                <c:pt idx="207">
                  <c:v>42577</c:v>
                </c:pt>
                <c:pt idx="208">
                  <c:v>42578</c:v>
                </c:pt>
                <c:pt idx="209">
                  <c:v>42579</c:v>
                </c:pt>
                <c:pt idx="210">
                  <c:v>42580</c:v>
                </c:pt>
                <c:pt idx="211">
                  <c:v>42581</c:v>
                </c:pt>
                <c:pt idx="212">
                  <c:v>42582</c:v>
                </c:pt>
                <c:pt idx="213">
                  <c:v>42583</c:v>
                </c:pt>
                <c:pt idx="214">
                  <c:v>42584</c:v>
                </c:pt>
                <c:pt idx="215">
                  <c:v>42585</c:v>
                </c:pt>
                <c:pt idx="216">
                  <c:v>42586</c:v>
                </c:pt>
                <c:pt idx="217">
                  <c:v>42587</c:v>
                </c:pt>
                <c:pt idx="218">
                  <c:v>42588</c:v>
                </c:pt>
                <c:pt idx="219">
                  <c:v>42589</c:v>
                </c:pt>
                <c:pt idx="220">
                  <c:v>42590</c:v>
                </c:pt>
                <c:pt idx="221">
                  <c:v>42591</c:v>
                </c:pt>
                <c:pt idx="222">
                  <c:v>42592</c:v>
                </c:pt>
                <c:pt idx="223">
                  <c:v>42593</c:v>
                </c:pt>
                <c:pt idx="224">
                  <c:v>42594</c:v>
                </c:pt>
                <c:pt idx="225">
                  <c:v>42595</c:v>
                </c:pt>
                <c:pt idx="226">
                  <c:v>42596</c:v>
                </c:pt>
                <c:pt idx="227">
                  <c:v>42597</c:v>
                </c:pt>
                <c:pt idx="228">
                  <c:v>42598</c:v>
                </c:pt>
                <c:pt idx="229">
                  <c:v>42599</c:v>
                </c:pt>
                <c:pt idx="230">
                  <c:v>42600</c:v>
                </c:pt>
                <c:pt idx="231">
                  <c:v>42601</c:v>
                </c:pt>
                <c:pt idx="232">
                  <c:v>42602</c:v>
                </c:pt>
                <c:pt idx="233">
                  <c:v>42603</c:v>
                </c:pt>
                <c:pt idx="234">
                  <c:v>42604</c:v>
                </c:pt>
                <c:pt idx="235">
                  <c:v>42605</c:v>
                </c:pt>
                <c:pt idx="236">
                  <c:v>42606</c:v>
                </c:pt>
                <c:pt idx="237">
                  <c:v>42607</c:v>
                </c:pt>
                <c:pt idx="238">
                  <c:v>42608</c:v>
                </c:pt>
                <c:pt idx="239">
                  <c:v>42609</c:v>
                </c:pt>
                <c:pt idx="240">
                  <c:v>42610</c:v>
                </c:pt>
                <c:pt idx="241">
                  <c:v>42611</c:v>
                </c:pt>
                <c:pt idx="242">
                  <c:v>42612</c:v>
                </c:pt>
                <c:pt idx="243">
                  <c:v>42613</c:v>
                </c:pt>
                <c:pt idx="244">
                  <c:v>42614</c:v>
                </c:pt>
                <c:pt idx="245">
                  <c:v>42615</c:v>
                </c:pt>
                <c:pt idx="246">
                  <c:v>42616</c:v>
                </c:pt>
                <c:pt idx="247">
                  <c:v>42617</c:v>
                </c:pt>
                <c:pt idx="248">
                  <c:v>42618</c:v>
                </c:pt>
                <c:pt idx="249">
                  <c:v>42619</c:v>
                </c:pt>
                <c:pt idx="250">
                  <c:v>42620</c:v>
                </c:pt>
                <c:pt idx="251">
                  <c:v>42621</c:v>
                </c:pt>
                <c:pt idx="252">
                  <c:v>42622</c:v>
                </c:pt>
                <c:pt idx="253">
                  <c:v>42623</c:v>
                </c:pt>
                <c:pt idx="254">
                  <c:v>42624</c:v>
                </c:pt>
                <c:pt idx="255">
                  <c:v>42625</c:v>
                </c:pt>
                <c:pt idx="256">
                  <c:v>42626</c:v>
                </c:pt>
                <c:pt idx="257">
                  <c:v>42627</c:v>
                </c:pt>
                <c:pt idx="258">
                  <c:v>42628</c:v>
                </c:pt>
                <c:pt idx="259">
                  <c:v>42629</c:v>
                </c:pt>
                <c:pt idx="260">
                  <c:v>42630</c:v>
                </c:pt>
                <c:pt idx="261">
                  <c:v>42631</c:v>
                </c:pt>
                <c:pt idx="262">
                  <c:v>42632</c:v>
                </c:pt>
                <c:pt idx="263">
                  <c:v>42633</c:v>
                </c:pt>
                <c:pt idx="264">
                  <c:v>42634</c:v>
                </c:pt>
                <c:pt idx="265">
                  <c:v>42635</c:v>
                </c:pt>
                <c:pt idx="266">
                  <c:v>42636</c:v>
                </c:pt>
                <c:pt idx="267">
                  <c:v>42637</c:v>
                </c:pt>
                <c:pt idx="268">
                  <c:v>42638</c:v>
                </c:pt>
                <c:pt idx="269">
                  <c:v>42639</c:v>
                </c:pt>
                <c:pt idx="270">
                  <c:v>42640</c:v>
                </c:pt>
                <c:pt idx="271">
                  <c:v>42641</c:v>
                </c:pt>
                <c:pt idx="272">
                  <c:v>42642</c:v>
                </c:pt>
                <c:pt idx="273">
                  <c:v>42643</c:v>
                </c:pt>
                <c:pt idx="274">
                  <c:v>42644</c:v>
                </c:pt>
                <c:pt idx="275">
                  <c:v>42645</c:v>
                </c:pt>
                <c:pt idx="276">
                  <c:v>42646</c:v>
                </c:pt>
                <c:pt idx="277">
                  <c:v>42647</c:v>
                </c:pt>
                <c:pt idx="278">
                  <c:v>42648</c:v>
                </c:pt>
                <c:pt idx="279">
                  <c:v>42649</c:v>
                </c:pt>
                <c:pt idx="280">
                  <c:v>42650</c:v>
                </c:pt>
                <c:pt idx="281">
                  <c:v>42651</c:v>
                </c:pt>
                <c:pt idx="282">
                  <c:v>42652</c:v>
                </c:pt>
                <c:pt idx="283">
                  <c:v>42653</c:v>
                </c:pt>
                <c:pt idx="284">
                  <c:v>42654</c:v>
                </c:pt>
                <c:pt idx="285">
                  <c:v>42655</c:v>
                </c:pt>
                <c:pt idx="286">
                  <c:v>42656</c:v>
                </c:pt>
                <c:pt idx="287">
                  <c:v>42657</c:v>
                </c:pt>
                <c:pt idx="288">
                  <c:v>42658</c:v>
                </c:pt>
                <c:pt idx="289">
                  <c:v>42659</c:v>
                </c:pt>
                <c:pt idx="290">
                  <c:v>42660</c:v>
                </c:pt>
                <c:pt idx="291">
                  <c:v>42661</c:v>
                </c:pt>
                <c:pt idx="292">
                  <c:v>42662</c:v>
                </c:pt>
                <c:pt idx="293">
                  <c:v>42663</c:v>
                </c:pt>
                <c:pt idx="294">
                  <c:v>42664</c:v>
                </c:pt>
                <c:pt idx="295">
                  <c:v>42665</c:v>
                </c:pt>
                <c:pt idx="296">
                  <c:v>42666</c:v>
                </c:pt>
                <c:pt idx="297">
                  <c:v>42667</c:v>
                </c:pt>
                <c:pt idx="298">
                  <c:v>42668</c:v>
                </c:pt>
                <c:pt idx="299">
                  <c:v>42669</c:v>
                </c:pt>
                <c:pt idx="300">
                  <c:v>42670</c:v>
                </c:pt>
                <c:pt idx="301">
                  <c:v>42671</c:v>
                </c:pt>
                <c:pt idx="302">
                  <c:v>42672</c:v>
                </c:pt>
                <c:pt idx="303">
                  <c:v>42673</c:v>
                </c:pt>
                <c:pt idx="304">
                  <c:v>42674</c:v>
                </c:pt>
                <c:pt idx="305">
                  <c:v>42675</c:v>
                </c:pt>
                <c:pt idx="306">
                  <c:v>42676</c:v>
                </c:pt>
                <c:pt idx="307">
                  <c:v>42677</c:v>
                </c:pt>
                <c:pt idx="308">
                  <c:v>42678</c:v>
                </c:pt>
                <c:pt idx="309">
                  <c:v>42679</c:v>
                </c:pt>
                <c:pt idx="310">
                  <c:v>42680</c:v>
                </c:pt>
                <c:pt idx="311">
                  <c:v>42681</c:v>
                </c:pt>
                <c:pt idx="312">
                  <c:v>42682</c:v>
                </c:pt>
                <c:pt idx="313">
                  <c:v>42683</c:v>
                </c:pt>
                <c:pt idx="314">
                  <c:v>42684</c:v>
                </c:pt>
                <c:pt idx="315">
                  <c:v>42685</c:v>
                </c:pt>
                <c:pt idx="316">
                  <c:v>42686</c:v>
                </c:pt>
                <c:pt idx="317">
                  <c:v>42687</c:v>
                </c:pt>
                <c:pt idx="318">
                  <c:v>42688</c:v>
                </c:pt>
                <c:pt idx="319">
                  <c:v>42689</c:v>
                </c:pt>
                <c:pt idx="320">
                  <c:v>42690</c:v>
                </c:pt>
                <c:pt idx="321">
                  <c:v>42691</c:v>
                </c:pt>
                <c:pt idx="322">
                  <c:v>42692</c:v>
                </c:pt>
                <c:pt idx="323">
                  <c:v>42693</c:v>
                </c:pt>
                <c:pt idx="324">
                  <c:v>42694</c:v>
                </c:pt>
                <c:pt idx="325">
                  <c:v>42695</c:v>
                </c:pt>
                <c:pt idx="326">
                  <c:v>42696</c:v>
                </c:pt>
                <c:pt idx="327">
                  <c:v>42697</c:v>
                </c:pt>
                <c:pt idx="328">
                  <c:v>42698</c:v>
                </c:pt>
                <c:pt idx="329">
                  <c:v>42699</c:v>
                </c:pt>
                <c:pt idx="330">
                  <c:v>42700</c:v>
                </c:pt>
                <c:pt idx="331">
                  <c:v>42701</c:v>
                </c:pt>
                <c:pt idx="332">
                  <c:v>42702</c:v>
                </c:pt>
                <c:pt idx="333">
                  <c:v>42703</c:v>
                </c:pt>
                <c:pt idx="334">
                  <c:v>42704</c:v>
                </c:pt>
                <c:pt idx="335">
                  <c:v>42705</c:v>
                </c:pt>
                <c:pt idx="336">
                  <c:v>42706</c:v>
                </c:pt>
                <c:pt idx="337">
                  <c:v>42707</c:v>
                </c:pt>
                <c:pt idx="338">
                  <c:v>42708</c:v>
                </c:pt>
                <c:pt idx="339">
                  <c:v>42709</c:v>
                </c:pt>
                <c:pt idx="340">
                  <c:v>42710</c:v>
                </c:pt>
                <c:pt idx="341">
                  <c:v>42711</c:v>
                </c:pt>
                <c:pt idx="342">
                  <c:v>42712</c:v>
                </c:pt>
                <c:pt idx="343">
                  <c:v>42713</c:v>
                </c:pt>
                <c:pt idx="344">
                  <c:v>42714</c:v>
                </c:pt>
                <c:pt idx="345">
                  <c:v>42715</c:v>
                </c:pt>
                <c:pt idx="346">
                  <c:v>42716</c:v>
                </c:pt>
                <c:pt idx="347">
                  <c:v>42717</c:v>
                </c:pt>
                <c:pt idx="348">
                  <c:v>42718</c:v>
                </c:pt>
                <c:pt idx="349">
                  <c:v>42719</c:v>
                </c:pt>
                <c:pt idx="350">
                  <c:v>42720</c:v>
                </c:pt>
                <c:pt idx="351">
                  <c:v>42721</c:v>
                </c:pt>
                <c:pt idx="352">
                  <c:v>42722</c:v>
                </c:pt>
                <c:pt idx="353">
                  <c:v>42723</c:v>
                </c:pt>
                <c:pt idx="354">
                  <c:v>42724</c:v>
                </c:pt>
                <c:pt idx="355">
                  <c:v>42725</c:v>
                </c:pt>
                <c:pt idx="356">
                  <c:v>42726</c:v>
                </c:pt>
                <c:pt idx="357">
                  <c:v>42727</c:v>
                </c:pt>
                <c:pt idx="358">
                  <c:v>42728</c:v>
                </c:pt>
                <c:pt idx="359">
                  <c:v>42729</c:v>
                </c:pt>
                <c:pt idx="360">
                  <c:v>42730</c:v>
                </c:pt>
                <c:pt idx="361">
                  <c:v>42731</c:v>
                </c:pt>
                <c:pt idx="362">
                  <c:v>42732</c:v>
                </c:pt>
                <c:pt idx="363">
                  <c:v>42733</c:v>
                </c:pt>
                <c:pt idx="364">
                  <c:v>42734</c:v>
                </c:pt>
                <c:pt idx="365">
                  <c:v>42735</c:v>
                </c:pt>
                <c:pt idx="366">
                  <c:v>42736</c:v>
                </c:pt>
                <c:pt idx="367">
                  <c:v>42737</c:v>
                </c:pt>
                <c:pt idx="368">
                  <c:v>42738</c:v>
                </c:pt>
                <c:pt idx="369">
                  <c:v>42739</c:v>
                </c:pt>
                <c:pt idx="370">
                  <c:v>42740</c:v>
                </c:pt>
                <c:pt idx="371">
                  <c:v>42741</c:v>
                </c:pt>
                <c:pt idx="372">
                  <c:v>42742</c:v>
                </c:pt>
                <c:pt idx="373">
                  <c:v>42743</c:v>
                </c:pt>
                <c:pt idx="374">
                  <c:v>42744</c:v>
                </c:pt>
                <c:pt idx="375">
                  <c:v>42745</c:v>
                </c:pt>
                <c:pt idx="376">
                  <c:v>42746</c:v>
                </c:pt>
                <c:pt idx="377">
                  <c:v>42747</c:v>
                </c:pt>
                <c:pt idx="378">
                  <c:v>42748</c:v>
                </c:pt>
                <c:pt idx="379">
                  <c:v>42749</c:v>
                </c:pt>
                <c:pt idx="380">
                  <c:v>42750</c:v>
                </c:pt>
                <c:pt idx="381">
                  <c:v>42751</c:v>
                </c:pt>
                <c:pt idx="382">
                  <c:v>42752</c:v>
                </c:pt>
                <c:pt idx="383">
                  <c:v>42753</c:v>
                </c:pt>
                <c:pt idx="384">
                  <c:v>42754</c:v>
                </c:pt>
                <c:pt idx="385">
                  <c:v>42755</c:v>
                </c:pt>
                <c:pt idx="386">
                  <c:v>42756</c:v>
                </c:pt>
                <c:pt idx="387">
                  <c:v>42757</c:v>
                </c:pt>
                <c:pt idx="388">
                  <c:v>42758</c:v>
                </c:pt>
                <c:pt idx="389">
                  <c:v>42759</c:v>
                </c:pt>
                <c:pt idx="390">
                  <c:v>42760</c:v>
                </c:pt>
                <c:pt idx="391">
                  <c:v>42761</c:v>
                </c:pt>
                <c:pt idx="392">
                  <c:v>42762</c:v>
                </c:pt>
                <c:pt idx="393">
                  <c:v>42763</c:v>
                </c:pt>
                <c:pt idx="394">
                  <c:v>42764</c:v>
                </c:pt>
                <c:pt idx="395">
                  <c:v>42765</c:v>
                </c:pt>
                <c:pt idx="396">
                  <c:v>42766</c:v>
                </c:pt>
                <c:pt idx="397">
                  <c:v>42767</c:v>
                </c:pt>
                <c:pt idx="398">
                  <c:v>42768</c:v>
                </c:pt>
                <c:pt idx="399">
                  <c:v>42769</c:v>
                </c:pt>
                <c:pt idx="400">
                  <c:v>42770</c:v>
                </c:pt>
                <c:pt idx="401">
                  <c:v>42771</c:v>
                </c:pt>
                <c:pt idx="402">
                  <c:v>42772</c:v>
                </c:pt>
                <c:pt idx="403">
                  <c:v>42773</c:v>
                </c:pt>
                <c:pt idx="404">
                  <c:v>42774</c:v>
                </c:pt>
                <c:pt idx="405">
                  <c:v>42775</c:v>
                </c:pt>
                <c:pt idx="406">
                  <c:v>42776</c:v>
                </c:pt>
                <c:pt idx="407">
                  <c:v>42777</c:v>
                </c:pt>
                <c:pt idx="408">
                  <c:v>42778</c:v>
                </c:pt>
                <c:pt idx="409">
                  <c:v>42779</c:v>
                </c:pt>
                <c:pt idx="410">
                  <c:v>42780</c:v>
                </c:pt>
                <c:pt idx="411">
                  <c:v>42781</c:v>
                </c:pt>
                <c:pt idx="412">
                  <c:v>42782</c:v>
                </c:pt>
                <c:pt idx="413">
                  <c:v>42783</c:v>
                </c:pt>
                <c:pt idx="414">
                  <c:v>42784</c:v>
                </c:pt>
                <c:pt idx="415">
                  <c:v>42785</c:v>
                </c:pt>
                <c:pt idx="416">
                  <c:v>42786</c:v>
                </c:pt>
                <c:pt idx="417">
                  <c:v>42787</c:v>
                </c:pt>
                <c:pt idx="418">
                  <c:v>42788</c:v>
                </c:pt>
                <c:pt idx="419">
                  <c:v>42789</c:v>
                </c:pt>
                <c:pt idx="420">
                  <c:v>42790</c:v>
                </c:pt>
                <c:pt idx="421">
                  <c:v>42791</c:v>
                </c:pt>
                <c:pt idx="422">
                  <c:v>42792</c:v>
                </c:pt>
                <c:pt idx="423">
                  <c:v>42793</c:v>
                </c:pt>
                <c:pt idx="424">
                  <c:v>42794</c:v>
                </c:pt>
                <c:pt idx="425">
                  <c:v>42795</c:v>
                </c:pt>
                <c:pt idx="426">
                  <c:v>42796</c:v>
                </c:pt>
                <c:pt idx="427">
                  <c:v>42797</c:v>
                </c:pt>
                <c:pt idx="428">
                  <c:v>42798</c:v>
                </c:pt>
                <c:pt idx="429">
                  <c:v>42799</c:v>
                </c:pt>
                <c:pt idx="430">
                  <c:v>42800</c:v>
                </c:pt>
                <c:pt idx="431">
                  <c:v>42801</c:v>
                </c:pt>
                <c:pt idx="432">
                  <c:v>42802</c:v>
                </c:pt>
                <c:pt idx="433">
                  <c:v>42803</c:v>
                </c:pt>
                <c:pt idx="434">
                  <c:v>42804</c:v>
                </c:pt>
                <c:pt idx="435">
                  <c:v>42805</c:v>
                </c:pt>
                <c:pt idx="436">
                  <c:v>42806</c:v>
                </c:pt>
                <c:pt idx="437">
                  <c:v>42807</c:v>
                </c:pt>
                <c:pt idx="438">
                  <c:v>42808</c:v>
                </c:pt>
                <c:pt idx="439">
                  <c:v>42809</c:v>
                </c:pt>
                <c:pt idx="440">
                  <c:v>42810</c:v>
                </c:pt>
                <c:pt idx="441">
                  <c:v>42811</c:v>
                </c:pt>
              </c:numCache>
            </c:numRef>
          </c:cat>
          <c:val>
            <c:numRef>
              <c:f>Sheet1!$B$2:$B$443</c:f>
              <c:numCache>
                <c:formatCode>General</c:formatCode>
                <c:ptCount val="442"/>
                <c:pt idx="0">
                  <c:v>913</c:v>
                </c:pt>
                <c:pt idx="1">
                  <c:v>961</c:v>
                </c:pt>
                <c:pt idx="2">
                  <c:v>1061</c:v>
                </c:pt>
                <c:pt idx="3">
                  <c:v>891</c:v>
                </c:pt>
                <c:pt idx="4">
                  <c:v>771</c:v>
                </c:pt>
                <c:pt idx="5">
                  <c:v>797</c:v>
                </c:pt>
                <c:pt idx="6">
                  <c:v>736</c:v>
                </c:pt>
                <c:pt idx="7">
                  <c:v>554</c:v>
                </c:pt>
                <c:pt idx="8">
                  <c:v>564</c:v>
                </c:pt>
                <c:pt idx="9">
                  <c:v>569</c:v>
                </c:pt>
                <c:pt idx="10">
                  <c:v>626</c:v>
                </c:pt>
                <c:pt idx="11">
                  <c:v>618</c:v>
                </c:pt>
                <c:pt idx="12">
                  <c:v>733</c:v>
                </c:pt>
                <c:pt idx="13">
                  <c:v>821</c:v>
                </c:pt>
                <c:pt idx="14">
                  <c:v>829</c:v>
                </c:pt>
                <c:pt idx="15">
                  <c:v>1385</c:v>
                </c:pt>
                <c:pt idx="16">
                  <c:v>816</c:v>
                </c:pt>
                <c:pt idx="17">
                  <c:v>755</c:v>
                </c:pt>
                <c:pt idx="18">
                  <c:v>839</c:v>
                </c:pt>
                <c:pt idx="19">
                  <c:v>914</c:v>
                </c:pt>
                <c:pt idx="20">
                  <c:v>722</c:v>
                </c:pt>
                <c:pt idx="21">
                  <c:v>772</c:v>
                </c:pt>
                <c:pt idx="22">
                  <c:v>674</c:v>
                </c:pt>
                <c:pt idx="23">
                  <c:v>932</c:v>
                </c:pt>
                <c:pt idx="24">
                  <c:v>649</c:v>
                </c:pt>
                <c:pt idx="25">
                  <c:v>578</c:v>
                </c:pt>
                <c:pt idx="26">
                  <c:v>886</c:v>
                </c:pt>
                <c:pt idx="27">
                  <c:v>2067</c:v>
                </c:pt>
                <c:pt idx="28">
                  <c:v>679</c:v>
                </c:pt>
                <c:pt idx="29">
                  <c:v>786</c:v>
                </c:pt>
                <c:pt idx="30">
                  <c:v>650</c:v>
                </c:pt>
                <c:pt idx="31">
                  <c:v>680</c:v>
                </c:pt>
                <c:pt idx="32">
                  <c:v>508</c:v>
                </c:pt>
                <c:pt idx="33">
                  <c:v>686</c:v>
                </c:pt>
                <c:pt idx="34">
                  <c:v>955</c:v>
                </c:pt>
                <c:pt idx="35">
                  <c:v>639</c:v>
                </c:pt>
                <c:pt idx="36">
                  <c:v>1015</c:v>
                </c:pt>
                <c:pt idx="37">
                  <c:v>2819</c:v>
                </c:pt>
                <c:pt idx="38">
                  <c:v>868</c:v>
                </c:pt>
                <c:pt idx="39">
                  <c:v>626</c:v>
                </c:pt>
                <c:pt idx="40">
                  <c:v>848</c:v>
                </c:pt>
                <c:pt idx="41">
                  <c:v>1915</c:v>
                </c:pt>
                <c:pt idx="42">
                  <c:v>998</c:v>
                </c:pt>
                <c:pt idx="43">
                  <c:v>845</c:v>
                </c:pt>
                <c:pt idx="44">
                  <c:v>789</c:v>
                </c:pt>
                <c:pt idx="45">
                  <c:v>764</c:v>
                </c:pt>
                <c:pt idx="46">
                  <c:v>699</c:v>
                </c:pt>
                <c:pt idx="47">
                  <c:v>1075</c:v>
                </c:pt>
                <c:pt idx="48">
                  <c:v>807</c:v>
                </c:pt>
                <c:pt idx="49">
                  <c:v>1320</c:v>
                </c:pt>
                <c:pt idx="50">
                  <c:v>949</c:v>
                </c:pt>
                <c:pt idx="51">
                  <c:v>941</c:v>
                </c:pt>
                <c:pt idx="52">
                  <c:v>913</c:v>
                </c:pt>
                <c:pt idx="53">
                  <c:v>821</c:v>
                </c:pt>
                <c:pt idx="54">
                  <c:v>712</c:v>
                </c:pt>
                <c:pt idx="55">
                  <c:v>751</c:v>
                </c:pt>
                <c:pt idx="56">
                  <c:v>917</c:v>
                </c:pt>
                <c:pt idx="57">
                  <c:v>735</c:v>
                </c:pt>
                <c:pt idx="58">
                  <c:v>694</c:v>
                </c:pt>
                <c:pt idx="59">
                  <c:v>580</c:v>
                </c:pt>
                <c:pt idx="60">
                  <c:v>588</c:v>
                </c:pt>
                <c:pt idx="61">
                  <c:v>708</c:v>
                </c:pt>
                <c:pt idx="62">
                  <c:v>670</c:v>
                </c:pt>
                <c:pt idx="63">
                  <c:v>1156</c:v>
                </c:pt>
                <c:pt idx="64">
                  <c:v>820</c:v>
                </c:pt>
                <c:pt idx="65">
                  <c:v>614</c:v>
                </c:pt>
                <c:pt idx="66">
                  <c:v>714</c:v>
                </c:pt>
                <c:pt idx="67">
                  <c:v>885</c:v>
                </c:pt>
                <c:pt idx="68">
                  <c:v>1275</c:v>
                </c:pt>
                <c:pt idx="69">
                  <c:v>819</c:v>
                </c:pt>
                <c:pt idx="70">
                  <c:v>891</c:v>
                </c:pt>
                <c:pt idx="71">
                  <c:v>831</c:v>
                </c:pt>
                <c:pt idx="72">
                  <c:v>959</c:v>
                </c:pt>
                <c:pt idx="73">
                  <c:v>880</c:v>
                </c:pt>
                <c:pt idx="74">
                  <c:v>1159</c:v>
                </c:pt>
                <c:pt idx="75">
                  <c:v>2050</c:v>
                </c:pt>
                <c:pt idx="76">
                  <c:v>1037</c:v>
                </c:pt>
                <c:pt idx="77">
                  <c:v>941</c:v>
                </c:pt>
                <c:pt idx="78">
                  <c:v>858</c:v>
                </c:pt>
                <c:pt idx="79">
                  <c:v>785</c:v>
                </c:pt>
                <c:pt idx="80">
                  <c:v>678</c:v>
                </c:pt>
                <c:pt idx="81">
                  <c:v>696</c:v>
                </c:pt>
                <c:pt idx="82">
                  <c:v>717</c:v>
                </c:pt>
                <c:pt idx="83">
                  <c:v>696</c:v>
                </c:pt>
                <c:pt idx="84">
                  <c:v>785</c:v>
                </c:pt>
                <c:pt idx="85">
                  <c:v>683</c:v>
                </c:pt>
                <c:pt idx="86">
                  <c:v>594</c:v>
                </c:pt>
                <c:pt idx="87">
                  <c:v>824</c:v>
                </c:pt>
                <c:pt idx="88">
                  <c:v>755</c:v>
                </c:pt>
                <c:pt idx="89">
                  <c:v>668</c:v>
                </c:pt>
                <c:pt idx="90">
                  <c:v>712</c:v>
                </c:pt>
                <c:pt idx="91">
                  <c:v>638</c:v>
                </c:pt>
                <c:pt idx="92">
                  <c:v>660</c:v>
                </c:pt>
                <c:pt idx="93">
                  <c:v>735</c:v>
                </c:pt>
                <c:pt idx="94">
                  <c:v>741</c:v>
                </c:pt>
                <c:pt idx="95">
                  <c:v>2103</c:v>
                </c:pt>
                <c:pt idx="96">
                  <c:v>1142</c:v>
                </c:pt>
                <c:pt idx="97">
                  <c:v>956</c:v>
                </c:pt>
                <c:pt idx="98">
                  <c:v>726</c:v>
                </c:pt>
                <c:pt idx="99">
                  <c:v>682</c:v>
                </c:pt>
                <c:pt idx="100">
                  <c:v>656</c:v>
                </c:pt>
                <c:pt idx="101">
                  <c:v>612</c:v>
                </c:pt>
                <c:pt idx="102">
                  <c:v>589</c:v>
                </c:pt>
                <c:pt idx="103">
                  <c:v>659</c:v>
                </c:pt>
                <c:pt idx="104">
                  <c:v>683</c:v>
                </c:pt>
                <c:pt idx="105">
                  <c:v>621</c:v>
                </c:pt>
                <c:pt idx="106">
                  <c:v>678</c:v>
                </c:pt>
                <c:pt idx="107">
                  <c:v>600</c:v>
                </c:pt>
                <c:pt idx="108">
                  <c:v>581</c:v>
                </c:pt>
                <c:pt idx="109">
                  <c:v>573</c:v>
                </c:pt>
                <c:pt idx="110">
                  <c:v>618</c:v>
                </c:pt>
                <c:pt idx="111">
                  <c:v>753</c:v>
                </c:pt>
                <c:pt idx="112">
                  <c:v>1332</c:v>
                </c:pt>
                <c:pt idx="113">
                  <c:v>989</c:v>
                </c:pt>
                <c:pt idx="114">
                  <c:v>1259</c:v>
                </c:pt>
                <c:pt idx="115">
                  <c:v>1032</c:v>
                </c:pt>
                <c:pt idx="116">
                  <c:v>932</c:v>
                </c:pt>
                <c:pt idx="117">
                  <c:v>769</c:v>
                </c:pt>
                <c:pt idx="118">
                  <c:v>771</c:v>
                </c:pt>
                <c:pt idx="119">
                  <c:v>947</c:v>
                </c:pt>
                <c:pt idx="120">
                  <c:v>917</c:v>
                </c:pt>
                <c:pt idx="121">
                  <c:v>918</c:v>
                </c:pt>
                <c:pt idx="122">
                  <c:v>788</c:v>
                </c:pt>
                <c:pt idx="123">
                  <c:v>1065</c:v>
                </c:pt>
                <c:pt idx="124">
                  <c:v>1643</c:v>
                </c:pt>
                <c:pt idx="125">
                  <c:v>1364</c:v>
                </c:pt>
                <c:pt idx="126">
                  <c:v>1176</c:v>
                </c:pt>
                <c:pt idx="127">
                  <c:v>1231</c:v>
                </c:pt>
                <c:pt idx="128">
                  <c:v>1941</c:v>
                </c:pt>
                <c:pt idx="129">
                  <c:v>1821</c:v>
                </c:pt>
                <c:pt idx="130">
                  <c:v>1211</c:v>
                </c:pt>
                <c:pt idx="131">
                  <c:v>774</c:v>
                </c:pt>
                <c:pt idx="132">
                  <c:v>845</c:v>
                </c:pt>
                <c:pt idx="133">
                  <c:v>728</c:v>
                </c:pt>
                <c:pt idx="134">
                  <c:v>597</c:v>
                </c:pt>
                <c:pt idx="135">
                  <c:v>759</c:v>
                </c:pt>
                <c:pt idx="136">
                  <c:v>737</c:v>
                </c:pt>
                <c:pt idx="137">
                  <c:v>975</c:v>
                </c:pt>
                <c:pt idx="138">
                  <c:v>764</c:v>
                </c:pt>
                <c:pt idx="139">
                  <c:v>665</c:v>
                </c:pt>
                <c:pt idx="140">
                  <c:v>803</c:v>
                </c:pt>
                <c:pt idx="141">
                  <c:v>762</c:v>
                </c:pt>
                <c:pt idx="142">
                  <c:v>674</c:v>
                </c:pt>
                <c:pt idx="143">
                  <c:v>679</c:v>
                </c:pt>
                <c:pt idx="144">
                  <c:v>832</c:v>
                </c:pt>
                <c:pt idx="145">
                  <c:v>699</c:v>
                </c:pt>
                <c:pt idx="146">
                  <c:v>740</c:v>
                </c:pt>
                <c:pt idx="147">
                  <c:v>735</c:v>
                </c:pt>
                <c:pt idx="148">
                  <c:v>1152</c:v>
                </c:pt>
                <c:pt idx="149">
                  <c:v>1200</c:v>
                </c:pt>
                <c:pt idx="150">
                  <c:v>790</c:v>
                </c:pt>
                <c:pt idx="151">
                  <c:v>683</c:v>
                </c:pt>
                <c:pt idx="152">
                  <c:v>616</c:v>
                </c:pt>
                <c:pt idx="153">
                  <c:v>738</c:v>
                </c:pt>
                <c:pt idx="154">
                  <c:v>663</c:v>
                </c:pt>
                <c:pt idx="155">
                  <c:v>675</c:v>
                </c:pt>
                <c:pt idx="156">
                  <c:v>803</c:v>
                </c:pt>
                <c:pt idx="157">
                  <c:v>720</c:v>
                </c:pt>
                <c:pt idx="158">
                  <c:v>1308</c:v>
                </c:pt>
                <c:pt idx="159">
                  <c:v>1260</c:v>
                </c:pt>
                <c:pt idx="160">
                  <c:v>973</c:v>
                </c:pt>
                <c:pt idx="161">
                  <c:v>691</c:v>
                </c:pt>
                <c:pt idx="162">
                  <c:v>841</c:v>
                </c:pt>
                <c:pt idx="163">
                  <c:v>717</c:v>
                </c:pt>
                <c:pt idx="164">
                  <c:v>758</c:v>
                </c:pt>
                <c:pt idx="165">
                  <c:v>657</c:v>
                </c:pt>
                <c:pt idx="166">
                  <c:v>714</c:v>
                </c:pt>
                <c:pt idx="167">
                  <c:v>819</c:v>
                </c:pt>
                <c:pt idx="168">
                  <c:v>772</c:v>
                </c:pt>
                <c:pt idx="169">
                  <c:v>735</c:v>
                </c:pt>
                <c:pt idx="170">
                  <c:v>904</c:v>
                </c:pt>
                <c:pt idx="171">
                  <c:v>898</c:v>
                </c:pt>
                <c:pt idx="172">
                  <c:v>1314</c:v>
                </c:pt>
                <c:pt idx="173">
                  <c:v>1504</c:v>
                </c:pt>
                <c:pt idx="174">
                  <c:v>1285</c:v>
                </c:pt>
                <c:pt idx="175">
                  <c:v>1471</c:v>
                </c:pt>
                <c:pt idx="176">
                  <c:v>971</c:v>
                </c:pt>
                <c:pt idx="177">
                  <c:v>858</c:v>
                </c:pt>
                <c:pt idx="178">
                  <c:v>884</c:v>
                </c:pt>
                <c:pt idx="179">
                  <c:v>1348</c:v>
                </c:pt>
                <c:pt idx="180">
                  <c:v>859</c:v>
                </c:pt>
                <c:pt idx="181">
                  <c:v>760</c:v>
                </c:pt>
                <c:pt idx="182">
                  <c:v>1347</c:v>
                </c:pt>
                <c:pt idx="183">
                  <c:v>1648</c:v>
                </c:pt>
                <c:pt idx="184">
                  <c:v>1885</c:v>
                </c:pt>
                <c:pt idx="185">
                  <c:v>17452</c:v>
                </c:pt>
                <c:pt idx="186">
                  <c:v>11234</c:v>
                </c:pt>
                <c:pt idx="187">
                  <c:v>1396</c:v>
                </c:pt>
                <c:pt idx="188">
                  <c:v>1239</c:v>
                </c:pt>
                <c:pt idx="189">
                  <c:v>1321</c:v>
                </c:pt>
                <c:pt idx="190">
                  <c:v>1640</c:v>
                </c:pt>
                <c:pt idx="191">
                  <c:v>1868</c:v>
                </c:pt>
                <c:pt idx="192">
                  <c:v>1517</c:v>
                </c:pt>
                <c:pt idx="193">
                  <c:v>1648</c:v>
                </c:pt>
                <c:pt idx="194">
                  <c:v>1821</c:v>
                </c:pt>
                <c:pt idx="195">
                  <c:v>2155</c:v>
                </c:pt>
                <c:pt idx="196">
                  <c:v>4207</c:v>
                </c:pt>
                <c:pt idx="197">
                  <c:v>1955</c:v>
                </c:pt>
                <c:pt idx="198">
                  <c:v>1776</c:v>
                </c:pt>
                <c:pt idx="199">
                  <c:v>1989</c:v>
                </c:pt>
                <c:pt idx="200">
                  <c:v>2501</c:v>
                </c:pt>
                <c:pt idx="201">
                  <c:v>1671</c:v>
                </c:pt>
                <c:pt idx="202">
                  <c:v>1605</c:v>
                </c:pt>
                <c:pt idx="203">
                  <c:v>4375</c:v>
                </c:pt>
                <c:pt idx="204">
                  <c:v>2454</c:v>
                </c:pt>
                <c:pt idx="205">
                  <c:v>1831</c:v>
                </c:pt>
                <c:pt idx="206">
                  <c:v>1464</c:v>
                </c:pt>
                <c:pt idx="207">
                  <c:v>1847</c:v>
                </c:pt>
                <c:pt idx="208">
                  <c:v>1653</c:v>
                </c:pt>
                <c:pt idx="209">
                  <c:v>1344</c:v>
                </c:pt>
                <c:pt idx="210">
                  <c:v>1283</c:v>
                </c:pt>
                <c:pt idx="211">
                  <c:v>1817</c:v>
                </c:pt>
                <c:pt idx="212">
                  <c:v>1505</c:v>
                </c:pt>
                <c:pt idx="213">
                  <c:v>1407</c:v>
                </c:pt>
                <c:pt idx="214">
                  <c:v>1499</c:v>
                </c:pt>
                <c:pt idx="215">
                  <c:v>1895</c:v>
                </c:pt>
                <c:pt idx="216">
                  <c:v>1400</c:v>
                </c:pt>
                <c:pt idx="217">
                  <c:v>1338</c:v>
                </c:pt>
                <c:pt idx="218">
                  <c:v>1489</c:v>
                </c:pt>
                <c:pt idx="219">
                  <c:v>1698</c:v>
                </c:pt>
                <c:pt idx="220">
                  <c:v>4978</c:v>
                </c:pt>
                <c:pt idx="221">
                  <c:v>1981</c:v>
                </c:pt>
                <c:pt idx="222">
                  <c:v>1158</c:v>
                </c:pt>
                <c:pt idx="223">
                  <c:v>1224</c:v>
                </c:pt>
                <c:pt idx="224">
                  <c:v>1268</c:v>
                </c:pt>
                <c:pt idx="225">
                  <c:v>787</c:v>
                </c:pt>
                <c:pt idx="226">
                  <c:v>1264</c:v>
                </c:pt>
                <c:pt idx="227">
                  <c:v>1180</c:v>
                </c:pt>
                <c:pt idx="228">
                  <c:v>711</c:v>
                </c:pt>
                <c:pt idx="229">
                  <c:v>1415</c:v>
                </c:pt>
                <c:pt idx="230">
                  <c:v>1207</c:v>
                </c:pt>
                <c:pt idx="231">
                  <c:v>1198</c:v>
                </c:pt>
                <c:pt idx="232">
                  <c:v>1103</c:v>
                </c:pt>
                <c:pt idx="233">
                  <c:v>1034</c:v>
                </c:pt>
                <c:pt idx="234">
                  <c:v>851</c:v>
                </c:pt>
                <c:pt idx="235">
                  <c:v>976</c:v>
                </c:pt>
                <c:pt idx="236">
                  <c:v>1026</c:v>
                </c:pt>
                <c:pt idx="237">
                  <c:v>1446</c:v>
                </c:pt>
                <c:pt idx="238">
                  <c:v>4164</c:v>
                </c:pt>
                <c:pt idx="239">
                  <c:v>3247</c:v>
                </c:pt>
                <c:pt idx="240">
                  <c:v>999</c:v>
                </c:pt>
                <c:pt idx="241">
                  <c:v>865</c:v>
                </c:pt>
                <c:pt idx="242">
                  <c:v>1494</c:v>
                </c:pt>
                <c:pt idx="243">
                  <c:v>1359</c:v>
                </c:pt>
                <c:pt idx="244">
                  <c:v>1263</c:v>
                </c:pt>
                <c:pt idx="245">
                  <c:v>872</c:v>
                </c:pt>
                <c:pt idx="246">
                  <c:v>1268</c:v>
                </c:pt>
                <c:pt idx="247">
                  <c:v>756</c:v>
                </c:pt>
                <c:pt idx="248">
                  <c:v>645</c:v>
                </c:pt>
                <c:pt idx="249">
                  <c:v>689</c:v>
                </c:pt>
                <c:pt idx="250">
                  <c:v>925</c:v>
                </c:pt>
                <c:pt idx="251">
                  <c:v>860</c:v>
                </c:pt>
                <c:pt idx="252">
                  <c:v>1523</c:v>
                </c:pt>
                <c:pt idx="253">
                  <c:v>2760</c:v>
                </c:pt>
                <c:pt idx="254">
                  <c:v>930</c:v>
                </c:pt>
                <c:pt idx="255">
                  <c:v>1003</c:v>
                </c:pt>
                <c:pt idx="256">
                  <c:v>215</c:v>
                </c:pt>
                <c:pt idx="257">
                  <c:v>1146</c:v>
                </c:pt>
                <c:pt idx="258">
                  <c:v>1611</c:v>
                </c:pt>
                <c:pt idx="259">
                  <c:v>971</c:v>
                </c:pt>
                <c:pt idx="260">
                  <c:v>1247</c:v>
                </c:pt>
                <c:pt idx="261">
                  <c:v>959</c:v>
                </c:pt>
                <c:pt idx="262">
                  <c:v>1095</c:v>
                </c:pt>
                <c:pt idx="263">
                  <c:v>1027</c:v>
                </c:pt>
                <c:pt idx="264">
                  <c:v>499</c:v>
                </c:pt>
                <c:pt idx="265">
                  <c:v>2171</c:v>
                </c:pt>
                <c:pt idx="266">
                  <c:v>128</c:v>
                </c:pt>
                <c:pt idx="267">
                  <c:v>3104</c:v>
                </c:pt>
                <c:pt idx="268">
                  <c:v>2365</c:v>
                </c:pt>
                <c:pt idx="269">
                  <c:v>2042</c:v>
                </c:pt>
                <c:pt idx="270">
                  <c:v>2017</c:v>
                </c:pt>
                <c:pt idx="271">
                  <c:v>1711</c:v>
                </c:pt>
                <c:pt idx="272">
                  <c:v>1599</c:v>
                </c:pt>
                <c:pt idx="273">
                  <c:v>1638</c:v>
                </c:pt>
                <c:pt idx="274">
                  <c:v>1534</c:v>
                </c:pt>
                <c:pt idx="275">
                  <c:v>2559</c:v>
                </c:pt>
                <c:pt idx="276">
                  <c:v>1967</c:v>
                </c:pt>
                <c:pt idx="277">
                  <c:v>816</c:v>
                </c:pt>
                <c:pt idx="278">
                  <c:v>1363</c:v>
                </c:pt>
                <c:pt idx="279">
                  <c:v>897</c:v>
                </c:pt>
                <c:pt idx="280">
                  <c:v>1104</c:v>
                </c:pt>
                <c:pt idx="281">
                  <c:v>1309</c:v>
                </c:pt>
                <c:pt idx="282">
                  <c:v>919</c:v>
                </c:pt>
                <c:pt idx="283">
                  <c:v>873</c:v>
                </c:pt>
                <c:pt idx="284">
                  <c:v>971</c:v>
                </c:pt>
                <c:pt idx="285">
                  <c:v>848</c:v>
                </c:pt>
                <c:pt idx="286">
                  <c:v>1002</c:v>
                </c:pt>
                <c:pt idx="287">
                  <c:v>190</c:v>
                </c:pt>
                <c:pt idx="288">
                  <c:v>1122</c:v>
                </c:pt>
                <c:pt idx="289">
                  <c:v>1052</c:v>
                </c:pt>
                <c:pt idx="290">
                  <c:v>1244</c:v>
                </c:pt>
                <c:pt idx="291">
                  <c:v>770</c:v>
                </c:pt>
                <c:pt idx="292">
                  <c:v>782</c:v>
                </c:pt>
                <c:pt idx="293">
                  <c:v>698</c:v>
                </c:pt>
                <c:pt idx="294">
                  <c:v>708</c:v>
                </c:pt>
                <c:pt idx="295">
                  <c:v>817</c:v>
                </c:pt>
                <c:pt idx="296">
                  <c:v>842</c:v>
                </c:pt>
                <c:pt idx="297">
                  <c:v>4176</c:v>
                </c:pt>
                <c:pt idx="298">
                  <c:v>642</c:v>
                </c:pt>
                <c:pt idx="299">
                  <c:v>767</c:v>
                </c:pt>
                <c:pt idx="300">
                  <c:v>641</c:v>
                </c:pt>
                <c:pt idx="301">
                  <c:v>623</c:v>
                </c:pt>
                <c:pt idx="302">
                  <c:v>576</c:v>
                </c:pt>
                <c:pt idx="303">
                  <c:v>638</c:v>
                </c:pt>
                <c:pt idx="304">
                  <c:v>629</c:v>
                </c:pt>
                <c:pt idx="305">
                  <c:v>528</c:v>
                </c:pt>
                <c:pt idx="306">
                  <c:v>298</c:v>
                </c:pt>
                <c:pt idx="307">
                  <c:v>584</c:v>
                </c:pt>
                <c:pt idx="308">
                  <c:v>616</c:v>
                </c:pt>
                <c:pt idx="309">
                  <c:v>631</c:v>
                </c:pt>
                <c:pt idx="310">
                  <c:v>652</c:v>
                </c:pt>
                <c:pt idx="311">
                  <c:v>592</c:v>
                </c:pt>
                <c:pt idx="312">
                  <c:v>675</c:v>
                </c:pt>
                <c:pt idx="313">
                  <c:v>664</c:v>
                </c:pt>
                <c:pt idx="314">
                  <c:v>91</c:v>
                </c:pt>
                <c:pt idx="315">
                  <c:v>689</c:v>
                </c:pt>
                <c:pt idx="316">
                  <c:v>666</c:v>
                </c:pt>
                <c:pt idx="317">
                  <c:v>47</c:v>
                </c:pt>
                <c:pt idx="318">
                  <c:v>1200</c:v>
                </c:pt>
                <c:pt idx="319">
                  <c:v>760</c:v>
                </c:pt>
                <c:pt idx="320">
                  <c:v>1103</c:v>
                </c:pt>
                <c:pt idx="321">
                  <c:v>902</c:v>
                </c:pt>
                <c:pt idx="322">
                  <c:v>657</c:v>
                </c:pt>
                <c:pt idx="323">
                  <c:v>611</c:v>
                </c:pt>
                <c:pt idx="324">
                  <c:v>793</c:v>
                </c:pt>
                <c:pt idx="325">
                  <c:v>748</c:v>
                </c:pt>
                <c:pt idx="326">
                  <c:v>1030</c:v>
                </c:pt>
                <c:pt idx="327">
                  <c:v>1080</c:v>
                </c:pt>
                <c:pt idx="328">
                  <c:v>595</c:v>
                </c:pt>
                <c:pt idx="329">
                  <c:v>529</c:v>
                </c:pt>
                <c:pt idx="330">
                  <c:v>1016</c:v>
                </c:pt>
                <c:pt idx="331">
                  <c:v>802</c:v>
                </c:pt>
                <c:pt idx="332">
                  <c:v>907</c:v>
                </c:pt>
                <c:pt idx="333">
                  <c:v>719</c:v>
                </c:pt>
                <c:pt idx="334">
                  <c:v>691</c:v>
                </c:pt>
                <c:pt idx="335">
                  <c:v>1122</c:v>
                </c:pt>
                <c:pt idx="336">
                  <c:v>240</c:v>
                </c:pt>
                <c:pt idx="337">
                  <c:v>14</c:v>
                </c:pt>
                <c:pt idx="338">
                  <c:v>663</c:v>
                </c:pt>
                <c:pt idx="339">
                  <c:v>2339</c:v>
                </c:pt>
                <c:pt idx="340">
                  <c:v>3220</c:v>
                </c:pt>
                <c:pt idx="341">
                  <c:v>1700</c:v>
                </c:pt>
                <c:pt idx="342">
                  <c:v>1323</c:v>
                </c:pt>
                <c:pt idx="343">
                  <c:v>1204</c:v>
                </c:pt>
                <c:pt idx="344">
                  <c:v>163</c:v>
                </c:pt>
                <c:pt idx="345">
                  <c:v>1271</c:v>
                </c:pt>
                <c:pt idx="346">
                  <c:v>1067</c:v>
                </c:pt>
                <c:pt idx="347">
                  <c:v>1123</c:v>
                </c:pt>
                <c:pt idx="348">
                  <c:v>1253</c:v>
                </c:pt>
                <c:pt idx="349">
                  <c:v>1605</c:v>
                </c:pt>
                <c:pt idx="350">
                  <c:v>828</c:v>
                </c:pt>
                <c:pt idx="351">
                  <c:v>1189</c:v>
                </c:pt>
                <c:pt idx="352">
                  <c:v>1138</c:v>
                </c:pt>
                <c:pt idx="353">
                  <c:v>938</c:v>
                </c:pt>
                <c:pt idx="354">
                  <c:v>9417</c:v>
                </c:pt>
                <c:pt idx="355">
                  <c:v>1063</c:v>
                </c:pt>
                <c:pt idx="356">
                  <c:v>1928</c:v>
                </c:pt>
                <c:pt idx="357">
                  <c:v>4388</c:v>
                </c:pt>
                <c:pt idx="358">
                  <c:v>2463</c:v>
                </c:pt>
                <c:pt idx="359">
                  <c:v>1445</c:v>
                </c:pt>
                <c:pt idx="360">
                  <c:v>2968</c:v>
                </c:pt>
                <c:pt idx="361">
                  <c:v>3971</c:v>
                </c:pt>
                <c:pt idx="362">
                  <c:v>2266</c:v>
                </c:pt>
                <c:pt idx="363">
                  <c:v>2861</c:v>
                </c:pt>
                <c:pt idx="364">
                  <c:v>4609</c:v>
                </c:pt>
                <c:pt idx="365">
                  <c:v>30388</c:v>
                </c:pt>
                <c:pt idx="366">
                  <c:v>10874</c:v>
                </c:pt>
                <c:pt idx="367">
                  <c:v>7841</c:v>
                </c:pt>
                <c:pt idx="368">
                  <c:v>4736</c:v>
                </c:pt>
                <c:pt idx="369">
                  <c:v>5239</c:v>
                </c:pt>
                <c:pt idx="370">
                  <c:v>8604</c:v>
                </c:pt>
                <c:pt idx="371">
                  <c:v>7812</c:v>
                </c:pt>
                <c:pt idx="372">
                  <c:v>2441</c:v>
                </c:pt>
                <c:pt idx="373">
                  <c:v>1825</c:v>
                </c:pt>
                <c:pt idx="374">
                  <c:v>1875</c:v>
                </c:pt>
                <c:pt idx="375">
                  <c:v>2382</c:v>
                </c:pt>
                <c:pt idx="376">
                  <c:v>1382</c:v>
                </c:pt>
                <c:pt idx="377">
                  <c:v>1746</c:v>
                </c:pt>
                <c:pt idx="378">
                  <c:v>1440</c:v>
                </c:pt>
                <c:pt idx="379">
                  <c:v>1855</c:v>
                </c:pt>
                <c:pt idx="380">
                  <c:v>1481</c:v>
                </c:pt>
                <c:pt idx="381">
                  <c:v>1316</c:v>
                </c:pt>
                <c:pt idx="382">
                  <c:v>833</c:v>
                </c:pt>
                <c:pt idx="383">
                  <c:v>878</c:v>
                </c:pt>
                <c:pt idx="384">
                  <c:v>899</c:v>
                </c:pt>
                <c:pt idx="385">
                  <c:v>729</c:v>
                </c:pt>
                <c:pt idx="386">
                  <c:v>796</c:v>
                </c:pt>
                <c:pt idx="387">
                  <c:v>1107</c:v>
                </c:pt>
                <c:pt idx="388">
                  <c:v>836</c:v>
                </c:pt>
                <c:pt idx="389">
                  <c:v>273</c:v>
                </c:pt>
                <c:pt idx="390">
                  <c:v>885</c:v>
                </c:pt>
                <c:pt idx="391">
                  <c:v>874</c:v>
                </c:pt>
                <c:pt idx="392">
                  <c:v>616</c:v>
                </c:pt>
                <c:pt idx="393">
                  <c:v>3374</c:v>
                </c:pt>
                <c:pt idx="394">
                  <c:v>1012</c:v>
                </c:pt>
                <c:pt idx="395">
                  <c:v>1490</c:v>
                </c:pt>
                <c:pt idx="396">
                  <c:v>1193</c:v>
                </c:pt>
                <c:pt idx="397">
                  <c:v>837</c:v>
                </c:pt>
                <c:pt idx="398">
                  <c:v>760</c:v>
                </c:pt>
                <c:pt idx="399">
                  <c:v>783</c:v>
                </c:pt>
                <c:pt idx="400">
                  <c:v>1107</c:v>
                </c:pt>
                <c:pt idx="401">
                  <c:v>1397</c:v>
                </c:pt>
                <c:pt idx="402">
                  <c:v>939</c:v>
                </c:pt>
                <c:pt idx="403">
                  <c:v>881</c:v>
                </c:pt>
                <c:pt idx="404">
                  <c:v>859</c:v>
                </c:pt>
                <c:pt idx="405">
                  <c:v>776</c:v>
                </c:pt>
                <c:pt idx="406">
                  <c:v>776</c:v>
                </c:pt>
                <c:pt idx="407">
                  <c:v>932</c:v>
                </c:pt>
                <c:pt idx="408">
                  <c:v>723</c:v>
                </c:pt>
                <c:pt idx="409">
                  <c:v>56</c:v>
                </c:pt>
                <c:pt idx="410">
                  <c:v>3</c:v>
                </c:pt>
                <c:pt idx="411">
                  <c:v>4</c:v>
                </c:pt>
                <c:pt idx="412">
                  <c:v>19</c:v>
                </c:pt>
                <c:pt idx="413">
                  <c:v>11</c:v>
                </c:pt>
                <c:pt idx="414">
                  <c:v>14</c:v>
                </c:pt>
                <c:pt idx="415">
                  <c:v>10</c:v>
                </c:pt>
                <c:pt idx="416">
                  <c:v>15</c:v>
                </c:pt>
                <c:pt idx="417">
                  <c:v>10</c:v>
                </c:pt>
                <c:pt idx="418">
                  <c:v>62</c:v>
                </c:pt>
                <c:pt idx="419">
                  <c:v>36</c:v>
                </c:pt>
                <c:pt idx="420">
                  <c:v>31</c:v>
                </c:pt>
                <c:pt idx="421">
                  <c:v>19</c:v>
                </c:pt>
                <c:pt idx="422">
                  <c:v>14</c:v>
                </c:pt>
                <c:pt idx="423">
                  <c:v>6</c:v>
                </c:pt>
                <c:pt idx="424">
                  <c:v>18</c:v>
                </c:pt>
                <c:pt idx="425">
                  <c:v>8</c:v>
                </c:pt>
                <c:pt idx="426">
                  <c:v>20</c:v>
                </c:pt>
                <c:pt idx="427">
                  <c:v>8</c:v>
                </c:pt>
                <c:pt idx="428">
                  <c:v>13</c:v>
                </c:pt>
                <c:pt idx="429">
                  <c:v>7</c:v>
                </c:pt>
                <c:pt idx="430">
                  <c:v>581</c:v>
                </c:pt>
                <c:pt idx="431">
                  <c:v>615</c:v>
                </c:pt>
                <c:pt idx="432">
                  <c:v>698</c:v>
                </c:pt>
                <c:pt idx="433">
                  <c:v>1734</c:v>
                </c:pt>
                <c:pt idx="434">
                  <c:v>655</c:v>
                </c:pt>
                <c:pt idx="435">
                  <c:v>658</c:v>
                </c:pt>
                <c:pt idx="436">
                  <c:v>829</c:v>
                </c:pt>
                <c:pt idx="437">
                  <c:v>663</c:v>
                </c:pt>
                <c:pt idx="438">
                  <c:v>719</c:v>
                </c:pt>
                <c:pt idx="439">
                  <c:v>598</c:v>
                </c:pt>
                <c:pt idx="440">
                  <c:v>592</c:v>
                </c:pt>
                <c:pt idx="441">
                  <c:v>485</c:v>
                </c:pt>
              </c:numCache>
            </c:numRef>
          </c:val>
        </c:ser>
        <c:dLbls>
          <c:showLegendKey val="0"/>
          <c:showVal val="0"/>
          <c:showCatName val="0"/>
          <c:showSerName val="0"/>
          <c:showPercent val="0"/>
          <c:showBubbleSize val="0"/>
        </c:dLbls>
        <c:gapWidth val="68"/>
        <c:axId val="395722192"/>
        <c:axId val="395722752"/>
      </c:barChart>
      <c:dateAx>
        <c:axId val="395722192"/>
        <c:scaling>
          <c:orientation val="minMax"/>
        </c:scaling>
        <c:delete val="0"/>
        <c:axPos val="b"/>
        <c:numFmt formatCode="yyyy/m/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endParaRPr lang="zh-CN"/>
          </a:p>
        </c:txPr>
        <c:crossAx val="395722752"/>
        <c:crosses val="autoZero"/>
        <c:auto val="1"/>
        <c:lblOffset val="100"/>
        <c:baseTimeUnit val="days"/>
      </c:dateAx>
      <c:valAx>
        <c:axId val="395722752"/>
        <c:scaling>
          <c:orientation val="minMax"/>
          <c:max val="35000"/>
          <c:min val="0"/>
        </c:scaling>
        <c:delete val="0"/>
        <c:axPos val="l"/>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39572219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57012795275586"/>
          <c:y val="5.3906246683916914E-2"/>
          <c:w val="0.59285986712598426"/>
          <c:h val="0.8892897459836524"/>
        </c:manualLayout>
      </c:layout>
      <c:pieChart>
        <c:varyColors val="1"/>
        <c:ser>
          <c:idx val="0"/>
          <c:order val="0"/>
          <c:tx>
            <c:strRef>
              <c:f>Sheet1!$B$1</c:f>
              <c:strCache>
                <c:ptCount val="1"/>
                <c:pt idx="0">
                  <c:v>理财通</c:v>
                </c:pt>
              </c:strCache>
            </c:strRef>
          </c:tx>
          <c:dPt>
            <c:idx val="0"/>
            <c:bubble3D val="0"/>
            <c:spPr>
              <a:solidFill>
                <a:schemeClr val="accent2">
                  <a:lumMod val="60000"/>
                  <a:lumOff val="40000"/>
                </a:schemeClr>
              </a:solidFill>
              <a:ln w="19050">
                <a:solidFill>
                  <a:schemeClr val="lt1"/>
                </a:solidFill>
              </a:ln>
              <a:effectLst/>
            </c:spPr>
          </c:dPt>
          <c:dPt>
            <c:idx val="1"/>
            <c:bubble3D val="0"/>
            <c:spPr>
              <a:solidFill>
                <a:schemeClr val="accent1">
                  <a:lumMod val="50000"/>
                </a:schemeClr>
              </a:solidFill>
              <a:ln w="19050">
                <a:solidFill>
                  <a:schemeClr val="lt1"/>
                </a:solidFill>
              </a:ln>
              <a:effectLst/>
            </c:spPr>
          </c:dPt>
          <c:dPt>
            <c:idx val="2"/>
            <c:bubble3D val="0"/>
            <c:spPr>
              <a:solidFill>
                <a:schemeClr val="accent3">
                  <a:lumMod val="75000"/>
                </a:schemeClr>
              </a:solidFill>
              <a:ln w="19050">
                <a:solidFill>
                  <a:schemeClr val="lt1"/>
                </a:solidFill>
              </a:ln>
              <a:effectLst/>
            </c:spPr>
          </c:dPt>
          <c:dPt>
            <c:idx val="3"/>
            <c:bubble3D val="0"/>
            <c:spPr>
              <a:solidFill>
                <a:schemeClr val="accent4">
                  <a:lumMod val="40000"/>
                  <a:lumOff val="60000"/>
                </a:schemeClr>
              </a:solidFill>
              <a:ln w="19050">
                <a:solidFill>
                  <a:schemeClr val="lt1"/>
                </a:solidFill>
              </a:ln>
              <a:effectLst/>
            </c:spPr>
          </c:dPt>
          <c:dPt>
            <c:idx val="4"/>
            <c:bubble3D val="0"/>
            <c:spPr>
              <a:solidFill>
                <a:schemeClr val="accent5">
                  <a:lumMod val="75000"/>
                </a:schemeClr>
              </a:solidFill>
              <a:ln w="19050">
                <a:solidFill>
                  <a:schemeClr val="lt1"/>
                </a:solidFill>
              </a:ln>
              <a:effectLst/>
            </c:spPr>
          </c:dPt>
          <c:dPt>
            <c:idx val="5"/>
            <c:bubble3D val="0"/>
            <c:spPr>
              <a:solidFill>
                <a:schemeClr val="accent6"/>
              </a:solidFill>
              <a:ln w="19050">
                <a:solidFill>
                  <a:schemeClr val="lt1"/>
                </a:solidFill>
              </a:ln>
              <a:effectLst/>
            </c:spPr>
          </c:dPt>
          <c:dLbls>
            <c:dLbl>
              <c:idx val="0"/>
              <c:layout>
                <c:manualLayout>
                  <c:x val="-0.15593119387648358"/>
                  <c:y val="-0.23171527433304184"/>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r>
                      <a:rPr lang="zh-CN" altLang="en-US" sz="1100" dirty="0" smtClean="0">
                        <a:solidFill>
                          <a:schemeClr val="tx1"/>
                        </a:solidFill>
                      </a:rPr>
                      <a:t>微博 </a:t>
                    </a:r>
                    <a:fld id="{E7885B0B-D398-4296-B6F1-04DB7C332B04}" type="VALUE">
                      <a:rPr lang="en-US" altLang="zh-CN" sz="1100" smtClean="0">
                        <a:solidFill>
                          <a:schemeClr val="tx1"/>
                        </a:solidFill>
                      </a:rPr>
                      <a:pPr>
                        <a:defRPr sz="1100">
                          <a:solidFill>
                            <a:schemeClr val="tx1"/>
                          </a:solidFill>
                        </a:defRPr>
                      </a:pPr>
                      <a:t>[值]</a:t>
                    </a:fld>
                    <a:endParaRPr lang="zh-CN" altLang="en-US" sz="1100" dirty="0" smtClean="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Sheet1!$A$2:$A$7</c:f>
              <c:strCache>
                <c:ptCount val="6"/>
                <c:pt idx="0">
                  <c:v>微博</c:v>
                </c:pt>
                <c:pt idx="1">
                  <c:v>问答</c:v>
                </c:pt>
                <c:pt idx="2">
                  <c:v>论坛</c:v>
                </c:pt>
                <c:pt idx="3">
                  <c:v>贴吧</c:v>
                </c:pt>
                <c:pt idx="4">
                  <c:v>新闻</c:v>
                </c:pt>
                <c:pt idx="5">
                  <c:v>视频</c:v>
                </c:pt>
              </c:strCache>
            </c:strRef>
          </c:cat>
          <c:val>
            <c:numRef>
              <c:f>Sheet1!$B$2:$B$7</c:f>
              <c:numCache>
                <c:formatCode>0%</c:formatCode>
                <c:ptCount val="6"/>
                <c:pt idx="0">
                  <c:v>0.88124013219945685</c:v>
                </c:pt>
                <c:pt idx="1">
                  <c:v>2.1690426909152925E-2</c:v>
                </c:pt>
                <c:pt idx="2">
                  <c:v>7.5350589548594154E-3</c:v>
                </c:pt>
                <c:pt idx="3">
                  <c:v>1.4470620763790373E-3</c:v>
                </c:pt>
                <c:pt idx="4">
                  <c:v>8.7330196309474903E-2</c:v>
                </c:pt>
                <c:pt idx="5">
                  <c:v>7.5712355067688913E-4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57012795275586"/>
          <c:y val="5.3906246683916914E-2"/>
          <c:w val="0.59285986712598426"/>
          <c:h val="0.8892897459836524"/>
        </c:manualLayout>
      </c:layout>
      <c:pieChart>
        <c:varyColors val="1"/>
        <c:ser>
          <c:idx val="0"/>
          <c:order val="0"/>
          <c:tx>
            <c:strRef>
              <c:f>Sheet1!$B$1</c:f>
              <c:strCache>
                <c:ptCount val="1"/>
                <c:pt idx="0">
                  <c:v>蚂蚁聚宝</c:v>
                </c:pt>
              </c:strCache>
            </c:strRef>
          </c:tx>
          <c:explosion val="1"/>
          <c:dPt>
            <c:idx val="0"/>
            <c:bubble3D val="0"/>
            <c:spPr>
              <a:solidFill>
                <a:schemeClr val="accent2">
                  <a:lumMod val="60000"/>
                  <a:lumOff val="40000"/>
                </a:schemeClr>
              </a:solidFill>
              <a:ln w="19050">
                <a:solidFill>
                  <a:schemeClr val="lt1"/>
                </a:solidFill>
              </a:ln>
              <a:effectLst/>
            </c:spPr>
          </c:dPt>
          <c:dPt>
            <c:idx val="1"/>
            <c:bubble3D val="0"/>
            <c:spPr>
              <a:solidFill>
                <a:schemeClr val="accent1">
                  <a:lumMod val="50000"/>
                </a:schemeClr>
              </a:solidFill>
              <a:ln w="19050">
                <a:solidFill>
                  <a:schemeClr val="lt1"/>
                </a:solidFill>
              </a:ln>
              <a:effectLst/>
            </c:spPr>
          </c:dPt>
          <c:dPt>
            <c:idx val="2"/>
            <c:bubble3D val="0"/>
            <c:spPr>
              <a:solidFill>
                <a:schemeClr val="accent3">
                  <a:lumMod val="75000"/>
                </a:schemeClr>
              </a:solidFill>
              <a:ln w="19050">
                <a:solidFill>
                  <a:schemeClr val="lt1"/>
                </a:solidFill>
              </a:ln>
              <a:effectLst/>
            </c:spPr>
          </c:dPt>
          <c:dPt>
            <c:idx val="3"/>
            <c:bubble3D val="0"/>
            <c:spPr>
              <a:solidFill>
                <a:schemeClr val="accent4">
                  <a:lumMod val="40000"/>
                  <a:lumOff val="60000"/>
                </a:schemeClr>
              </a:solidFill>
              <a:ln w="19050">
                <a:solidFill>
                  <a:schemeClr val="lt1"/>
                </a:solidFill>
              </a:ln>
              <a:effectLst/>
            </c:spPr>
          </c:dPt>
          <c:dPt>
            <c:idx val="4"/>
            <c:bubble3D val="0"/>
            <c:spPr>
              <a:solidFill>
                <a:schemeClr val="accent5">
                  <a:lumMod val="75000"/>
                </a:schemeClr>
              </a:solidFill>
              <a:ln w="19050">
                <a:solidFill>
                  <a:schemeClr val="lt1"/>
                </a:solidFill>
              </a:ln>
              <a:effectLst/>
            </c:spPr>
          </c:dPt>
          <c:dPt>
            <c:idx val="5"/>
            <c:bubble3D val="0"/>
            <c:spPr>
              <a:solidFill>
                <a:schemeClr val="accent6"/>
              </a:solidFill>
              <a:ln w="19050">
                <a:solidFill>
                  <a:schemeClr val="lt1"/>
                </a:solidFill>
              </a:ln>
              <a:effectLst/>
            </c:spPr>
          </c:dPt>
          <c:dLbls>
            <c:dLbl>
              <c:idx val="0"/>
              <c:layout>
                <c:manualLayout>
                  <c:x val="-0.20076261553638214"/>
                  <c:y val="-3.1479260230410928E-2"/>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r>
                      <a:rPr lang="zh-CN" altLang="en-US" sz="1100" dirty="0" smtClean="0">
                        <a:solidFill>
                          <a:schemeClr val="tx1"/>
                        </a:solidFill>
                      </a:rPr>
                      <a:t>微博 </a:t>
                    </a:r>
                    <a:fld id="{E7885B0B-D398-4296-B6F1-04DB7C332B04}" type="VALUE">
                      <a:rPr lang="en-US" altLang="zh-CN" sz="1100" smtClean="0">
                        <a:solidFill>
                          <a:schemeClr val="tx1"/>
                        </a:solidFill>
                      </a:rPr>
                      <a:pPr>
                        <a:defRPr sz="1100">
                          <a:solidFill>
                            <a:schemeClr val="tx1"/>
                          </a:solidFill>
                        </a:defRPr>
                      </a:pPr>
                      <a:t>[值]</a:t>
                    </a:fld>
                    <a:endParaRPr lang="zh-CN" altLang="en-US" sz="1100" dirty="0" smtClean="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manualLayout>
                  <c:x val="0.19075465049783097"/>
                  <c:y val="5.6639139773470085E-2"/>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r>
                      <a:rPr lang="zh-CN" altLang="en-US" dirty="0" smtClean="0">
                        <a:solidFill>
                          <a:schemeClr val="tx1"/>
                        </a:solidFill>
                      </a:rPr>
                      <a:t>新闻</a:t>
                    </a:r>
                    <a:r>
                      <a:rPr lang="en-US" altLang="zh-CN" dirty="0" smtClean="0">
                        <a:solidFill>
                          <a:schemeClr val="tx1"/>
                        </a:solidFill>
                      </a:rPr>
                      <a:t>41%</a:t>
                    </a:r>
                    <a:endParaRPr lang="zh-CN" altLang="en-US" dirty="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Sheet1!$A$2:$A$7</c:f>
              <c:strCache>
                <c:ptCount val="6"/>
                <c:pt idx="0">
                  <c:v>微博</c:v>
                </c:pt>
                <c:pt idx="1">
                  <c:v>问答</c:v>
                </c:pt>
                <c:pt idx="2">
                  <c:v>论坛</c:v>
                </c:pt>
                <c:pt idx="3">
                  <c:v>贴吧</c:v>
                </c:pt>
                <c:pt idx="4">
                  <c:v>新闻</c:v>
                </c:pt>
                <c:pt idx="5">
                  <c:v>视频</c:v>
                </c:pt>
              </c:strCache>
            </c:strRef>
          </c:cat>
          <c:val>
            <c:numRef>
              <c:f>Sheet1!$B$2:$B$7</c:f>
              <c:numCache>
                <c:formatCode>0%</c:formatCode>
                <c:ptCount val="6"/>
                <c:pt idx="0">
                  <c:v>0.46428689275461604</c:v>
                </c:pt>
                <c:pt idx="1">
                  <c:v>6.9160411615618006E-2</c:v>
                </c:pt>
                <c:pt idx="2">
                  <c:v>2.9460151252555314E-2</c:v>
                </c:pt>
                <c:pt idx="3">
                  <c:v>2.3255119661732285E-2</c:v>
                </c:pt>
                <c:pt idx="4">
                  <c:v>0.41161718930453051</c:v>
                </c:pt>
                <c:pt idx="5">
                  <c:v>2.2202354109478188E-3</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57012795275586"/>
          <c:y val="5.3906246683916914E-2"/>
          <c:w val="0.59285986712598426"/>
          <c:h val="0.8892897459836524"/>
        </c:manualLayout>
      </c:layout>
      <c:pieChart>
        <c:varyColors val="1"/>
        <c:ser>
          <c:idx val="0"/>
          <c:order val="0"/>
          <c:tx>
            <c:strRef>
              <c:f>Sheet1!$B$1</c:f>
              <c:strCache>
                <c:ptCount val="1"/>
                <c:pt idx="0">
                  <c:v>京东金融</c:v>
                </c:pt>
              </c:strCache>
            </c:strRef>
          </c:tx>
          <c:dPt>
            <c:idx val="0"/>
            <c:bubble3D val="0"/>
            <c:spPr>
              <a:solidFill>
                <a:schemeClr val="accent2">
                  <a:lumMod val="60000"/>
                  <a:lumOff val="40000"/>
                </a:schemeClr>
              </a:solidFill>
              <a:ln w="19050">
                <a:solidFill>
                  <a:schemeClr val="lt1"/>
                </a:solidFill>
              </a:ln>
              <a:effectLst/>
            </c:spPr>
          </c:dPt>
          <c:dPt>
            <c:idx val="1"/>
            <c:bubble3D val="0"/>
            <c:spPr>
              <a:solidFill>
                <a:schemeClr val="accent1">
                  <a:lumMod val="50000"/>
                </a:schemeClr>
              </a:solidFill>
              <a:ln w="19050">
                <a:solidFill>
                  <a:schemeClr val="lt1"/>
                </a:solidFill>
              </a:ln>
              <a:effectLst/>
            </c:spPr>
          </c:dPt>
          <c:dPt>
            <c:idx val="2"/>
            <c:bubble3D val="0"/>
            <c:spPr>
              <a:solidFill>
                <a:schemeClr val="accent3">
                  <a:lumMod val="75000"/>
                </a:schemeClr>
              </a:solidFill>
              <a:ln w="19050">
                <a:solidFill>
                  <a:schemeClr val="lt1"/>
                </a:solidFill>
              </a:ln>
              <a:effectLst/>
            </c:spPr>
          </c:dPt>
          <c:dPt>
            <c:idx val="3"/>
            <c:bubble3D val="0"/>
            <c:spPr>
              <a:solidFill>
                <a:schemeClr val="accent4">
                  <a:lumMod val="40000"/>
                  <a:lumOff val="60000"/>
                </a:schemeClr>
              </a:solidFill>
              <a:ln w="19050">
                <a:solidFill>
                  <a:schemeClr val="lt1"/>
                </a:solidFill>
              </a:ln>
              <a:effectLst/>
            </c:spPr>
          </c:dPt>
          <c:dPt>
            <c:idx val="4"/>
            <c:bubble3D val="0"/>
            <c:spPr>
              <a:solidFill>
                <a:schemeClr val="accent5">
                  <a:lumMod val="75000"/>
                </a:schemeClr>
              </a:solidFill>
              <a:ln w="19050">
                <a:solidFill>
                  <a:schemeClr val="lt1"/>
                </a:solidFill>
              </a:ln>
              <a:effectLst/>
            </c:spPr>
          </c:dPt>
          <c:dPt>
            <c:idx val="5"/>
            <c:bubble3D val="0"/>
            <c:spPr>
              <a:solidFill>
                <a:schemeClr val="accent6"/>
              </a:solidFill>
              <a:ln w="19050">
                <a:solidFill>
                  <a:schemeClr val="lt1"/>
                </a:solidFill>
              </a:ln>
              <a:effectLst/>
            </c:spPr>
          </c:dPt>
          <c:dLbls>
            <c:dLbl>
              <c:idx val="0"/>
              <c:layout>
                <c:manualLayout>
                  <c:x val="-0.17223352902553754"/>
                  <c:y val="-0.37034020717332483"/>
                </c:manualLayout>
              </c:layout>
              <c:tx>
                <c:rich>
                  <a:bodyPr/>
                  <a:lstStyle/>
                  <a:p>
                    <a:r>
                      <a:rPr lang="zh-CN" altLang="en-US" sz="1100" dirty="0" smtClean="0">
                        <a:solidFill>
                          <a:schemeClr val="tx1"/>
                        </a:solidFill>
                      </a:rPr>
                      <a:t>微博 </a:t>
                    </a:r>
                    <a:fld id="{E7885B0B-D398-4296-B6F1-04DB7C332B04}" type="VALUE">
                      <a:rPr lang="en-US" altLang="zh-CN" sz="1100" smtClean="0">
                        <a:solidFill>
                          <a:schemeClr val="tx1"/>
                        </a:solidFill>
                      </a:rPr>
                      <a:pPr/>
                      <a:t>[值]</a:t>
                    </a:fld>
                    <a:endParaRPr lang="zh-CN" altLang="en-US" sz="1100" dirty="0" smtClean="0">
                      <a:solidFill>
                        <a:schemeClr val="tx1"/>
                      </a:solidFill>
                    </a:endParaRPr>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manualLayout>
                  <c:x val="0.14705765314407218"/>
                  <c:y val="0.18290789749759559"/>
                </c:manualLayout>
              </c:layout>
              <c:tx>
                <c:rich>
                  <a:bodyPr/>
                  <a:lstStyle/>
                  <a:p>
                    <a:r>
                      <a:rPr lang="zh-CN" altLang="en-US" dirty="0" smtClean="0"/>
                      <a:t>新闻</a:t>
                    </a:r>
                    <a:fld id="{001BFC84-C03E-49A8-B1D9-185B142AFF6B}" type="VALUE">
                      <a:rPr lang="en-US" altLang="zh-CN" smtClean="0"/>
                      <a:pPr/>
                      <a:t>[值]</a:t>
                    </a:fld>
                    <a:endParaRPr lang="zh-CN" altLang="en-US" dirty="0" smtClean="0"/>
                  </a:p>
                </c:rich>
              </c:tx>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Sheet1!$A$2:$A$7</c:f>
              <c:strCache>
                <c:ptCount val="6"/>
                <c:pt idx="0">
                  <c:v>微博</c:v>
                </c:pt>
                <c:pt idx="1">
                  <c:v>问答</c:v>
                </c:pt>
                <c:pt idx="2">
                  <c:v>论坛</c:v>
                </c:pt>
                <c:pt idx="3">
                  <c:v>贴吧</c:v>
                </c:pt>
                <c:pt idx="4">
                  <c:v>新闻</c:v>
                </c:pt>
                <c:pt idx="5">
                  <c:v>视频</c:v>
                </c:pt>
              </c:strCache>
            </c:strRef>
          </c:cat>
          <c:val>
            <c:numRef>
              <c:f>Sheet1!$B$2:$B$7</c:f>
              <c:numCache>
                <c:formatCode>0%</c:formatCode>
                <c:ptCount val="6"/>
                <c:pt idx="0">
                  <c:v>0.69699594733430137</c:v>
                </c:pt>
                <c:pt idx="1">
                  <c:v>8.1603020733422554E-3</c:v>
                </c:pt>
                <c:pt idx="2">
                  <c:v>4.3768031329494235E-3</c:v>
                </c:pt>
                <c:pt idx="3">
                  <c:v>2.7182051505627858E-3</c:v>
                </c:pt>
                <c:pt idx="4">
                  <c:v>0.28731466352259671</c:v>
                </c:pt>
                <c:pt idx="5">
                  <c:v>4.340787862474742E-4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57012795275586"/>
          <c:y val="5.3906246683916914E-2"/>
          <c:w val="0.59285986712598426"/>
          <c:h val="0.8892897459836524"/>
        </c:manualLayout>
      </c:layout>
      <c:pieChart>
        <c:varyColors val="1"/>
        <c:ser>
          <c:idx val="0"/>
          <c:order val="0"/>
          <c:tx>
            <c:strRef>
              <c:f>Sheet1!$B$1</c:f>
              <c:strCache>
                <c:ptCount val="1"/>
                <c:pt idx="0">
                  <c:v>小米金融</c:v>
                </c:pt>
              </c:strCache>
            </c:strRef>
          </c:tx>
          <c:dPt>
            <c:idx val="0"/>
            <c:bubble3D val="0"/>
            <c:spPr>
              <a:solidFill>
                <a:schemeClr val="accent2">
                  <a:lumMod val="60000"/>
                  <a:lumOff val="40000"/>
                </a:schemeClr>
              </a:solidFill>
              <a:ln w="19050">
                <a:solidFill>
                  <a:schemeClr val="lt1"/>
                </a:solidFill>
              </a:ln>
              <a:effectLst/>
            </c:spPr>
          </c:dPt>
          <c:dPt>
            <c:idx val="1"/>
            <c:bubble3D val="0"/>
            <c:spPr>
              <a:solidFill>
                <a:schemeClr val="accent1">
                  <a:lumMod val="50000"/>
                </a:schemeClr>
              </a:solidFill>
              <a:ln w="19050">
                <a:solidFill>
                  <a:schemeClr val="lt1"/>
                </a:solidFill>
              </a:ln>
              <a:effectLst/>
            </c:spPr>
          </c:dPt>
          <c:dPt>
            <c:idx val="2"/>
            <c:bubble3D val="0"/>
            <c:spPr>
              <a:solidFill>
                <a:schemeClr val="accent3">
                  <a:lumMod val="75000"/>
                </a:schemeClr>
              </a:solidFill>
              <a:ln w="19050">
                <a:solidFill>
                  <a:schemeClr val="lt1"/>
                </a:solidFill>
              </a:ln>
              <a:effectLst/>
            </c:spPr>
          </c:dPt>
          <c:dPt>
            <c:idx val="3"/>
            <c:bubble3D val="0"/>
            <c:spPr>
              <a:solidFill>
                <a:schemeClr val="accent4">
                  <a:lumMod val="40000"/>
                  <a:lumOff val="60000"/>
                </a:schemeClr>
              </a:solidFill>
              <a:ln w="19050">
                <a:solidFill>
                  <a:schemeClr val="lt1"/>
                </a:solidFill>
              </a:ln>
              <a:effectLst/>
            </c:spPr>
          </c:dPt>
          <c:dPt>
            <c:idx val="4"/>
            <c:bubble3D val="0"/>
            <c:spPr>
              <a:solidFill>
                <a:schemeClr val="accent5">
                  <a:lumMod val="75000"/>
                </a:schemeClr>
              </a:solidFill>
              <a:ln w="19050">
                <a:solidFill>
                  <a:schemeClr val="lt1"/>
                </a:solidFill>
              </a:ln>
              <a:effectLst/>
            </c:spPr>
          </c:dPt>
          <c:dPt>
            <c:idx val="5"/>
            <c:bubble3D val="0"/>
            <c:spPr>
              <a:solidFill>
                <a:schemeClr val="accent6"/>
              </a:solidFill>
              <a:ln w="19050">
                <a:solidFill>
                  <a:schemeClr val="lt1"/>
                </a:solidFill>
              </a:ln>
              <a:effectLst/>
            </c:spPr>
          </c:dPt>
          <c:dLbls>
            <c:dLbl>
              <c:idx val="0"/>
              <c:layout>
                <c:manualLayout>
                  <c:x val="-6.2192766769422723E-2"/>
                  <c:y val="-0.37034020717332483"/>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r>
                      <a:rPr lang="zh-CN" altLang="en-US" sz="1100" dirty="0" smtClean="0">
                        <a:solidFill>
                          <a:schemeClr val="tx1"/>
                        </a:solidFill>
                      </a:rPr>
                      <a:t>微博 </a:t>
                    </a:r>
                    <a:fld id="{E7885B0B-D398-4296-B6F1-04DB7C332B04}" type="VALUE">
                      <a:rPr lang="en-US" altLang="zh-CN" sz="1100" smtClean="0">
                        <a:solidFill>
                          <a:schemeClr val="tx1"/>
                        </a:solidFill>
                      </a:rPr>
                      <a:pPr>
                        <a:defRPr sz="1100">
                          <a:solidFill>
                            <a:schemeClr val="tx1"/>
                          </a:solidFill>
                        </a:defRPr>
                      </a:pPr>
                      <a:t>[值]</a:t>
                    </a:fld>
                    <a:endParaRPr lang="zh-CN" altLang="en-US" sz="1100" dirty="0" smtClean="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dLbl>
              <c:idx val="4"/>
              <c:layout>
                <c:manualLayout>
                  <c:x val="9.2770556185613001E-2"/>
                  <c:y val="7.8939197867383362E-2"/>
                </c:manualLayout>
              </c:layout>
              <c:tx>
                <c:rich>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r>
                      <a:rPr lang="zh-CN" altLang="en-US" dirty="0" smtClean="0">
                        <a:solidFill>
                          <a:schemeClr val="tx1"/>
                        </a:solidFill>
                      </a:rPr>
                      <a:t>新闻</a:t>
                    </a:r>
                    <a:fld id="{D5A0264F-DC7B-485F-8767-A8A0940C55E4}" type="VALUE">
                      <a:rPr lang="en-US" altLang="zh-CN" smtClean="0">
                        <a:solidFill>
                          <a:schemeClr val="tx1"/>
                        </a:solidFill>
                      </a:rPr>
                      <a:pPr>
                        <a:defRPr sz="1100">
                          <a:solidFill>
                            <a:schemeClr val="tx1"/>
                          </a:solidFill>
                        </a:defRPr>
                      </a:pPr>
                      <a:t>[值]</a:t>
                    </a:fld>
                    <a:endParaRPr lang="zh-CN" altLang="en-US" dirty="0" smtClean="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zh-CN"/>
                </a:p>
              </c:txPr>
              <c:dLblPos val="bestFit"/>
              <c:showLegendKey val="0"/>
              <c:showVal val="1"/>
              <c:showCatName val="0"/>
              <c:showSerName val="0"/>
              <c:showPercent val="0"/>
              <c:showBubbleSize val="0"/>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CN"/>
              </a:p>
            </c:txPr>
            <c:showLegendKey val="0"/>
            <c:showVal val="0"/>
            <c:showCatName val="0"/>
            <c:showSerName val="0"/>
            <c:showPercent val="0"/>
            <c:showBubbleSize val="0"/>
            <c:extLst>
              <c:ext xmlns:c15="http://schemas.microsoft.com/office/drawing/2012/chart" uri="{CE6537A1-D6FC-4f65-9D91-7224C49458BB}"/>
            </c:extLst>
          </c:dLbls>
          <c:cat>
            <c:strRef>
              <c:f>Sheet1!$A$2:$A$7</c:f>
              <c:strCache>
                <c:ptCount val="6"/>
                <c:pt idx="0">
                  <c:v>微博</c:v>
                </c:pt>
                <c:pt idx="1">
                  <c:v>问答</c:v>
                </c:pt>
                <c:pt idx="2">
                  <c:v>论坛</c:v>
                </c:pt>
                <c:pt idx="3">
                  <c:v>贴吧</c:v>
                </c:pt>
                <c:pt idx="4">
                  <c:v>新闻</c:v>
                </c:pt>
                <c:pt idx="5">
                  <c:v>视频</c:v>
                </c:pt>
              </c:strCache>
            </c:strRef>
          </c:cat>
          <c:val>
            <c:numRef>
              <c:f>Sheet1!$B$2:$B$7</c:f>
              <c:numCache>
                <c:formatCode>0%</c:formatCode>
                <c:ptCount val="6"/>
                <c:pt idx="0">
                  <c:v>0.84451333693978614</c:v>
                </c:pt>
                <c:pt idx="1">
                  <c:v>1.3669843119304232E-2</c:v>
                </c:pt>
                <c:pt idx="2">
                  <c:v>1.6145811659939245E-2</c:v>
                </c:pt>
                <c:pt idx="3">
                  <c:v>3.0377429154009403E-3</c:v>
                </c:pt>
                <c:pt idx="4">
                  <c:v>0.11920019974199991</c:v>
                </c:pt>
                <c:pt idx="5">
                  <c:v>3.4330656235695561E-3</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0.17134</cdr:x>
      <cdr:y>0.19616</cdr:y>
    </cdr:from>
    <cdr:to>
      <cdr:x>0.22113</cdr:x>
      <cdr:y>0.88779</cdr:y>
    </cdr:to>
    <cdr:sp macro="" textlink="">
      <cdr:nvSpPr>
        <cdr:cNvPr id="2" name="矩形 1"/>
        <cdr:cNvSpPr/>
      </cdr:nvSpPr>
      <cdr:spPr>
        <a:xfrm xmlns:a="http://schemas.openxmlformats.org/drawingml/2006/main">
          <a:off x="1639696" y="628252"/>
          <a:ext cx="476518" cy="2215165"/>
        </a:xfrm>
        <a:prstGeom xmlns:a="http://schemas.openxmlformats.org/drawingml/2006/main" prst="rect">
          <a:avLst/>
        </a:prstGeom>
        <a:solidFill xmlns:a="http://schemas.openxmlformats.org/drawingml/2006/main">
          <a:schemeClr val="accent1">
            <a:lumMod val="20000"/>
            <a:lumOff val="80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017441-3852-4E51-B5F6-F632AEEDC631}" type="datetimeFigureOut">
              <a:rPr lang="zh-CN" altLang="en-US" smtClean="0"/>
              <a:t>2017/7/13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1683BA-EF9C-4B86-9A98-18001B004980}" type="slidenum">
              <a:rPr lang="zh-CN" altLang="en-US" smtClean="0"/>
              <a:t>‹#›</a:t>
            </a:fld>
            <a:endParaRPr lang="zh-CN" altLang="en-US"/>
          </a:p>
        </p:txBody>
      </p:sp>
    </p:spTree>
    <p:extLst>
      <p:ext uri="{BB962C8B-B14F-4D97-AF65-F5344CB8AC3E}">
        <p14:creationId xmlns:p14="http://schemas.microsoft.com/office/powerpoint/2010/main" val="8171863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FA5032-E6BD-0F43-A0C0-ADE2AE77FA34}" type="datetimeFigureOut">
              <a:rPr kumimoji="1" lang="zh-CN" altLang="en-US" smtClean="0"/>
              <a:t>2017/7/13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B774A-3C0F-B441-AE17-73D17F1D3708}" type="slidenum">
              <a:rPr kumimoji="1" lang="zh-CN" altLang="en-US" smtClean="0"/>
              <a:t>‹#›</a:t>
            </a:fld>
            <a:endParaRPr kumimoji="1" lang="zh-CN" altLang="en-US"/>
          </a:p>
        </p:txBody>
      </p:sp>
    </p:spTree>
    <p:extLst>
      <p:ext uri="{BB962C8B-B14F-4D97-AF65-F5344CB8AC3E}">
        <p14:creationId xmlns:p14="http://schemas.microsoft.com/office/powerpoint/2010/main" val="852043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CB774A-3C0F-B441-AE17-73D17F1D3708}" type="slidenum">
              <a:rPr kumimoji="1" lang="zh-CN" altLang="en-US" smtClean="0"/>
              <a:t>1</a:t>
            </a:fld>
            <a:endParaRPr kumimoji="1" lang="zh-CN" altLang="en-US"/>
          </a:p>
        </p:txBody>
      </p:sp>
    </p:spTree>
    <p:extLst>
      <p:ext uri="{BB962C8B-B14F-4D97-AF65-F5344CB8AC3E}">
        <p14:creationId xmlns:p14="http://schemas.microsoft.com/office/powerpoint/2010/main" val="482630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838201" y="1424122"/>
            <a:ext cx="10515600" cy="1129827"/>
          </a:xfrm>
          <a:prstGeom prst="rect">
            <a:avLst/>
          </a:prstGeom>
        </p:spPr>
        <p:txBody>
          <a:bodyPr/>
          <a:lstStyle>
            <a:lvl1pPr marL="0" indent="0">
              <a:lnSpc>
                <a:spcPts val="2800"/>
              </a:lnSpc>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olidFill>
                  <a:schemeClr val="bg2">
                    <a:lumMod val="50000"/>
                  </a:schemeClr>
                </a:solidFill>
                <a:latin typeface="微软雅黑" panose="020B0503020204020204" pitchFamily="34" charset="-122"/>
                <a:ea typeface="微软雅黑" panose="020B0503020204020204" pitchFamily="34" charset="-122"/>
              </a:rPr>
              <a:t>内文内文内文内文内文内文内文内文内文内文内文内文内文内文四个活动中，</a:t>
            </a:r>
            <a:r>
              <a:rPr lang="en-US" altLang="zh-CN" dirty="0">
                <a:solidFill>
                  <a:schemeClr val="bg2">
                    <a:lumMod val="50000"/>
                  </a:schemeClr>
                </a:solidFill>
                <a:latin typeface="微软雅黑" panose="020B0503020204020204" pitchFamily="34" charset="-122"/>
                <a:ea typeface="微软雅黑" panose="020B0503020204020204" pitchFamily="34" charset="-122"/>
              </a:rPr>
              <a:t>ZUK</a:t>
            </a:r>
            <a:r>
              <a:rPr lang="zh-CN" altLang="en-US" dirty="0">
                <a:solidFill>
                  <a:schemeClr val="bg2">
                    <a:lumMod val="50000"/>
                  </a:schemeClr>
                </a:solidFill>
                <a:latin typeface="微软雅黑" panose="020B0503020204020204" pitchFamily="34" charset="-122"/>
                <a:ea typeface="微软雅黑" panose="020B0503020204020204" pitchFamily="34" charset="-122"/>
              </a:rPr>
              <a:t>和</a:t>
            </a:r>
            <a:r>
              <a:rPr lang="en-US" altLang="zh-CN" dirty="0">
                <a:solidFill>
                  <a:schemeClr val="bg2">
                    <a:lumMod val="50000"/>
                  </a:schemeClr>
                </a:solidFill>
                <a:latin typeface="微软雅黑" panose="020B0503020204020204" pitchFamily="34" charset="-122"/>
                <a:ea typeface="微软雅黑" panose="020B0503020204020204" pitchFamily="34" charset="-122"/>
              </a:rPr>
              <a:t>YOGA</a:t>
            </a:r>
            <a:r>
              <a:rPr lang="zh-CN" altLang="en-US" dirty="0">
                <a:solidFill>
                  <a:schemeClr val="bg2">
                    <a:lumMod val="50000"/>
                  </a:schemeClr>
                </a:solidFill>
                <a:latin typeface="微软雅黑" panose="020B0503020204020204" pitchFamily="34" charset="-122"/>
                <a:ea typeface="微软雅黑" panose="020B0503020204020204" pitchFamily="34" charset="-122"/>
              </a:rPr>
              <a:t>的发布会在新浪微博的声量和互动量都是相对高的，这个跟官微的集中推广有密切关系。从转评赞的分布比例看，</a:t>
            </a:r>
            <a:r>
              <a:rPr lang="en-US" altLang="zh-CN" dirty="0">
                <a:solidFill>
                  <a:schemeClr val="bg2">
                    <a:lumMod val="50000"/>
                  </a:schemeClr>
                </a:solidFill>
                <a:latin typeface="微软雅黑" panose="020B0503020204020204" pitchFamily="34" charset="-122"/>
                <a:ea typeface="微软雅黑" panose="020B0503020204020204" pitchFamily="34" charset="-122"/>
              </a:rPr>
              <a:t>CES</a:t>
            </a:r>
            <a:r>
              <a:rPr lang="zh-CN" altLang="en-US" dirty="0">
                <a:solidFill>
                  <a:schemeClr val="bg2">
                    <a:lumMod val="50000"/>
                  </a:schemeClr>
                </a:solidFill>
                <a:latin typeface="微软雅黑" panose="020B0503020204020204" pitchFamily="34" charset="-122"/>
                <a:ea typeface="微软雅黑" panose="020B0503020204020204" pitchFamily="34" charset="-122"/>
              </a:rPr>
              <a:t>和</a:t>
            </a:r>
            <a:r>
              <a:rPr lang="en-US" altLang="zh-CN" dirty="0">
                <a:solidFill>
                  <a:schemeClr val="bg2">
                    <a:lumMod val="50000"/>
                  </a:schemeClr>
                </a:solidFill>
                <a:latin typeface="微软雅黑" panose="020B0503020204020204" pitchFamily="34" charset="-122"/>
                <a:ea typeface="微软雅黑" panose="020B0503020204020204" pitchFamily="34" charset="-122"/>
              </a:rPr>
              <a:t>YOGA</a:t>
            </a:r>
            <a:r>
              <a:rPr lang="zh-CN" altLang="en-US" dirty="0">
                <a:solidFill>
                  <a:schemeClr val="bg2">
                    <a:lumMod val="50000"/>
                  </a:schemeClr>
                </a:solidFill>
                <a:latin typeface="微软雅黑" panose="020B0503020204020204" pitchFamily="34" charset="-122"/>
                <a:ea typeface="微软雅黑" panose="020B0503020204020204" pitchFamily="34" charset="-122"/>
              </a:rPr>
              <a:t>发布会的情况最为相近</a:t>
            </a:r>
            <a:endParaRPr lang="zh-CN" altLang="en-US" dirty="0"/>
          </a:p>
        </p:txBody>
      </p:sp>
      <p:sp>
        <p:nvSpPr>
          <p:cNvPr id="3" name="图表占位符 2"/>
          <p:cNvSpPr>
            <a:spLocks noGrp="1"/>
          </p:cNvSpPr>
          <p:nvPr>
            <p:ph type="chart" sz="quarter" idx="11" hasCustomPrompt="1"/>
          </p:nvPr>
        </p:nvSpPr>
        <p:spPr>
          <a:xfrm>
            <a:off x="765110" y="2640013"/>
            <a:ext cx="5141168" cy="347153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zh-CN" altLang="en-US" dirty="0"/>
          </a:p>
        </p:txBody>
      </p:sp>
      <p:sp>
        <p:nvSpPr>
          <p:cNvPr id="11" name="图表占位符 2"/>
          <p:cNvSpPr>
            <a:spLocks noGrp="1"/>
          </p:cNvSpPr>
          <p:nvPr>
            <p:ph type="chart" sz="quarter" idx="12" hasCustomPrompt="1"/>
          </p:nvPr>
        </p:nvSpPr>
        <p:spPr>
          <a:xfrm>
            <a:off x="6212632" y="2640013"/>
            <a:ext cx="5141168" cy="347153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zh-CN" altLang="en-US" dirty="0"/>
          </a:p>
        </p:txBody>
      </p:sp>
      <p:sp>
        <p:nvSpPr>
          <p:cNvPr id="10"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4" name="内容占位符 3"/>
          <p:cNvSpPr>
            <a:spLocks noGrp="1"/>
          </p:cNvSpPr>
          <p:nvPr>
            <p:ph sz="quarter" idx="13" hasCustomPrompt="1"/>
          </p:nvPr>
        </p:nvSpPr>
        <p:spPr>
          <a:xfrm>
            <a:off x="838200" y="937639"/>
            <a:ext cx="10515600" cy="39631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副标题副标题副标题副标题副标题副标题</a:t>
            </a:r>
          </a:p>
          <a:p>
            <a:pPr lvl="0"/>
            <a:endParaRPr lang="zh-CN" altLang="en-US" dirty="0"/>
          </a:p>
        </p:txBody>
      </p:sp>
      <p:sp>
        <p:nvSpPr>
          <p:cNvPr id="7"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107308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161439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3342979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68580" tIns="34290" rIns="68580" bIns="34290"/>
          <a:lstStyle/>
          <a:p>
            <a:r>
              <a:rPr lang="zh-CN" altLang="en-US" smtClean="0"/>
              <a:t>单击此处编辑母版标题样式</a:t>
            </a:r>
            <a:endParaRPr lang="zh-CN" altLang="en-US"/>
          </a:p>
        </p:txBody>
      </p:sp>
      <p:sp>
        <p:nvSpPr>
          <p:cNvPr id="3"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1320024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838200" y="6356350"/>
            <a:ext cx="2743200" cy="365125"/>
          </a:xfrm>
          <a:prstGeom prst="rect">
            <a:avLst/>
          </a:prstGeom>
          <a:ln/>
        </p:spPr>
        <p:txBody>
          <a:bodyPr/>
          <a:lstStyle>
            <a:lvl1pPr>
              <a:defRPr/>
            </a:lvl1pPr>
          </a:lstStyle>
          <a:p>
            <a:endParaRPr lang="zh-CN" altLang="en-US">
              <a:solidFill>
                <a:srgbClr val="2B2929"/>
              </a:solidFill>
            </a:endParaRPr>
          </a:p>
        </p:txBody>
      </p:sp>
      <p:sp>
        <p:nvSpPr>
          <p:cNvPr id="3" name="页脚占位符 4"/>
          <p:cNvSpPr>
            <a:spLocks noGrp="1" noChangeArrowheads="1"/>
          </p:cNvSpPr>
          <p:nvPr>
            <p:ph type="ftr" sz="quarter" idx="11"/>
          </p:nvPr>
        </p:nvSpPr>
        <p:spPr>
          <a:xfrm>
            <a:off x="4038600" y="6356350"/>
            <a:ext cx="4114800" cy="365125"/>
          </a:xfrm>
          <a:prstGeom prst="rect">
            <a:avLst/>
          </a:prstGeom>
          <a:ln/>
        </p:spPr>
        <p:txBody>
          <a:bodyPr/>
          <a:lstStyle>
            <a:lvl1pPr>
              <a:defRPr/>
            </a:lvl1pPr>
          </a:lstStyle>
          <a:p>
            <a:pPr>
              <a:defRPr/>
            </a:pPr>
            <a:endParaRPr lang="zh-CN" altLang="en-US">
              <a:solidFill>
                <a:srgbClr val="2B2929"/>
              </a:solidFill>
            </a:endParaRPr>
          </a:p>
        </p:txBody>
      </p:sp>
      <p:sp>
        <p:nvSpPr>
          <p:cNvPr id="4" name="灯片编号占位符 5"/>
          <p:cNvSpPr>
            <a:spLocks noGrp="1" noChangeArrowheads="1"/>
          </p:cNvSpPr>
          <p:nvPr>
            <p:ph type="sldNum" sz="quarter" idx="12"/>
          </p:nvPr>
        </p:nvSpPr>
        <p:spPr>
          <a:xfrm>
            <a:off x="8610600" y="6356350"/>
            <a:ext cx="2743200" cy="365125"/>
          </a:xfrm>
          <a:prstGeom prst="rect">
            <a:avLst/>
          </a:prstGeom>
          <a:ln/>
        </p:spPr>
        <p:txBody>
          <a:bodyPr/>
          <a:lstStyle>
            <a:lvl1pPr>
              <a:defRPr/>
            </a:lvl1pPr>
          </a:lstStyle>
          <a:p>
            <a:fld id="{64F88447-A4B7-484C-B988-09E293899426}" type="slidenum">
              <a:rPr lang="zh-CN" altLang="en-US">
                <a:solidFill>
                  <a:srgbClr val="2B2929"/>
                </a:solidFill>
              </a:rPr>
              <a:pPr/>
              <a:t>‹#›</a:t>
            </a:fld>
            <a:endParaRPr lang="zh-CN" altLang="en-US">
              <a:solidFill>
                <a:srgbClr val="2B2929"/>
              </a:solidFill>
            </a:endParaRPr>
          </a:p>
        </p:txBody>
      </p:sp>
      <p:sp>
        <p:nvSpPr>
          <p:cNvPr id="5" name="灯片编号占位符 5"/>
          <p:cNvSpPr txBox="1">
            <a:spLocks noChangeArrowheads="1"/>
          </p:cNvSpPr>
          <p:nvPr userDrawn="1"/>
        </p:nvSpPr>
        <p:spPr>
          <a:xfrm>
            <a:off x="11850190" y="6639383"/>
            <a:ext cx="463731" cy="314416"/>
          </a:xfrm>
          <a:prstGeom prst="rect">
            <a:avLst/>
          </a:prstGeom>
          <a:ln/>
        </p:spPr>
        <p:txBody>
          <a:bodyPr/>
          <a:lstStyle>
            <a:defPPr>
              <a:defRPr lang="zh-CN"/>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1250640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838201" y="1424122"/>
            <a:ext cx="10515600" cy="1129827"/>
          </a:xfrm>
          <a:prstGeom prst="rect">
            <a:avLst/>
          </a:prstGeom>
        </p:spPr>
        <p:txBody>
          <a:bodyPr/>
          <a:lstStyle>
            <a:lvl1pPr marL="0" indent="0">
              <a:lnSpc>
                <a:spcPts val="2800"/>
              </a:lnSpc>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olidFill>
                  <a:schemeClr val="bg2">
                    <a:lumMod val="50000"/>
                  </a:schemeClr>
                </a:solidFill>
                <a:latin typeface="微软雅黑" panose="020B0503020204020204" pitchFamily="34" charset="-122"/>
                <a:ea typeface="微软雅黑" panose="020B0503020204020204" pitchFamily="34" charset="-122"/>
              </a:rPr>
              <a:t>内文内文内文内文内文内文内文内文内文内文内文内文内文内文四个活动中，</a:t>
            </a:r>
            <a:r>
              <a:rPr lang="en-US" altLang="zh-CN" dirty="0">
                <a:solidFill>
                  <a:schemeClr val="bg2">
                    <a:lumMod val="50000"/>
                  </a:schemeClr>
                </a:solidFill>
                <a:latin typeface="微软雅黑" panose="020B0503020204020204" pitchFamily="34" charset="-122"/>
                <a:ea typeface="微软雅黑" panose="020B0503020204020204" pitchFamily="34" charset="-122"/>
              </a:rPr>
              <a:t>ZUK</a:t>
            </a:r>
            <a:r>
              <a:rPr lang="zh-CN" altLang="en-US" dirty="0">
                <a:solidFill>
                  <a:schemeClr val="bg2">
                    <a:lumMod val="50000"/>
                  </a:schemeClr>
                </a:solidFill>
                <a:latin typeface="微软雅黑" panose="020B0503020204020204" pitchFamily="34" charset="-122"/>
                <a:ea typeface="微软雅黑" panose="020B0503020204020204" pitchFamily="34" charset="-122"/>
              </a:rPr>
              <a:t>和</a:t>
            </a:r>
            <a:r>
              <a:rPr lang="en-US" altLang="zh-CN" dirty="0">
                <a:solidFill>
                  <a:schemeClr val="bg2">
                    <a:lumMod val="50000"/>
                  </a:schemeClr>
                </a:solidFill>
                <a:latin typeface="微软雅黑" panose="020B0503020204020204" pitchFamily="34" charset="-122"/>
                <a:ea typeface="微软雅黑" panose="020B0503020204020204" pitchFamily="34" charset="-122"/>
              </a:rPr>
              <a:t>YOGA</a:t>
            </a:r>
            <a:r>
              <a:rPr lang="zh-CN" altLang="en-US" dirty="0">
                <a:solidFill>
                  <a:schemeClr val="bg2">
                    <a:lumMod val="50000"/>
                  </a:schemeClr>
                </a:solidFill>
                <a:latin typeface="微软雅黑" panose="020B0503020204020204" pitchFamily="34" charset="-122"/>
                <a:ea typeface="微软雅黑" panose="020B0503020204020204" pitchFamily="34" charset="-122"/>
              </a:rPr>
              <a:t>的发布会在新浪微博的声量和互动量都是相对高的，这个跟官微的集中推广有密切关系。从转评赞的分布比例看，</a:t>
            </a:r>
            <a:r>
              <a:rPr lang="en-US" altLang="zh-CN" dirty="0">
                <a:solidFill>
                  <a:schemeClr val="bg2">
                    <a:lumMod val="50000"/>
                  </a:schemeClr>
                </a:solidFill>
                <a:latin typeface="微软雅黑" panose="020B0503020204020204" pitchFamily="34" charset="-122"/>
                <a:ea typeface="微软雅黑" panose="020B0503020204020204" pitchFamily="34" charset="-122"/>
              </a:rPr>
              <a:t>CES</a:t>
            </a:r>
            <a:r>
              <a:rPr lang="zh-CN" altLang="en-US" dirty="0">
                <a:solidFill>
                  <a:schemeClr val="bg2">
                    <a:lumMod val="50000"/>
                  </a:schemeClr>
                </a:solidFill>
                <a:latin typeface="微软雅黑" panose="020B0503020204020204" pitchFamily="34" charset="-122"/>
                <a:ea typeface="微软雅黑" panose="020B0503020204020204" pitchFamily="34" charset="-122"/>
              </a:rPr>
              <a:t>和</a:t>
            </a:r>
            <a:r>
              <a:rPr lang="en-US" altLang="zh-CN" dirty="0">
                <a:solidFill>
                  <a:schemeClr val="bg2">
                    <a:lumMod val="50000"/>
                  </a:schemeClr>
                </a:solidFill>
                <a:latin typeface="微软雅黑" panose="020B0503020204020204" pitchFamily="34" charset="-122"/>
                <a:ea typeface="微软雅黑" panose="020B0503020204020204" pitchFamily="34" charset="-122"/>
              </a:rPr>
              <a:t>YOGA</a:t>
            </a:r>
            <a:r>
              <a:rPr lang="zh-CN" altLang="en-US" dirty="0">
                <a:solidFill>
                  <a:schemeClr val="bg2">
                    <a:lumMod val="50000"/>
                  </a:schemeClr>
                </a:solidFill>
                <a:latin typeface="微软雅黑" panose="020B0503020204020204" pitchFamily="34" charset="-122"/>
                <a:ea typeface="微软雅黑" panose="020B0503020204020204" pitchFamily="34" charset="-122"/>
              </a:rPr>
              <a:t>发布会的情况最为相近</a:t>
            </a:r>
            <a:endParaRPr lang="zh-CN" altLang="en-US" dirty="0"/>
          </a:p>
        </p:txBody>
      </p:sp>
      <p:sp>
        <p:nvSpPr>
          <p:cNvPr id="3" name="图表占位符 2"/>
          <p:cNvSpPr>
            <a:spLocks noGrp="1"/>
          </p:cNvSpPr>
          <p:nvPr>
            <p:ph type="chart" sz="quarter" idx="11" hasCustomPrompt="1"/>
          </p:nvPr>
        </p:nvSpPr>
        <p:spPr>
          <a:xfrm>
            <a:off x="765110" y="2640013"/>
            <a:ext cx="5141168" cy="347153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lang="zh-CN" altLang="en-US" dirty="0"/>
          </a:p>
        </p:txBody>
      </p:sp>
      <p:sp>
        <p:nvSpPr>
          <p:cNvPr id="11" name="图表占位符 2"/>
          <p:cNvSpPr>
            <a:spLocks noGrp="1"/>
          </p:cNvSpPr>
          <p:nvPr>
            <p:ph type="chart" sz="quarter" idx="12" hasCustomPrompt="1"/>
          </p:nvPr>
        </p:nvSpPr>
        <p:spPr>
          <a:xfrm>
            <a:off x="6212632" y="2640013"/>
            <a:ext cx="5141168" cy="347153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lang="zh-CN" altLang="en-US" dirty="0"/>
          </a:p>
        </p:txBody>
      </p:sp>
      <p:sp>
        <p:nvSpPr>
          <p:cNvPr id="10"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4" name="内容占位符 3"/>
          <p:cNvSpPr>
            <a:spLocks noGrp="1"/>
          </p:cNvSpPr>
          <p:nvPr>
            <p:ph sz="quarter" idx="13" hasCustomPrompt="1"/>
          </p:nvPr>
        </p:nvSpPr>
        <p:spPr>
          <a:xfrm>
            <a:off x="838200" y="937639"/>
            <a:ext cx="10515600" cy="39631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副标题副标题副标题副标题副标题副标题</a:t>
            </a:r>
          </a:p>
          <a:p>
            <a:pPr lvl="0"/>
            <a:endParaRPr lang="zh-CN" altLang="en-US" dirty="0"/>
          </a:p>
        </p:txBody>
      </p:sp>
      <p:sp>
        <p:nvSpPr>
          <p:cNvPr id="7"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3854278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8" name="图表占位符 2"/>
          <p:cNvSpPr>
            <a:spLocks noGrp="1"/>
          </p:cNvSpPr>
          <p:nvPr>
            <p:ph type="chart" sz="quarter" idx="11" hasCustomPrompt="1"/>
          </p:nvPr>
        </p:nvSpPr>
        <p:spPr>
          <a:xfrm>
            <a:off x="838200" y="1129003"/>
            <a:ext cx="5141168" cy="499187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lang="zh-CN" altLang="en-US" dirty="0"/>
          </a:p>
        </p:txBody>
      </p:sp>
      <p:sp>
        <p:nvSpPr>
          <p:cNvPr id="10" name="图表占位符 2"/>
          <p:cNvSpPr>
            <a:spLocks noGrp="1"/>
          </p:cNvSpPr>
          <p:nvPr>
            <p:ph type="chart" sz="quarter" idx="12" hasCustomPrompt="1"/>
          </p:nvPr>
        </p:nvSpPr>
        <p:spPr>
          <a:xfrm>
            <a:off x="6212632" y="1129003"/>
            <a:ext cx="5141168" cy="499187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lang="zh-CN" altLang="en-US" dirty="0"/>
          </a:p>
        </p:txBody>
      </p:sp>
      <p:sp>
        <p:nvSpPr>
          <p:cNvPr id="5"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1656727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3"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3806487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 1"/>
          <p:cNvSpPr>
            <a:spLocks noGrp="1"/>
          </p:cNvSpPr>
          <p:nvPr>
            <p:ph type="title"/>
          </p:nvPr>
        </p:nvSpPr>
        <p:spPr>
          <a:xfrm>
            <a:off x="838200" y="234495"/>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12" name="图表占位符 11"/>
          <p:cNvSpPr>
            <a:spLocks noGrp="1"/>
          </p:cNvSpPr>
          <p:nvPr>
            <p:ph type="chart" sz="quarter" idx="10" hasCustomPrompt="1"/>
          </p:nvPr>
        </p:nvSpPr>
        <p:spPr>
          <a:xfrm>
            <a:off x="838200" y="1278294"/>
            <a:ext cx="10515600" cy="4805264"/>
          </a:xfrm>
          <a:prstGeom prst="rect">
            <a:avLst/>
          </a:prstGeom>
        </p:spPr>
        <p:txBody>
          <a:bodyPr/>
          <a:lstStyle>
            <a:lvl1pPr marL="0" indent="0" algn="ctr">
              <a:buNone/>
              <a:defRPr sz="2000" b="1">
                <a:solidFill>
                  <a:schemeClr val="bg2">
                    <a:lumMod val="50000"/>
                  </a:schemeClr>
                </a:solidFill>
              </a:defRPr>
            </a:lvl1pPr>
          </a:lstStyle>
          <a:p>
            <a:r>
              <a:rPr lang="zh-CN" altLang="en-US" dirty="0"/>
              <a:t>图表标题</a:t>
            </a:r>
          </a:p>
        </p:txBody>
      </p:sp>
      <p:sp>
        <p:nvSpPr>
          <p:cNvPr id="4"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3601904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目录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9054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数说报告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内容占位符 13"/>
          <p:cNvSpPr>
            <a:spLocks noGrp="1"/>
          </p:cNvSpPr>
          <p:nvPr>
            <p:ph sz="quarter" idx="12" hasCustomPrompt="1"/>
          </p:nvPr>
        </p:nvSpPr>
        <p:spPr>
          <a:xfrm>
            <a:off x="1807286" y="3706718"/>
            <a:ext cx="9122483" cy="757705"/>
          </a:xfrm>
          <a:prstGeom prst="rect">
            <a:avLst/>
          </a:prstGeom>
        </p:spPr>
        <p:txBody>
          <a:bodyPr/>
          <a:lstStyle>
            <a:lvl1pPr marL="0" indent="0">
              <a:buNone/>
              <a:defRPr sz="5400" b="0">
                <a:solidFill>
                  <a:schemeClr val="bg1"/>
                </a:solidFill>
              </a:defRPr>
            </a:lvl1pPr>
          </a:lstStyle>
          <a:p>
            <a:pPr lvl="0"/>
            <a:r>
              <a:rPr lang="en-US" altLang="zh-CN" dirty="0" smtClean="0"/>
              <a:t>Title</a:t>
            </a:r>
            <a:endParaRPr lang="zh-CN" altLang="en-US" dirty="0"/>
          </a:p>
        </p:txBody>
      </p:sp>
    </p:spTree>
    <p:extLst>
      <p:ext uri="{BB962C8B-B14F-4D97-AF65-F5344CB8AC3E}">
        <p14:creationId xmlns:p14="http://schemas.microsoft.com/office/powerpoint/2010/main" val="1228171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8" name="图表占位符 2"/>
          <p:cNvSpPr>
            <a:spLocks noGrp="1"/>
          </p:cNvSpPr>
          <p:nvPr>
            <p:ph type="chart" sz="quarter" idx="11" hasCustomPrompt="1"/>
          </p:nvPr>
        </p:nvSpPr>
        <p:spPr>
          <a:xfrm>
            <a:off x="838200" y="1129003"/>
            <a:ext cx="5141168" cy="499187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zh-CN" altLang="en-US" dirty="0"/>
          </a:p>
        </p:txBody>
      </p:sp>
      <p:sp>
        <p:nvSpPr>
          <p:cNvPr id="10" name="图表占位符 2"/>
          <p:cNvSpPr>
            <a:spLocks noGrp="1"/>
          </p:cNvSpPr>
          <p:nvPr>
            <p:ph type="chart" sz="quarter" idx="12" hasCustomPrompt="1"/>
          </p:nvPr>
        </p:nvSpPr>
        <p:spPr>
          <a:xfrm>
            <a:off x="6212632" y="1129003"/>
            <a:ext cx="5141168" cy="499187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zh-CN" altLang="en-US" dirty="0"/>
          </a:p>
        </p:txBody>
      </p:sp>
      <p:sp>
        <p:nvSpPr>
          <p:cNvPr id="5"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3132568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838201" y="1424122"/>
            <a:ext cx="10515600" cy="1129827"/>
          </a:xfrm>
          <a:prstGeom prst="rect">
            <a:avLst/>
          </a:prstGeom>
        </p:spPr>
        <p:txBody>
          <a:bodyPr/>
          <a:lstStyle>
            <a:lvl1pPr marL="0" indent="0">
              <a:lnSpc>
                <a:spcPts val="2800"/>
              </a:lnSpc>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olidFill>
                  <a:schemeClr val="bg2">
                    <a:lumMod val="50000"/>
                  </a:schemeClr>
                </a:solidFill>
                <a:latin typeface="微软雅黑" panose="020B0503020204020204" pitchFamily="34" charset="-122"/>
                <a:ea typeface="微软雅黑" panose="020B0503020204020204" pitchFamily="34" charset="-122"/>
              </a:rPr>
              <a:t>内文内文内文内文内文内文内文内文内文内文内文内文内文内文四个活动中，</a:t>
            </a:r>
            <a:r>
              <a:rPr lang="en-US" altLang="zh-CN" dirty="0">
                <a:solidFill>
                  <a:schemeClr val="bg2">
                    <a:lumMod val="50000"/>
                  </a:schemeClr>
                </a:solidFill>
                <a:latin typeface="微软雅黑" panose="020B0503020204020204" pitchFamily="34" charset="-122"/>
                <a:ea typeface="微软雅黑" panose="020B0503020204020204" pitchFamily="34" charset="-122"/>
              </a:rPr>
              <a:t>ZUK</a:t>
            </a:r>
            <a:r>
              <a:rPr lang="zh-CN" altLang="en-US" dirty="0">
                <a:solidFill>
                  <a:schemeClr val="bg2">
                    <a:lumMod val="50000"/>
                  </a:schemeClr>
                </a:solidFill>
                <a:latin typeface="微软雅黑" panose="020B0503020204020204" pitchFamily="34" charset="-122"/>
                <a:ea typeface="微软雅黑" panose="020B0503020204020204" pitchFamily="34" charset="-122"/>
              </a:rPr>
              <a:t>和</a:t>
            </a:r>
            <a:r>
              <a:rPr lang="en-US" altLang="zh-CN" dirty="0">
                <a:solidFill>
                  <a:schemeClr val="bg2">
                    <a:lumMod val="50000"/>
                  </a:schemeClr>
                </a:solidFill>
                <a:latin typeface="微软雅黑" panose="020B0503020204020204" pitchFamily="34" charset="-122"/>
                <a:ea typeface="微软雅黑" panose="020B0503020204020204" pitchFamily="34" charset="-122"/>
              </a:rPr>
              <a:t>YOGA</a:t>
            </a:r>
            <a:r>
              <a:rPr lang="zh-CN" altLang="en-US" dirty="0">
                <a:solidFill>
                  <a:schemeClr val="bg2">
                    <a:lumMod val="50000"/>
                  </a:schemeClr>
                </a:solidFill>
                <a:latin typeface="微软雅黑" panose="020B0503020204020204" pitchFamily="34" charset="-122"/>
                <a:ea typeface="微软雅黑" panose="020B0503020204020204" pitchFamily="34" charset="-122"/>
              </a:rPr>
              <a:t>的发布会在新浪微博的声量和互动量都是相对高的，这个跟官微的集中推广有密切关系。从转评赞的分布比例看，</a:t>
            </a:r>
            <a:r>
              <a:rPr lang="en-US" altLang="zh-CN" dirty="0">
                <a:solidFill>
                  <a:schemeClr val="bg2">
                    <a:lumMod val="50000"/>
                  </a:schemeClr>
                </a:solidFill>
                <a:latin typeface="微软雅黑" panose="020B0503020204020204" pitchFamily="34" charset="-122"/>
                <a:ea typeface="微软雅黑" panose="020B0503020204020204" pitchFamily="34" charset="-122"/>
              </a:rPr>
              <a:t>CES</a:t>
            </a:r>
            <a:r>
              <a:rPr lang="zh-CN" altLang="en-US" dirty="0">
                <a:solidFill>
                  <a:schemeClr val="bg2">
                    <a:lumMod val="50000"/>
                  </a:schemeClr>
                </a:solidFill>
                <a:latin typeface="微软雅黑" panose="020B0503020204020204" pitchFamily="34" charset="-122"/>
                <a:ea typeface="微软雅黑" panose="020B0503020204020204" pitchFamily="34" charset="-122"/>
              </a:rPr>
              <a:t>和</a:t>
            </a:r>
            <a:r>
              <a:rPr lang="en-US" altLang="zh-CN" dirty="0">
                <a:solidFill>
                  <a:schemeClr val="bg2">
                    <a:lumMod val="50000"/>
                  </a:schemeClr>
                </a:solidFill>
                <a:latin typeface="微软雅黑" panose="020B0503020204020204" pitchFamily="34" charset="-122"/>
                <a:ea typeface="微软雅黑" panose="020B0503020204020204" pitchFamily="34" charset="-122"/>
              </a:rPr>
              <a:t>YOGA</a:t>
            </a:r>
            <a:r>
              <a:rPr lang="zh-CN" altLang="en-US" dirty="0">
                <a:solidFill>
                  <a:schemeClr val="bg2">
                    <a:lumMod val="50000"/>
                  </a:schemeClr>
                </a:solidFill>
                <a:latin typeface="微软雅黑" panose="020B0503020204020204" pitchFamily="34" charset="-122"/>
                <a:ea typeface="微软雅黑" panose="020B0503020204020204" pitchFamily="34" charset="-122"/>
              </a:rPr>
              <a:t>发布会的情况最为相近</a:t>
            </a:r>
            <a:endParaRPr lang="zh-CN" altLang="en-US" dirty="0"/>
          </a:p>
        </p:txBody>
      </p:sp>
      <p:sp>
        <p:nvSpPr>
          <p:cNvPr id="3" name="图表占位符 2"/>
          <p:cNvSpPr>
            <a:spLocks noGrp="1"/>
          </p:cNvSpPr>
          <p:nvPr>
            <p:ph type="chart" sz="quarter" idx="11" hasCustomPrompt="1"/>
          </p:nvPr>
        </p:nvSpPr>
        <p:spPr>
          <a:xfrm>
            <a:off x="765110" y="2640013"/>
            <a:ext cx="5141168" cy="347153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zh-CN" altLang="en-US" dirty="0"/>
          </a:p>
        </p:txBody>
      </p:sp>
      <p:sp>
        <p:nvSpPr>
          <p:cNvPr id="11" name="图表占位符 2"/>
          <p:cNvSpPr>
            <a:spLocks noGrp="1"/>
          </p:cNvSpPr>
          <p:nvPr>
            <p:ph type="chart" sz="quarter" idx="12" hasCustomPrompt="1"/>
          </p:nvPr>
        </p:nvSpPr>
        <p:spPr>
          <a:xfrm>
            <a:off x="6212632" y="2640013"/>
            <a:ext cx="5141168" cy="347153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zh-CN" altLang="en-US" dirty="0"/>
          </a:p>
        </p:txBody>
      </p:sp>
      <p:sp>
        <p:nvSpPr>
          <p:cNvPr id="10"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4" name="内容占位符 3"/>
          <p:cNvSpPr>
            <a:spLocks noGrp="1"/>
          </p:cNvSpPr>
          <p:nvPr>
            <p:ph sz="quarter" idx="13" hasCustomPrompt="1"/>
          </p:nvPr>
        </p:nvSpPr>
        <p:spPr>
          <a:xfrm>
            <a:off x="838200" y="937639"/>
            <a:ext cx="10515600" cy="39631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副标题副标题副标题副标题副标题副标题</a:t>
            </a:r>
          </a:p>
          <a:p>
            <a:pPr lvl="0"/>
            <a:endParaRPr lang="zh-CN" altLang="en-US" dirty="0"/>
          </a:p>
        </p:txBody>
      </p:sp>
      <p:sp>
        <p:nvSpPr>
          <p:cNvPr id="7"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1878739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8" name="图表占位符 2"/>
          <p:cNvSpPr>
            <a:spLocks noGrp="1"/>
          </p:cNvSpPr>
          <p:nvPr>
            <p:ph type="chart" sz="quarter" idx="11" hasCustomPrompt="1"/>
          </p:nvPr>
        </p:nvSpPr>
        <p:spPr>
          <a:xfrm>
            <a:off x="838200" y="1129003"/>
            <a:ext cx="5141168" cy="499187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zh-CN" altLang="en-US" dirty="0"/>
          </a:p>
        </p:txBody>
      </p:sp>
      <p:sp>
        <p:nvSpPr>
          <p:cNvPr id="10" name="图表占位符 2"/>
          <p:cNvSpPr>
            <a:spLocks noGrp="1"/>
          </p:cNvSpPr>
          <p:nvPr>
            <p:ph type="chart" sz="quarter" idx="12" hasCustomPrompt="1"/>
          </p:nvPr>
        </p:nvSpPr>
        <p:spPr>
          <a:xfrm>
            <a:off x="6212632" y="1129003"/>
            <a:ext cx="5141168" cy="499187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zh-CN" altLang="en-US" dirty="0"/>
          </a:p>
        </p:txBody>
      </p:sp>
      <p:sp>
        <p:nvSpPr>
          <p:cNvPr id="5"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3402547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3"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2091346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 1"/>
          <p:cNvSpPr>
            <a:spLocks noGrp="1"/>
          </p:cNvSpPr>
          <p:nvPr>
            <p:ph type="title"/>
          </p:nvPr>
        </p:nvSpPr>
        <p:spPr>
          <a:xfrm>
            <a:off x="838200" y="234495"/>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12" name="图表占位符 11"/>
          <p:cNvSpPr>
            <a:spLocks noGrp="1"/>
          </p:cNvSpPr>
          <p:nvPr>
            <p:ph type="chart" sz="quarter" idx="10" hasCustomPrompt="1"/>
          </p:nvPr>
        </p:nvSpPr>
        <p:spPr>
          <a:xfrm>
            <a:off x="838200" y="1278294"/>
            <a:ext cx="10515600" cy="4805264"/>
          </a:xfrm>
          <a:prstGeom prst="rect">
            <a:avLst/>
          </a:prstGeom>
        </p:spPr>
        <p:txBody>
          <a:bodyPr/>
          <a:lstStyle>
            <a:lvl1pPr marL="0" indent="0" algn="ctr">
              <a:buNone/>
              <a:defRPr sz="2000" b="1">
                <a:solidFill>
                  <a:schemeClr val="bg2">
                    <a:lumMod val="50000"/>
                  </a:schemeClr>
                </a:solidFill>
              </a:defRPr>
            </a:lvl1pPr>
          </a:lstStyle>
          <a:p>
            <a:r>
              <a:rPr lang="zh-CN" altLang="en-US" dirty="0"/>
              <a:t>图表标题</a:t>
            </a:r>
          </a:p>
        </p:txBody>
      </p:sp>
      <p:sp>
        <p:nvSpPr>
          <p:cNvPr id="4"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3201722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数说报告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893346" y="2753960"/>
            <a:ext cx="2033195" cy="612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5" name="直接连接符 4"/>
          <p:cNvCxnSpPr/>
          <p:nvPr userDrawn="1"/>
        </p:nvCxnSpPr>
        <p:spPr>
          <a:xfrm>
            <a:off x="1893346" y="3353742"/>
            <a:ext cx="869217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893346" y="4926152"/>
            <a:ext cx="869217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内容占位符 9"/>
          <p:cNvSpPr>
            <a:spLocks noGrp="1"/>
          </p:cNvSpPr>
          <p:nvPr>
            <p:ph sz="quarter" idx="10" hasCustomPrompt="1"/>
          </p:nvPr>
        </p:nvSpPr>
        <p:spPr>
          <a:xfrm>
            <a:off x="2032138" y="2854354"/>
            <a:ext cx="1755609" cy="412081"/>
          </a:xfrm>
          <a:prstGeom prst="rect">
            <a:avLst/>
          </a:prstGeom>
        </p:spPr>
        <p:txBody>
          <a:bodyPr/>
          <a:lstStyle>
            <a:lvl1pPr marL="0" indent="0">
              <a:buNone/>
              <a:defRPr sz="3000">
                <a:solidFill>
                  <a:schemeClr val="accent1"/>
                </a:solidFill>
              </a:defRPr>
            </a:lvl1pPr>
          </a:lstStyle>
          <a:p>
            <a:pPr lvl="0"/>
            <a:r>
              <a:rPr lang="en-US" altLang="zh-CN" dirty="0" smtClean="0"/>
              <a:t>CLIENT</a:t>
            </a:r>
            <a:endParaRPr lang="zh-CN" altLang="en-US" dirty="0"/>
          </a:p>
        </p:txBody>
      </p:sp>
      <p:sp>
        <p:nvSpPr>
          <p:cNvPr id="12" name="内容占位符 9"/>
          <p:cNvSpPr>
            <a:spLocks noGrp="1"/>
          </p:cNvSpPr>
          <p:nvPr>
            <p:ph sz="quarter" idx="11" hasCustomPrompt="1"/>
          </p:nvPr>
        </p:nvSpPr>
        <p:spPr>
          <a:xfrm>
            <a:off x="4065333" y="2814580"/>
            <a:ext cx="1755609" cy="412081"/>
          </a:xfrm>
          <a:prstGeom prst="rect">
            <a:avLst/>
          </a:prstGeom>
        </p:spPr>
        <p:txBody>
          <a:bodyPr/>
          <a:lstStyle>
            <a:lvl1pPr marL="0" indent="0">
              <a:buNone/>
              <a:defRPr sz="2200">
                <a:solidFill>
                  <a:schemeClr val="bg1"/>
                </a:solidFill>
              </a:defRPr>
            </a:lvl1pPr>
          </a:lstStyle>
          <a:p>
            <a:pPr lvl="0"/>
            <a:r>
              <a:rPr lang="en-US" altLang="zh-CN" dirty="0"/>
              <a:t>2    0    1    </a:t>
            </a:r>
            <a:r>
              <a:rPr lang="en-US" altLang="zh-CN" dirty="0" smtClean="0"/>
              <a:t>7</a:t>
            </a:r>
            <a:endParaRPr lang="zh-CN" altLang="en-US" dirty="0"/>
          </a:p>
        </p:txBody>
      </p:sp>
      <p:sp>
        <p:nvSpPr>
          <p:cNvPr id="14" name="内容占位符 13"/>
          <p:cNvSpPr>
            <a:spLocks noGrp="1"/>
          </p:cNvSpPr>
          <p:nvPr>
            <p:ph sz="quarter" idx="12" hasCustomPrompt="1"/>
          </p:nvPr>
        </p:nvSpPr>
        <p:spPr>
          <a:xfrm>
            <a:off x="1807286" y="3706718"/>
            <a:ext cx="9122483" cy="757705"/>
          </a:xfrm>
          <a:prstGeom prst="rect">
            <a:avLst/>
          </a:prstGeom>
        </p:spPr>
        <p:txBody>
          <a:bodyPr/>
          <a:lstStyle>
            <a:lvl1pPr marL="0" indent="0">
              <a:buNone/>
              <a:defRPr sz="5400" b="0">
                <a:solidFill>
                  <a:schemeClr val="bg1"/>
                </a:solidFill>
              </a:defRPr>
            </a:lvl1pPr>
          </a:lstStyle>
          <a:p>
            <a:pPr lvl="0"/>
            <a:r>
              <a:rPr lang="en-US" altLang="zh-CN" dirty="0" smtClean="0"/>
              <a:t>TITLE</a:t>
            </a:r>
            <a:endParaRPr lang="zh-CN" altLang="en-US" dirty="0"/>
          </a:p>
        </p:txBody>
      </p:sp>
    </p:spTree>
    <p:extLst>
      <p:ext uri="{BB962C8B-B14F-4D97-AF65-F5344CB8AC3E}">
        <p14:creationId xmlns:p14="http://schemas.microsoft.com/office/powerpoint/2010/main" val="1919259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目录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5852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章节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52206" y="1263228"/>
            <a:ext cx="2324100" cy="561975"/>
          </a:xfrm>
          <a:prstGeom prst="rect">
            <a:avLst/>
          </a:prstGeom>
        </p:spPr>
      </p:pic>
      <p:cxnSp>
        <p:nvCxnSpPr>
          <p:cNvPr id="9" name="直接连接符 8"/>
          <p:cNvCxnSpPr/>
          <p:nvPr userDrawn="1"/>
        </p:nvCxnSpPr>
        <p:spPr>
          <a:xfrm>
            <a:off x="2914256" y="1707502"/>
            <a:ext cx="0" cy="17541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椭圆 10"/>
          <p:cNvSpPr/>
          <p:nvPr userDrawn="1"/>
        </p:nvSpPr>
        <p:spPr>
          <a:xfrm>
            <a:off x="2354420" y="3251719"/>
            <a:ext cx="1119672" cy="1119672"/>
          </a:xfrm>
          <a:prstGeom prst="ellipse">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椭圆 12"/>
          <p:cNvSpPr/>
          <p:nvPr userDrawn="1"/>
        </p:nvSpPr>
        <p:spPr>
          <a:xfrm>
            <a:off x="2485048" y="3382347"/>
            <a:ext cx="858416" cy="8584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7" name="文本占位符 16"/>
          <p:cNvSpPr>
            <a:spLocks noGrp="1"/>
          </p:cNvSpPr>
          <p:nvPr>
            <p:ph type="body" sz="quarter" idx="10" hasCustomPrompt="1"/>
          </p:nvPr>
        </p:nvSpPr>
        <p:spPr>
          <a:xfrm>
            <a:off x="3604719" y="3433665"/>
            <a:ext cx="6957533" cy="755780"/>
          </a:xfrm>
          <a:prstGeom prst="rect">
            <a:avLst/>
          </a:prstGeom>
        </p:spPr>
        <p:txBody>
          <a:bodyPr/>
          <a:lstStyle>
            <a:lvl1pPr marL="0" indent="0">
              <a:buNone/>
              <a:defRPr sz="4800" b="1">
                <a:solidFill>
                  <a:schemeClr val="bg1"/>
                </a:solidFill>
              </a:defRPr>
            </a:lvl1pPr>
          </a:lstStyle>
          <a:p>
            <a:pPr lvl="0"/>
            <a:r>
              <a:rPr lang="zh-CN" altLang="en-US" dirty="0"/>
              <a:t>一编辑母版文本样式</a:t>
            </a:r>
          </a:p>
        </p:txBody>
      </p:sp>
      <p:sp>
        <p:nvSpPr>
          <p:cNvPr id="24" name="文本占位符 23"/>
          <p:cNvSpPr>
            <a:spLocks noGrp="1"/>
          </p:cNvSpPr>
          <p:nvPr>
            <p:ph type="body" sz="quarter" idx="11" hasCustomPrompt="1"/>
          </p:nvPr>
        </p:nvSpPr>
        <p:spPr>
          <a:xfrm>
            <a:off x="2566231" y="3650432"/>
            <a:ext cx="793712" cy="374002"/>
          </a:xfrm>
          <a:prstGeom prst="rect">
            <a:avLst/>
          </a:prstGeom>
        </p:spPr>
        <p:txBody>
          <a:bodyPr/>
          <a:lstStyle>
            <a:lvl1pPr marL="0" indent="0">
              <a:buNone/>
              <a:defRPr sz="1800">
                <a:solidFill>
                  <a:schemeClr val="accent3"/>
                </a:solidFill>
                <a:latin typeface="Arial Rounded MT Bold" panose="020F0704030504030204" pitchFamily="34" charset="0"/>
              </a:defRPr>
            </a:lvl1pPr>
          </a:lstStyle>
          <a:p>
            <a:pPr lvl="0"/>
            <a:r>
              <a:rPr lang="en-US" altLang="zh-CN" dirty="0"/>
              <a:t>ONE</a:t>
            </a:r>
            <a:endParaRPr lang="zh-CN" altLang="en-US" dirty="0"/>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93965" y="262539"/>
            <a:ext cx="2138244" cy="837792"/>
          </a:xfrm>
          <a:prstGeom prst="rect">
            <a:avLst/>
          </a:prstGeom>
        </p:spPr>
      </p:pic>
    </p:spTree>
    <p:extLst>
      <p:ext uri="{BB962C8B-B14F-4D97-AF65-F5344CB8AC3E}">
        <p14:creationId xmlns:p14="http://schemas.microsoft.com/office/powerpoint/2010/main" val="1472059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838201" y="1424122"/>
            <a:ext cx="10515600" cy="1129827"/>
          </a:xfrm>
          <a:prstGeom prst="rect">
            <a:avLst/>
          </a:prstGeom>
        </p:spPr>
        <p:txBody>
          <a:bodyPr/>
          <a:lstStyle>
            <a:lvl1pPr marL="0" indent="0">
              <a:lnSpc>
                <a:spcPts val="2800"/>
              </a:lnSpc>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olidFill>
                  <a:schemeClr val="bg2">
                    <a:lumMod val="50000"/>
                  </a:schemeClr>
                </a:solidFill>
                <a:latin typeface="微软雅黑" panose="020B0503020204020204" pitchFamily="34" charset="-122"/>
                <a:ea typeface="微软雅黑" panose="020B0503020204020204" pitchFamily="34" charset="-122"/>
              </a:rPr>
              <a:t>内文内文内文内文内文内文内文内文内文内文内文内文内文内文四个活动中，</a:t>
            </a:r>
            <a:r>
              <a:rPr lang="en-US" altLang="zh-CN" dirty="0">
                <a:solidFill>
                  <a:schemeClr val="bg2">
                    <a:lumMod val="50000"/>
                  </a:schemeClr>
                </a:solidFill>
                <a:latin typeface="微软雅黑" panose="020B0503020204020204" pitchFamily="34" charset="-122"/>
                <a:ea typeface="微软雅黑" panose="020B0503020204020204" pitchFamily="34" charset="-122"/>
              </a:rPr>
              <a:t>ZUK</a:t>
            </a:r>
            <a:r>
              <a:rPr lang="zh-CN" altLang="en-US" dirty="0">
                <a:solidFill>
                  <a:schemeClr val="bg2">
                    <a:lumMod val="50000"/>
                  </a:schemeClr>
                </a:solidFill>
                <a:latin typeface="微软雅黑" panose="020B0503020204020204" pitchFamily="34" charset="-122"/>
                <a:ea typeface="微软雅黑" panose="020B0503020204020204" pitchFamily="34" charset="-122"/>
              </a:rPr>
              <a:t>和</a:t>
            </a:r>
            <a:r>
              <a:rPr lang="en-US" altLang="zh-CN" dirty="0">
                <a:solidFill>
                  <a:schemeClr val="bg2">
                    <a:lumMod val="50000"/>
                  </a:schemeClr>
                </a:solidFill>
                <a:latin typeface="微软雅黑" panose="020B0503020204020204" pitchFamily="34" charset="-122"/>
                <a:ea typeface="微软雅黑" panose="020B0503020204020204" pitchFamily="34" charset="-122"/>
              </a:rPr>
              <a:t>YOGA</a:t>
            </a:r>
            <a:r>
              <a:rPr lang="zh-CN" altLang="en-US" dirty="0">
                <a:solidFill>
                  <a:schemeClr val="bg2">
                    <a:lumMod val="50000"/>
                  </a:schemeClr>
                </a:solidFill>
                <a:latin typeface="微软雅黑" panose="020B0503020204020204" pitchFamily="34" charset="-122"/>
                <a:ea typeface="微软雅黑" panose="020B0503020204020204" pitchFamily="34" charset="-122"/>
              </a:rPr>
              <a:t>的发布会在新浪微博的声量和互动量都是相对高的，这个跟官微的集中推广有密切关系。从转评赞的分布比例看，</a:t>
            </a:r>
            <a:r>
              <a:rPr lang="en-US" altLang="zh-CN" dirty="0">
                <a:solidFill>
                  <a:schemeClr val="bg2">
                    <a:lumMod val="50000"/>
                  </a:schemeClr>
                </a:solidFill>
                <a:latin typeface="微软雅黑" panose="020B0503020204020204" pitchFamily="34" charset="-122"/>
                <a:ea typeface="微软雅黑" panose="020B0503020204020204" pitchFamily="34" charset="-122"/>
              </a:rPr>
              <a:t>CES</a:t>
            </a:r>
            <a:r>
              <a:rPr lang="zh-CN" altLang="en-US" dirty="0">
                <a:solidFill>
                  <a:schemeClr val="bg2">
                    <a:lumMod val="50000"/>
                  </a:schemeClr>
                </a:solidFill>
                <a:latin typeface="微软雅黑" panose="020B0503020204020204" pitchFamily="34" charset="-122"/>
                <a:ea typeface="微软雅黑" panose="020B0503020204020204" pitchFamily="34" charset="-122"/>
              </a:rPr>
              <a:t>和</a:t>
            </a:r>
            <a:r>
              <a:rPr lang="en-US" altLang="zh-CN" dirty="0">
                <a:solidFill>
                  <a:schemeClr val="bg2">
                    <a:lumMod val="50000"/>
                  </a:schemeClr>
                </a:solidFill>
                <a:latin typeface="微软雅黑" panose="020B0503020204020204" pitchFamily="34" charset="-122"/>
                <a:ea typeface="微软雅黑" panose="020B0503020204020204" pitchFamily="34" charset="-122"/>
              </a:rPr>
              <a:t>YOGA</a:t>
            </a:r>
            <a:r>
              <a:rPr lang="zh-CN" altLang="en-US" dirty="0">
                <a:solidFill>
                  <a:schemeClr val="bg2">
                    <a:lumMod val="50000"/>
                  </a:schemeClr>
                </a:solidFill>
                <a:latin typeface="微软雅黑" panose="020B0503020204020204" pitchFamily="34" charset="-122"/>
                <a:ea typeface="微软雅黑" panose="020B0503020204020204" pitchFamily="34" charset="-122"/>
              </a:rPr>
              <a:t>发布会的情况最为相近</a:t>
            </a:r>
            <a:endParaRPr lang="zh-CN" altLang="en-US" dirty="0"/>
          </a:p>
        </p:txBody>
      </p:sp>
      <p:sp>
        <p:nvSpPr>
          <p:cNvPr id="3" name="图表占位符 2"/>
          <p:cNvSpPr>
            <a:spLocks noGrp="1"/>
          </p:cNvSpPr>
          <p:nvPr>
            <p:ph type="chart" sz="quarter" idx="11" hasCustomPrompt="1"/>
          </p:nvPr>
        </p:nvSpPr>
        <p:spPr>
          <a:xfrm>
            <a:off x="765110" y="2640013"/>
            <a:ext cx="5141168" cy="347153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lang="zh-CN" altLang="en-US" dirty="0"/>
          </a:p>
        </p:txBody>
      </p:sp>
      <p:sp>
        <p:nvSpPr>
          <p:cNvPr id="11" name="图表占位符 2"/>
          <p:cNvSpPr>
            <a:spLocks noGrp="1"/>
          </p:cNvSpPr>
          <p:nvPr>
            <p:ph type="chart" sz="quarter" idx="12" hasCustomPrompt="1"/>
          </p:nvPr>
        </p:nvSpPr>
        <p:spPr>
          <a:xfrm>
            <a:off x="6212632" y="2640013"/>
            <a:ext cx="5141168" cy="347153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lang="zh-CN" altLang="en-US" dirty="0"/>
          </a:p>
        </p:txBody>
      </p:sp>
      <p:sp>
        <p:nvSpPr>
          <p:cNvPr id="10"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4" name="内容占位符 3"/>
          <p:cNvSpPr>
            <a:spLocks noGrp="1"/>
          </p:cNvSpPr>
          <p:nvPr>
            <p:ph sz="quarter" idx="13" hasCustomPrompt="1"/>
          </p:nvPr>
        </p:nvSpPr>
        <p:spPr>
          <a:xfrm>
            <a:off x="838200" y="937639"/>
            <a:ext cx="10515600" cy="39631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副标题副标题副标题副标题副标题副标题</a:t>
            </a:r>
          </a:p>
          <a:p>
            <a:pPr lvl="0"/>
            <a:endParaRPr lang="zh-CN" altLang="en-US" dirty="0"/>
          </a:p>
        </p:txBody>
      </p:sp>
      <p:sp>
        <p:nvSpPr>
          <p:cNvPr id="7"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2605900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8" name="图表占位符 2"/>
          <p:cNvSpPr>
            <a:spLocks noGrp="1"/>
          </p:cNvSpPr>
          <p:nvPr>
            <p:ph type="chart" sz="quarter" idx="11" hasCustomPrompt="1"/>
          </p:nvPr>
        </p:nvSpPr>
        <p:spPr>
          <a:xfrm>
            <a:off x="838200" y="1129003"/>
            <a:ext cx="5141168" cy="499187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lang="zh-CN" altLang="en-US" dirty="0"/>
          </a:p>
        </p:txBody>
      </p:sp>
      <p:sp>
        <p:nvSpPr>
          <p:cNvPr id="10" name="图表占位符 2"/>
          <p:cNvSpPr>
            <a:spLocks noGrp="1"/>
          </p:cNvSpPr>
          <p:nvPr>
            <p:ph type="chart" sz="quarter" idx="12" hasCustomPrompt="1"/>
          </p:nvPr>
        </p:nvSpPr>
        <p:spPr>
          <a:xfrm>
            <a:off x="6212632" y="1129003"/>
            <a:ext cx="5141168" cy="4991878"/>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1">
                <a:solidFill>
                  <a:schemeClr val="bg2">
                    <a:lumMod val="50000"/>
                  </a:schemeClr>
                </a:solidFill>
              </a:defRPr>
            </a:lvl1pPr>
          </a:lstStyle>
          <a:p>
            <a:r>
              <a:rPr lang="zh-CN" altLang="en-US" dirty="0"/>
              <a:t>图表标题</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lang="zh-CN" altLang="en-US" dirty="0"/>
          </a:p>
        </p:txBody>
      </p:sp>
      <p:sp>
        <p:nvSpPr>
          <p:cNvPr id="5"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38201558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3"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2957180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1"/>
          <p:cNvSpPr>
            <a:spLocks noGrp="1"/>
          </p:cNvSpPr>
          <p:nvPr>
            <p:ph type="title"/>
          </p:nvPr>
        </p:nvSpPr>
        <p:spPr>
          <a:xfrm>
            <a:off x="838200" y="116161"/>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3"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28782036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 1"/>
          <p:cNvSpPr>
            <a:spLocks noGrp="1"/>
          </p:cNvSpPr>
          <p:nvPr>
            <p:ph type="title"/>
          </p:nvPr>
        </p:nvSpPr>
        <p:spPr>
          <a:xfrm>
            <a:off x="838200" y="234495"/>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12" name="图表占位符 11"/>
          <p:cNvSpPr>
            <a:spLocks noGrp="1"/>
          </p:cNvSpPr>
          <p:nvPr>
            <p:ph type="chart" sz="quarter" idx="10" hasCustomPrompt="1"/>
          </p:nvPr>
        </p:nvSpPr>
        <p:spPr>
          <a:xfrm>
            <a:off x="838200" y="1278294"/>
            <a:ext cx="10515600" cy="4805264"/>
          </a:xfrm>
          <a:prstGeom prst="rect">
            <a:avLst/>
          </a:prstGeom>
        </p:spPr>
        <p:txBody>
          <a:bodyPr/>
          <a:lstStyle>
            <a:lvl1pPr marL="0" indent="0" algn="ctr">
              <a:buNone/>
              <a:defRPr sz="2000" b="1">
                <a:solidFill>
                  <a:schemeClr val="bg2">
                    <a:lumMod val="50000"/>
                  </a:schemeClr>
                </a:solidFill>
              </a:defRPr>
            </a:lvl1pPr>
          </a:lstStyle>
          <a:p>
            <a:r>
              <a:rPr lang="zh-CN" altLang="en-US" dirty="0"/>
              <a:t>图表标题</a:t>
            </a:r>
          </a:p>
        </p:txBody>
      </p:sp>
      <p:sp>
        <p:nvSpPr>
          <p:cNvPr id="4"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966529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目录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32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 1"/>
          <p:cNvSpPr>
            <a:spLocks noGrp="1"/>
          </p:cNvSpPr>
          <p:nvPr>
            <p:ph type="title"/>
          </p:nvPr>
        </p:nvSpPr>
        <p:spPr>
          <a:xfrm>
            <a:off x="838200" y="234495"/>
            <a:ext cx="10515600" cy="735889"/>
          </a:xfrm>
          <a:prstGeom prst="rect">
            <a:avLst/>
          </a:prstGeom>
        </p:spPr>
        <p:txBody>
          <a:bodyPr/>
          <a:lstStyle>
            <a:lvl1pPr>
              <a:defRPr>
                <a:solidFill>
                  <a:schemeClr val="accent1"/>
                </a:solidFill>
              </a:defRPr>
            </a:lvl1pPr>
          </a:lstStyle>
          <a:p>
            <a:r>
              <a:rPr lang="zh-CN" altLang="en-US" dirty="0"/>
              <a:t>单击此处编辑母版标题样式</a:t>
            </a:r>
          </a:p>
        </p:txBody>
      </p:sp>
      <p:sp>
        <p:nvSpPr>
          <p:cNvPr id="12" name="图表占位符 11"/>
          <p:cNvSpPr>
            <a:spLocks noGrp="1"/>
          </p:cNvSpPr>
          <p:nvPr>
            <p:ph type="chart" sz="quarter" idx="10" hasCustomPrompt="1"/>
          </p:nvPr>
        </p:nvSpPr>
        <p:spPr>
          <a:xfrm>
            <a:off x="838200" y="1278294"/>
            <a:ext cx="10515600" cy="4805264"/>
          </a:xfrm>
          <a:prstGeom prst="rect">
            <a:avLst/>
          </a:prstGeom>
        </p:spPr>
        <p:txBody>
          <a:bodyPr/>
          <a:lstStyle>
            <a:lvl1pPr marL="0" indent="0" algn="ctr">
              <a:buNone/>
              <a:defRPr sz="2000" b="1">
                <a:solidFill>
                  <a:schemeClr val="bg2">
                    <a:lumMod val="50000"/>
                  </a:schemeClr>
                </a:solidFill>
              </a:defRPr>
            </a:lvl1pPr>
          </a:lstStyle>
          <a:p>
            <a:r>
              <a:rPr lang="zh-CN" altLang="en-US" dirty="0"/>
              <a:t>图表标题</a:t>
            </a:r>
          </a:p>
        </p:txBody>
      </p:sp>
      <p:sp>
        <p:nvSpPr>
          <p:cNvPr id="4"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993557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数说报告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1893346" y="2753960"/>
            <a:ext cx="2033195" cy="612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5" name="直接连接符 4"/>
          <p:cNvCxnSpPr/>
          <p:nvPr userDrawn="1"/>
        </p:nvCxnSpPr>
        <p:spPr>
          <a:xfrm>
            <a:off x="1893346" y="3353742"/>
            <a:ext cx="869217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893346" y="4926152"/>
            <a:ext cx="869217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内容占位符 9"/>
          <p:cNvSpPr>
            <a:spLocks noGrp="1"/>
          </p:cNvSpPr>
          <p:nvPr>
            <p:ph sz="quarter" idx="10" hasCustomPrompt="1"/>
          </p:nvPr>
        </p:nvSpPr>
        <p:spPr>
          <a:xfrm>
            <a:off x="2032138" y="2854354"/>
            <a:ext cx="1755609" cy="412081"/>
          </a:xfrm>
          <a:prstGeom prst="rect">
            <a:avLst/>
          </a:prstGeom>
        </p:spPr>
        <p:txBody>
          <a:bodyPr/>
          <a:lstStyle>
            <a:lvl1pPr marL="0" indent="0">
              <a:buNone/>
              <a:defRPr sz="3000">
                <a:solidFill>
                  <a:schemeClr val="accent1"/>
                </a:solidFill>
              </a:defRPr>
            </a:lvl1pPr>
          </a:lstStyle>
          <a:p>
            <a:pPr lvl="0"/>
            <a:r>
              <a:rPr lang="en-US" altLang="zh-CN" dirty="0" smtClean="0"/>
              <a:t>CLIENT</a:t>
            </a:r>
            <a:endParaRPr lang="zh-CN" altLang="en-US" dirty="0"/>
          </a:p>
        </p:txBody>
      </p:sp>
      <p:sp>
        <p:nvSpPr>
          <p:cNvPr id="12" name="内容占位符 9"/>
          <p:cNvSpPr>
            <a:spLocks noGrp="1"/>
          </p:cNvSpPr>
          <p:nvPr>
            <p:ph sz="quarter" idx="11" hasCustomPrompt="1"/>
          </p:nvPr>
        </p:nvSpPr>
        <p:spPr>
          <a:xfrm>
            <a:off x="4065333" y="2814580"/>
            <a:ext cx="1755609" cy="412081"/>
          </a:xfrm>
          <a:prstGeom prst="rect">
            <a:avLst/>
          </a:prstGeom>
        </p:spPr>
        <p:txBody>
          <a:bodyPr/>
          <a:lstStyle>
            <a:lvl1pPr marL="0" indent="0">
              <a:buNone/>
              <a:defRPr sz="2200">
                <a:solidFill>
                  <a:schemeClr val="bg1"/>
                </a:solidFill>
              </a:defRPr>
            </a:lvl1pPr>
          </a:lstStyle>
          <a:p>
            <a:pPr lvl="0"/>
            <a:r>
              <a:rPr lang="en-US" altLang="zh-CN" dirty="0"/>
              <a:t>2    0    1    </a:t>
            </a:r>
            <a:r>
              <a:rPr lang="en-US" altLang="zh-CN" dirty="0" smtClean="0"/>
              <a:t>7</a:t>
            </a:r>
            <a:endParaRPr lang="zh-CN" altLang="en-US" dirty="0"/>
          </a:p>
        </p:txBody>
      </p:sp>
      <p:sp>
        <p:nvSpPr>
          <p:cNvPr id="14" name="内容占位符 13"/>
          <p:cNvSpPr>
            <a:spLocks noGrp="1"/>
          </p:cNvSpPr>
          <p:nvPr>
            <p:ph sz="quarter" idx="12" hasCustomPrompt="1"/>
          </p:nvPr>
        </p:nvSpPr>
        <p:spPr>
          <a:xfrm>
            <a:off x="1807286" y="3706718"/>
            <a:ext cx="9122483" cy="757705"/>
          </a:xfrm>
          <a:prstGeom prst="rect">
            <a:avLst/>
          </a:prstGeom>
        </p:spPr>
        <p:txBody>
          <a:bodyPr/>
          <a:lstStyle>
            <a:lvl1pPr marL="0" indent="0">
              <a:buNone/>
              <a:defRPr sz="5400" b="0">
                <a:solidFill>
                  <a:schemeClr val="bg1"/>
                </a:solidFill>
              </a:defRPr>
            </a:lvl1pPr>
          </a:lstStyle>
          <a:p>
            <a:pPr lvl="0"/>
            <a:r>
              <a:rPr lang="en-US" altLang="zh-CN" dirty="0" smtClean="0"/>
              <a:t>TITLE</a:t>
            </a:r>
            <a:endParaRPr lang="zh-CN" altLang="en-US" dirty="0"/>
          </a:p>
        </p:txBody>
      </p:sp>
    </p:spTree>
    <p:extLst>
      <p:ext uri="{BB962C8B-B14F-4D97-AF65-F5344CB8AC3E}">
        <p14:creationId xmlns:p14="http://schemas.microsoft.com/office/powerpoint/2010/main" val="2814525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956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52206" y="1263228"/>
            <a:ext cx="2324100" cy="561975"/>
          </a:xfrm>
          <a:prstGeom prst="rect">
            <a:avLst/>
          </a:prstGeom>
        </p:spPr>
      </p:pic>
      <p:cxnSp>
        <p:nvCxnSpPr>
          <p:cNvPr id="9" name="直接连接符 8"/>
          <p:cNvCxnSpPr/>
          <p:nvPr userDrawn="1"/>
        </p:nvCxnSpPr>
        <p:spPr>
          <a:xfrm>
            <a:off x="2914256" y="1707502"/>
            <a:ext cx="0" cy="17541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椭圆 10"/>
          <p:cNvSpPr/>
          <p:nvPr userDrawn="1"/>
        </p:nvSpPr>
        <p:spPr>
          <a:xfrm>
            <a:off x="2354420" y="3251719"/>
            <a:ext cx="1119672" cy="1119672"/>
          </a:xfrm>
          <a:prstGeom prst="ellipse">
            <a:avLst/>
          </a:prstGeom>
          <a:solidFill>
            <a:schemeClr val="bg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椭圆 12"/>
          <p:cNvSpPr/>
          <p:nvPr userDrawn="1"/>
        </p:nvSpPr>
        <p:spPr>
          <a:xfrm>
            <a:off x="2485048" y="3382347"/>
            <a:ext cx="858416" cy="8584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7" name="文本占位符 16"/>
          <p:cNvSpPr>
            <a:spLocks noGrp="1"/>
          </p:cNvSpPr>
          <p:nvPr>
            <p:ph type="body" sz="quarter" idx="10" hasCustomPrompt="1"/>
          </p:nvPr>
        </p:nvSpPr>
        <p:spPr>
          <a:xfrm>
            <a:off x="3604719" y="3433665"/>
            <a:ext cx="6957533" cy="755780"/>
          </a:xfrm>
          <a:prstGeom prst="rect">
            <a:avLst/>
          </a:prstGeom>
        </p:spPr>
        <p:txBody>
          <a:bodyPr/>
          <a:lstStyle>
            <a:lvl1pPr marL="0" indent="0">
              <a:buNone/>
              <a:defRPr sz="4800" b="1">
                <a:solidFill>
                  <a:schemeClr val="bg1"/>
                </a:solidFill>
              </a:defRPr>
            </a:lvl1pPr>
          </a:lstStyle>
          <a:p>
            <a:pPr lvl="0"/>
            <a:r>
              <a:rPr lang="zh-CN" altLang="en-US" dirty="0"/>
              <a:t>一编辑母版文本样式</a:t>
            </a:r>
          </a:p>
        </p:txBody>
      </p:sp>
      <p:sp>
        <p:nvSpPr>
          <p:cNvPr id="24" name="文本占位符 23"/>
          <p:cNvSpPr>
            <a:spLocks noGrp="1"/>
          </p:cNvSpPr>
          <p:nvPr>
            <p:ph type="body" sz="quarter" idx="11" hasCustomPrompt="1"/>
          </p:nvPr>
        </p:nvSpPr>
        <p:spPr>
          <a:xfrm>
            <a:off x="2566231" y="3650432"/>
            <a:ext cx="793712" cy="374002"/>
          </a:xfrm>
          <a:prstGeom prst="rect">
            <a:avLst/>
          </a:prstGeom>
        </p:spPr>
        <p:txBody>
          <a:bodyPr/>
          <a:lstStyle>
            <a:lvl1pPr marL="0" indent="0">
              <a:buNone/>
              <a:defRPr sz="1800">
                <a:solidFill>
                  <a:schemeClr val="accent3"/>
                </a:solidFill>
                <a:latin typeface="Arial Rounded MT Bold" panose="020F0704030504030204" pitchFamily="34" charset="0"/>
              </a:defRPr>
            </a:lvl1pPr>
          </a:lstStyle>
          <a:p>
            <a:pPr lvl="0"/>
            <a:r>
              <a:rPr lang="en-US" altLang="zh-CN" dirty="0"/>
              <a:t>ONE</a:t>
            </a:r>
            <a:endParaRPr lang="zh-CN" altLang="en-US" dirty="0"/>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893965" y="262539"/>
            <a:ext cx="2138244" cy="837792"/>
          </a:xfrm>
          <a:prstGeom prst="rect">
            <a:avLst/>
          </a:prstGeom>
        </p:spPr>
      </p:pic>
    </p:spTree>
    <p:extLst>
      <p:ext uri="{BB962C8B-B14F-4D97-AF65-F5344CB8AC3E}">
        <p14:creationId xmlns:p14="http://schemas.microsoft.com/office/powerpoint/2010/main" val="4250540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987424"/>
            <a:ext cx="3932237" cy="1069975"/>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2738634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13743489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3">
            <a:lum/>
          </a:blip>
          <a:srcRect/>
          <a:stretch>
            <a:fillRect/>
          </a:stretch>
        </a:blipFill>
        <a:effectLst/>
      </p:bgPr>
    </p:bg>
    <p:spTree>
      <p:nvGrpSpPr>
        <p:cNvPr id="1" name=""/>
        <p:cNvGrpSpPr/>
        <p:nvPr/>
      </p:nvGrpSpPr>
      <p:grpSpPr>
        <a:xfrm>
          <a:off x="0" y="0"/>
          <a:ext cx="0" cy="0"/>
          <a:chOff x="0" y="0"/>
          <a:chExt cx="0" cy="0"/>
        </a:xfrm>
      </p:grpSpPr>
      <p:sp>
        <p:nvSpPr>
          <p:cNvPr id="2" name="灯片编号占位符 5"/>
          <p:cNvSpPr>
            <a:spLocks noGrp="1" noChangeArrowheads="1"/>
          </p:cNvSpPr>
          <p:nvPr>
            <p:ph type="sldNum" sz="quarter" idx="4"/>
          </p:nvPr>
        </p:nvSpPr>
        <p:spPr>
          <a:xfrm>
            <a:off x="11850190" y="6639383"/>
            <a:ext cx="463731" cy="314416"/>
          </a:xfrm>
          <a:prstGeom prst="rect">
            <a:avLst/>
          </a:prstGeom>
          <a:ln/>
        </p:spPr>
        <p:txBody>
          <a:bodyPr/>
          <a:lstStyle>
            <a:lvl1pPr>
              <a:defRPr sz="1200"/>
            </a:lvl1pPr>
          </a:lstStyle>
          <a:p>
            <a:fld id="{64F88447-A4B7-484C-B988-09E293899426}" type="slidenum">
              <a:rPr lang="zh-CN" altLang="en-US" smtClean="0">
                <a:solidFill>
                  <a:srgbClr val="2B2929"/>
                </a:solidFill>
              </a:rPr>
              <a:pPr/>
              <a:t>‹#›</a:t>
            </a:fld>
            <a:endParaRPr lang="zh-CN" altLang="en-US">
              <a:solidFill>
                <a:srgbClr val="2B2929"/>
              </a:solidFill>
            </a:endParaRPr>
          </a:p>
        </p:txBody>
      </p:sp>
    </p:spTree>
    <p:extLst>
      <p:ext uri="{BB962C8B-B14F-4D97-AF65-F5344CB8AC3E}">
        <p14:creationId xmlns:p14="http://schemas.microsoft.com/office/powerpoint/2010/main" val="275027061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3" r:id="rId12"/>
    <p:sldLayoutId id="2147483794" r:id="rId13"/>
    <p:sldLayoutId id="2147483757" r:id="rId14"/>
    <p:sldLayoutId id="2147483758" r:id="rId15"/>
    <p:sldLayoutId id="2147483759" r:id="rId16"/>
    <p:sldLayoutId id="2147483760" r:id="rId17"/>
    <p:sldLayoutId id="2147483762" r:id="rId18"/>
    <p:sldLayoutId id="2147483816" r:id="rId19"/>
    <p:sldLayoutId id="2147483796" r:id="rId20"/>
    <p:sldLayoutId id="2147483797" r:id="rId21"/>
    <p:sldLayoutId id="2147483798" r:id="rId22"/>
    <p:sldLayoutId id="2147483799" r:id="rId23"/>
    <p:sldLayoutId id="2147483800" r:id="rId24"/>
    <p:sldLayoutId id="2147483801" r:id="rId25"/>
    <p:sldLayoutId id="2147483802" r:id="rId26"/>
    <p:sldLayoutId id="2147483809" r:id="rId27"/>
    <p:sldLayoutId id="2147483810" r:id="rId28"/>
    <p:sldLayoutId id="2147483811" r:id="rId29"/>
    <p:sldLayoutId id="2147483812" r:id="rId30"/>
    <p:sldLayoutId id="2147483813" r:id="rId3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hart" Target="../charts/chart11.xml"/><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chart" Target="../charts/chart10.xml"/><Relationship Id="rId2" Type="http://schemas.openxmlformats.org/officeDocument/2006/relationships/chart" Target="../charts/chart6.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chart" Target="../charts/chart9.xml"/><Relationship Id="rId5" Type="http://schemas.openxmlformats.org/officeDocument/2006/relationships/image" Target="../media/image15.png"/><Relationship Id="rId15" Type="http://schemas.openxmlformats.org/officeDocument/2006/relationships/image" Target="../media/image7.png"/><Relationship Id="rId10" Type="http://schemas.openxmlformats.org/officeDocument/2006/relationships/chart" Target="../charts/chart8.xml"/><Relationship Id="rId4" Type="http://schemas.openxmlformats.org/officeDocument/2006/relationships/image" Target="../media/image14.png"/><Relationship Id="rId9" Type="http://schemas.openxmlformats.org/officeDocument/2006/relationships/chart" Target="../charts/chart7.xml"/><Relationship Id="rId14" Type="http://schemas.openxmlformats.org/officeDocument/2006/relationships/chart" Target="../charts/char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chart" Target="../charts/chart15.xml"/><Relationship Id="rId5" Type="http://schemas.openxmlformats.org/officeDocument/2006/relationships/image" Target="../media/image14.png"/><Relationship Id="rId10" Type="http://schemas.openxmlformats.org/officeDocument/2006/relationships/chart" Target="../charts/chart17.xml"/><Relationship Id="rId4" Type="http://schemas.openxmlformats.org/officeDocument/2006/relationships/chart" Target="../charts/chart14.xml"/><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chart" Target="../charts/chart20.xml"/><Relationship Id="rId3" Type="http://schemas.openxmlformats.org/officeDocument/2006/relationships/chart" Target="../charts/chart18.xml"/><Relationship Id="rId7" Type="http://schemas.openxmlformats.org/officeDocument/2006/relationships/chart" Target="../charts/chart19.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chart" Target="../charts/chart21.xml"/></Relationships>
</file>

<file path=ppt/slides/_rels/slide15.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chart" Target="../charts/chart22.xml"/><Relationship Id="rId10" Type="http://schemas.openxmlformats.org/officeDocument/2006/relationships/chart" Target="../charts/chart25.xml"/><Relationship Id="rId4" Type="http://schemas.openxmlformats.org/officeDocument/2006/relationships/image" Target="../media/image14.png"/><Relationship Id="rId9" Type="http://schemas.openxmlformats.org/officeDocument/2006/relationships/chart" Target="../charts/chart2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2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chart" Target="../charts/chart38.xml"/><Relationship Id="rId3" Type="http://schemas.openxmlformats.org/officeDocument/2006/relationships/chart" Target="../charts/chart33.xml"/><Relationship Id="rId7" Type="http://schemas.openxmlformats.org/officeDocument/2006/relationships/chart" Target="../charts/chart37.xm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chart" Target="../charts/chart36.xml"/><Relationship Id="rId5" Type="http://schemas.openxmlformats.org/officeDocument/2006/relationships/chart" Target="../charts/chart35.xml"/><Relationship Id="rId4" Type="http://schemas.openxmlformats.org/officeDocument/2006/relationships/chart" Target="../charts/chart34.xml"/><Relationship Id="rId9" Type="http://schemas.openxmlformats.org/officeDocument/2006/relationships/chart" Target="../charts/chart39.xml"/></Relationships>
</file>

<file path=ppt/slides/_rels/slide31.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chart" Target="../charts/chart46.xml"/></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2.png"/><Relationship Id="rId4" Type="http://schemas.openxmlformats.org/officeDocument/2006/relationships/image" Target="../media/image13.png"/><Relationship Id="rId9" Type="http://schemas.openxmlformats.org/officeDocument/2006/relationships/image" Target="../media/image21.png"/></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4.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7.png"/><Relationship Id="rId2" Type="http://schemas.openxmlformats.org/officeDocument/2006/relationships/image" Target="../media/image13.png"/><Relationship Id="rId16"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6.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15.png"/><Relationship Id="rId9" Type="http://schemas.openxmlformats.org/officeDocument/2006/relationships/image" Target="../media/image26.png"/><Relationship Id="rId1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chart" Target="../charts/chart47.xml"/><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0" Type="http://schemas.openxmlformats.org/officeDocument/2006/relationships/image" Target="../media/image7.png"/><Relationship Id="rId4" Type="http://schemas.openxmlformats.org/officeDocument/2006/relationships/image" Target="../media/image35.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www.weibo.com/5033584457/EiVqXbiCK?from=page_1006065033584457_profile&amp;wvr=6&amp;mod=weibotime" TargetMode="External"/><Relationship Id="rId2" Type="http://schemas.openxmlformats.org/officeDocument/2006/relationships/chart" Target="../charts/chart48.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7.pn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chart" Target="../charts/chart4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chart" Target="../charts/chart51.xml"/><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chart" Target="../charts/chart5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chart" Target="../charts/chart54.xml"/><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chart" Target="../charts/chart56.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chart" Target="../charts/chart5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2"/>
          </p:nvPr>
        </p:nvSpPr>
        <p:spPr>
          <a:xfrm>
            <a:off x="914400" y="3013635"/>
            <a:ext cx="10227938" cy="757705"/>
          </a:xfrm>
        </p:spPr>
        <p:txBody>
          <a:bodyPr>
            <a:noAutofit/>
          </a:bodyPr>
          <a:lstStyle/>
          <a:p>
            <a:r>
              <a:rPr lang="zh-CN" altLang="en-US" sz="4000" dirty="0"/>
              <a:t>腾</a:t>
            </a:r>
            <a:r>
              <a:rPr lang="zh-CN" altLang="en-US" sz="4000" dirty="0" smtClean="0"/>
              <a:t>讯理财通品牌基于互联网数据的分析报告</a:t>
            </a:r>
            <a:endParaRPr kumimoji="1" lang="zh-CN" altLang="en-US" sz="4000" b="1" dirty="0"/>
          </a:p>
        </p:txBody>
      </p:sp>
      <p:sp>
        <p:nvSpPr>
          <p:cNvPr id="7" name="内容占位符 5"/>
          <p:cNvSpPr>
            <a:spLocks noGrp="1"/>
          </p:cNvSpPr>
          <p:nvPr>
            <p:ph sz="quarter" idx="4294967295"/>
          </p:nvPr>
        </p:nvSpPr>
        <p:spPr>
          <a:xfrm>
            <a:off x="972398" y="3835600"/>
            <a:ext cx="7394575" cy="1290191"/>
          </a:xfrm>
          <a:prstGeom prst="rect">
            <a:avLst/>
          </a:prstGeom>
        </p:spPr>
        <p:txBody>
          <a:bodyPr/>
          <a:lstStyle/>
          <a:p>
            <a:pPr marL="0" indent="0">
              <a:lnSpc>
                <a:spcPts val="2400"/>
              </a:lnSpc>
              <a:buNone/>
            </a:pPr>
            <a:r>
              <a:rPr kumimoji="1" lang="en-US" altLang="zh-CN" sz="1800" dirty="0" smtClean="0">
                <a:solidFill>
                  <a:schemeClr val="bg1"/>
                </a:solidFill>
              </a:rPr>
              <a:t>To: </a:t>
            </a:r>
            <a:r>
              <a:rPr kumimoji="1" lang="zh-CN" altLang="en-US" sz="1800" dirty="0" smtClean="0">
                <a:solidFill>
                  <a:schemeClr val="bg1"/>
                </a:solidFill>
              </a:rPr>
              <a:t>腾讯集团</a:t>
            </a:r>
            <a:r>
              <a:rPr kumimoji="1" lang="en-US" altLang="zh-CN" sz="1800" dirty="0" smtClean="0">
                <a:solidFill>
                  <a:schemeClr val="bg1"/>
                </a:solidFill>
              </a:rPr>
              <a:t>MROI</a:t>
            </a:r>
            <a:r>
              <a:rPr kumimoji="1" lang="zh-CN" altLang="en-US" sz="1800" dirty="0" smtClean="0">
                <a:solidFill>
                  <a:schemeClr val="bg1"/>
                </a:solidFill>
              </a:rPr>
              <a:t>联合项目组</a:t>
            </a:r>
            <a:endParaRPr kumimoji="1" lang="en-US" altLang="zh-CN" sz="1800" dirty="0" smtClean="0">
              <a:solidFill>
                <a:schemeClr val="bg1"/>
              </a:solidFill>
            </a:endParaRPr>
          </a:p>
          <a:p>
            <a:pPr marL="0" indent="0">
              <a:lnSpc>
                <a:spcPts val="2400"/>
              </a:lnSpc>
              <a:buNone/>
            </a:pPr>
            <a:r>
              <a:rPr kumimoji="1" lang="en-US" altLang="zh-CN" sz="1800" dirty="0" smtClean="0">
                <a:solidFill>
                  <a:schemeClr val="bg1"/>
                </a:solidFill>
              </a:rPr>
              <a:t>From: </a:t>
            </a:r>
            <a:r>
              <a:rPr kumimoji="1" lang="zh-CN" altLang="en-US" sz="1800" dirty="0" smtClean="0">
                <a:solidFill>
                  <a:schemeClr val="bg1"/>
                </a:solidFill>
              </a:rPr>
              <a:t>数说故事</a:t>
            </a:r>
            <a:endParaRPr kumimoji="1" lang="en-US" altLang="zh-CN" sz="1800" dirty="0" smtClean="0">
              <a:solidFill>
                <a:schemeClr val="bg1"/>
              </a:solidFill>
            </a:endParaRPr>
          </a:p>
          <a:p>
            <a:pPr marL="0" indent="0">
              <a:lnSpc>
                <a:spcPts val="2400"/>
              </a:lnSpc>
              <a:buNone/>
            </a:pPr>
            <a:r>
              <a:rPr kumimoji="1" lang="en-US" altLang="zh-CN" sz="1800" dirty="0" smtClean="0">
                <a:solidFill>
                  <a:schemeClr val="bg1"/>
                </a:solidFill>
              </a:rPr>
              <a:t>2017.7</a:t>
            </a:r>
            <a:r>
              <a:rPr kumimoji="1" lang="zh-CN" altLang="en-US" sz="1800" dirty="0" smtClean="0">
                <a:solidFill>
                  <a:schemeClr val="bg1"/>
                </a:solidFill>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5362" y="577865"/>
            <a:ext cx="2846014" cy="579942"/>
          </a:xfrm>
          <a:prstGeom prst="rect">
            <a:avLst/>
          </a:prstGeom>
        </p:spPr>
      </p:pic>
    </p:spTree>
    <p:extLst>
      <p:ext uri="{BB962C8B-B14F-4D97-AF65-F5344CB8AC3E}">
        <p14:creationId xmlns:p14="http://schemas.microsoft.com/office/powerpoint/2010/main" val="1483465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716" y="247374"/>
            <a:ext cx="10055278" cy="995496"/>
          </a:xfrm>
        </p:spPr>
        <p:txBody>
          <a:bodyPr/>
          <a:lstStyle/>
          <a:p>
            <a:pPr>
              <a:lnSpc>
                <a:spcPts val="3500"/>
              </a:lnSpc>
            </a:pPr>
            <a:r>
              <a:rPr lang="zh-CN" altLang="en-US" sz="2600" dirty="0" smtClean="0">
                <a:solidFill>
                  <a:schemeClr val="tx1"/>
                </a:solidFill>
              </a:rPr>
              <a:t>转发抽奖会引起声量小幅上升。但有关企业发展、安全、行业格局的内容同样能引发网友热议，从而提升总声量</a:t>
            </a:r>
            <a:endParaRPr lang="zh-CN" altLang="en-US" sz="2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10</a:t>
            </a:fld>
            <a:endParaRPr lang="zh-CN" altLang="en-US">
              <a:solidFill>
                <a:srgbClr val="2B2929"/>
              </a:solidFill>
            </a:endParaRPr>
          </a:p>
        </p:txBody>
      </p:sp>
      <p:graphicFrame>
        <p:nvGraphicFramePr>
          <p:cNvPr id="5" name="图表 4"/>
          <p:cNvGraphicFramePr/>
          <p:nvPr>
            <p:extLst>
              <p:ext uri="{D42A27DB-BD31-4B8C-83A1-F6EECF244321}">
                <p14:modId xmlns:p14="http://schemas.microsoft.com/office/powerpoint/2010/main" val="2339587057"/>
              </p:ext>
            </p:extLst>
          </p:nvPr>
        </p:nvGraphicFramePr>
        <p:xfrm>
          <a:off x="844626" y="2021984"/>
          <a:ext cx="10334897" cy="4307310"/>
        </p:xfrm>
        <a:graphic>
          <a:graphicData uri="http://schemas.openxmlformats.org/drawingml/2006/chart">
            <c:chart xmlns:c="http://schemas.openxmlformats.org/drawingml/2006/chart" xmlns:r="http://schemas.openxmlformats.org/officeDocument/2006/relationships" r:id="rId2"/>
          </a:graphicData>
        </a:graphic>
      </p:graphicFrame>
      <p:sp>
        <p:nvSpPr>
          <p:cNvPr id="6" name="文本框 5"/>
          <p:cNvSpPr txBox="1"/>
          <p:nvPr/>
        </p:nvSpPr>
        <p:spPr>
          <a:xfrm>
            <a:off x="874713" y="6201885"/>
            <a:ext cx="3147015" cy="462242"/>
          </a:xfrm>
          <a:prstGeom prst="rect">
            <a:avLst/>
          </a:prstGeom>
          <a:noFill/>
        </p:spPr>
        <p:txBody>
          <a:bodyPr wrap="none" rtlCol="0">
            <a:spAutoFit/>
          </a:bodyPr>
          <a:lstStyle/>
          <a:p>
            <a:pPr>
              <a:lnSpc>
                <a:spcPts val="1500"/>
              </a:lnSpc>
            </a:pPr>
            <a:r>
              <a:rPr lang="zh-CN" altLang="en-US" sz="1100" dirty="0" smtClean="0"/>
              <a:t>数据源</a:t>
            </a:r>
            <a:r>
              <a:rPr lang="zh-CN" altLang="en-US" sz="1100" dirty="0"/>
              <a:t>：微博、新闻、论坛、贴吧、问答、</a:t>
            </a:r>
            <a:r>
              <a:rPr lang="zh-CN" altLang="en-US" sz="1100" dirty="0" smtClean="0"/>
              <a:t>视频</a:t>
            </a:r>
            <a:endParaRPr lang="en-US" altLang="zh-CN" sz="1100" dirty="0" smtClean="0"/>
          </a:p>
          <a:p>
            <a:pPr>
              <a:lnSpc>
                <a:spcPts val="1500"/>
              </a:lnSpc>
            </a:pPr>
            <a:r>
              <a:rPr lang="en-US" altLang="zh-CN" sz="1100" dirty="0"/>
              <a:t>* </a:t>
            </a:r>
            <a:r>
              <a:rPr lang="zh-CN" altLang="en-US" sz="1100" dirty="0"/>
              <a:t>次</a:t>
            </a:r>
            <a:r>
              <a:rPr lang="zh-CN" altLang="en-US" sz="1100" dirty="0" smtClean="0"/>
              <a:t>声</a:t>
            </a:r>
            <a:r>
              <a:rPr lang="zh-CN" altLang="en-US" sz="1100" dirty="0"/>
              <a:t>量事件指声量</a:t>
            </a:r>
            <a:r>
              <a:rPr lang="zh-CN" altLang="en-US" sz="1100" dirty="0" smtClean="0"/>
              <a:t>在</a:t>
            </a:r>
            <a:r>
              <a:rPr lang="en-US" altLang="zh-CN" sz="1100" dirty="0" smtClean="0"/>
              <a:t>5,000</a:t>
            </a:r>
            <a:r>
              <a:rPr lang="zh-CN" altLang="en-US" sz="1100" dirty="0"/>
              <a:t>以上的</a:t>
            </a:r>
            <a:r>
              <a:rPr lang="zh-CN" altLang="en-US" sz="1100" dirty="0" smtClean="0"/>
              <a:t>事件</a:t>
            </a:r>
            <a:endParaRPr lang="en-US" altLang="zh-CN" sz="1100" dirty="0"/>
          </a:p>
        </p:txBody>
      </p:sp>
      <p:sp>
        <p:nvSpPr>
          <p:cNvPr id="7" name="文本框 6"/>
          <p:cNvSpPr txBox="1"/>
          <p:nvPr/>
        </p:nvSpPr>
        <p:spPr>
          <a:xfrm>
            <a:off x="9603528" y="2471284"/>
            <a:ext cx="1343624" cy="261610"/>
          </a:xfrm>
          <a:prstGeom prst="rect">
            <a:avLst/>
          </a:prstGeom>
          <a:noFill/>
        </p:spPr>
        <p:txBody>
          <a:bodyPr wrap="square" rtlCol="0">
            <a:spAutoFit/>
          </a:bodyPr>
          <a:lstStyle>
            <a:defPPr>
              <a:defRPr lang="zh-CN"/>
            </a:defPPr>
            <a:lvl1pPr algn="ctr">
              <a:defRPr sz="1100">
                <a:solidFill>
                  <a:schemeClr val="accent6">
                    <a:lumMod val="75000"/>
                  </a:schemeClr>
                </a:solidFill>
              </a:defRPr>
            </a:lvl1pPr>
          </a:lstStyle>
          <a:p>
            <a:r>
              <a:rPr lang="zh-CN" altLang="en-US" dirty="0"/>
              <a:t>余额宝破万亿</a:t>
            </a:r>
          </a:p>
        </p:txBody>
      </p:sp>
      <p:sp>
        <p:nvSpPr>
          <p:cNvPr id="8" name="文本框 7"/>
          <p:cNvSpPr txBox="1"/>
          <p:nvPr/>
        </p:nvSpPr>
        <p:spPr>
          <a:xfrm>
            <a:off x="10944994" y="3086516"/>
            <a:ext cx="1171489" cy="769441"/>
          </a:xfrm>
          <a:prstGeom prst="rect">
            <a:avLst/>
          </a:prstGeom>
          <a:noFill/>
        </p:spPr>
        <p:txBody>
          <a:bodyPr wrap="square" rtlCol="0">
            <a:spAutoFit/>
          </a:bodyPr>
          <a:lstStyle/>
          <a:p>
            <a:pPr algn="ctr"/>
            <a:r>
              <a:rPr lang="zh-CN" altLang="en-US" sz="1100" dirty="0">
                <a:solidFill>
                  <a:schemeClr val="accent6">
                    <a:lumMod val="75000"/>
                  </a:schemeClr>
                </a:solidFill>
              </a:rPr>
              <a:t>银行拉上苹果，马云联手华为，中国移动支付你选谁？</a:t>
            </a:r>
          </a:p>
        </p:txBody>
      </p:sp>
      <p:sp>
        <p:nvSpPr>
          <p:cNvPr id="9" name="矩形 8"/>
          <p:cNvSpPr/>
          <p:nvPr/>
        </p:nvSpPr>
        <p:spPr>
          <a:xfrm>
            <a:off x="205678" y="3512881"/>
            <a:ext cx="1671638" cy="600164"/>
          </a:xfrm>
          <a:prstGeom prst="rect">
            <a:avLst/>
          </a:prstGeom>
          <a:noFill/>
        </p:spPr>
        <p:txBody>
          <a:bodyPr wrap="square" rtlCol="0">
            <a:spAutoFit/>
          </a:bodyPr>
          <a:lstStyle/>
          <a:p>
            <a:pPr algn="ctr"/>
            <a:r>
              <a:rPr lang="zh-CN" altLang="en-US" sz="1100" dirty="0">
                <a:solidFill>
                  <a:schemeClr val="accent3">
                    <a:lumMod val="50000"/>
                  </a:schemeClr>
                </a:solidFill>
              </a:rPr>
              <a:t>京东收购 </a:t>
            </a:r>
            <a:r>
              <a:rPr lang="en-US" altLang="zh-CN" sz="1100" dirty="0">
                <a:solidFill>
                  <a:schemeClr val="accent3">
                    <a:lumMod val="50000"/>
                  </a:schemeClr>
                </a:solidFill>
              </a:rPr>
              <a:t>1 </a:t>
            </a:r>
            <a:r>
              <a:rPr lang="zh-CN" altLang="en-US" sz="1100" dirty="0">
                <a:solidFill>
                  <a:schemeClr val="accent3">
                    <a:lumMod val="50000"/>
                  </a:schemeClr>
                </a:solidFill>
              </a:rPr>
              <a:t>号店</a:t>
            </a:r>
            <a:endParaRPr lang="en-US" altLang="zh-CN" sz="1100" dirty="0">
              <a:solidFill>
                <a:schemeClr val="accent3">
                  <a:lumMod val="50000"/>
                </a:schemeClr>
              </a:solidFill>
            </a:endParaRPr>
          </a:p>
          <a:p>
            <a:pPr algn="ctr"/>
            <a:r>
              <a:rPr lang="zh-CN" altLang="en-US" sz="1100" dirty="0">
                <a:solidFill>
                  <a:schemeClr val="accent3">
                    <a:lumMod val="50000"/>
                  </a:schemeClr>
                </a:solidFill>
              </a:rPr>
              <a:t>京东金融冠名节目</a:t>
            </a:r>
            <a:r>
              <a:rPr lang="en-US" altLang="zh-CN" sz="1100" dirty="0">
                <a:solidFill>
                  <a:schemeClr val="accent3">
                    <a:lumMod val="50000"/>
                  </a:schemeClr>
                </a:solidFill>
              </a:rPr>
              <a:t>《</a:t>
            </a:r>
            <a:r>
              <a:rPr lang="zh-CN" altLang="en-US" sz="1100" dirty="0">
                <a:solidFill>
                  <a:schemeClr val="accent3">
                    <a:lumMod val="50000"/>
                  </a:schemeClr>
                </a:solidFill>
              </a:rPr>
              <a:t>明星大侦探</a:t>
            </a:r>
            <a:r>
              <a:rPr lang="en-US" altLang="zh-CN" sz="1100" dirty="0">
                <a:solidFill>
                  <a:schemeClr val="accent3">
                    <a:lumMod val="50000"/>
                  </a:schemeClr>
                </a:solidFill>
              </a:rPr>
              <a:t>》</a:t>
            </a:r>
            <a:endParaRPr lang="zh-CN" altLang="en-US" sz="1100" dirty="0">
              <a:solidFill>
                <a:schemeClr val="accent3">
                  <a:lumMod val="50000"/>
                </a:schemeClr>
              </a:solidFill>
            </a:endParaRPr>
          </a:p>
        </p:txBody>
      </p:sp>
      <p:sp>
        <p:nvSpPr>
          <p:cNvPr id="10" name="矩形 9"/>
          <p:cNvSpPr/>
          <p:nvPr/>
        </p:nvSpPr>
        <p:spPr>
          <a:xfrm>
            <a:off x="2855261" y="3561874"/>
            <a:ext cx="903617" cy="769441"/>
          </a:xfrm>
          <a:prstGeom prst="rect">
            <a:avLst/>
          </a:prstGeom>
          <a:noFill/>
        </p:spPr>
        <p:txBody>
          <a:bodyPr wrap="square" rtlCol="0">
            <a:spAutoFit/>
          </a:bodyPr>
          <a:lstStyle/>
          <a:p>
            <a:pPr algn="ctr"/>
            <a:r>
              <a:rPr lang="zh-CN" altLang="en-US" sz="1100" dirty="0">
                <a:solidFill>
                  <a:schemeClr val="accent3">
                    <a:lumMod val="50000"/>
                  </a:schemeClr>
                </a:solidFill>
              </a:rPr>
              <a:t>京东发布第二季度财报：净营收</a:t>
            </a:r>
            <a:r>
              <a:rPr lang="en-US" altLang="zh-CN" sz="1100" dirty="0">
                <a:solidFill>
                  <a:schemeClr val="accent3">
                    <a:lumMod val="50000"/>
                  </a:schemeClr>
                </a:solidFill>
              </a:rPr>
              <a:t>652</a:t>
            </a:r>
            <a:r>
              <a:rPr lang="zh-CN" altLang="en-US" sz="1100" dirty="0">
                <a:solidFill>
                  <a:schemeClr val="accent3">
                    <a:lumMod val="50000"/>
                  </a:schemeClr>
                </a:solidFill>
              </a:rPr>
              <a:t>亿元</a:t>
            </a:r>
          </a:p>
        </p:txBody>
      </p:sp>
      <p:sp>
        <p:nvSpPr>
          <p:cNvPr id="11" name="矩形 10"/>
          <p:cNvSpPr/>
          <p:nvPr/>
        </p:nvSpPr>
        <p:spPr>
          <a:xfrm>
            <a:off x="7301513" y="3434960"/>
            <a:ext cx="903617" cy="600164"/>
          </a:xfrm>
          <a:prstGeom prst="rect">
            <a:avLst/>
          </a:prstGeom>
          <a:noFill/>
        </p:spPr>
        <p:txBody>
          <a:bodyPr wrap="square" rtlCol="0">
            <a:spAutoFit/>
          </a:bodyPr>
          <a:lstStyle/>
          <a:p>
            <a:pPr algn="ctr"/>
            <a:r>
              <a:rPr lang="en-US" altLang="zh-CN" sz="1100" dirty="0">
                <a:solidFill>
                  <a:schemeClr val="accent3">
                    <a:lumMod val="50000"/>
                  </a:schemeClr>
                </a:solidFill>
              </a:rPr>
              <a:t>Nokia</a:t>
            </a:r>
            <a:r>
              <a:rPr lang="zh-CN" altLang="en-US" sz="1100" dirty="0">
                <a:solidFill>
                  <a:schemeClr val="accent3">
                    <a:lumMod val="50000"/>
                  </a:schemeClr>
                </a:solidFill>
              </a:rPr>
              <a:t>京东首发，转发抽奖活动</a:t>
            </a:r>
          </a:p>
        </p:txBody>
      </p:sp>
      <p:sp>
        <p:nvSpPr>
          <p:cNvPr id="12" name="矩形 11"/>
          <p:cNvSpPr/>
          <p:nvPr/>
        </p:nvSpPr>
        <p:spPr>
          <a:xfrm>
            <a:off x="8802655" y="2997716"/>
            <a:ext cx="1112922" cy="430887"/>
          </a:xfrm>
          <a:prstGeom prst="rect">
            <a:avLst/>
          </a:prstGeom>
          <a:noFill/>
        </p:spPr>
        <p:txBody>
          <a:bodyPr wrap="square" rtlCol="0">
            <a:spAutoFit/>
          </a:bodyPr>
          <a:lstStyle/>
          <a:p>
            <a:pPr algn="ctr"/>
            <a:r>
              <a:rPr lang="zh-CN" altLang="en-US" sz="1100" dirty="0">
                <a:solidFill>
                  <a:schemeClr val="accent3">
                    <a:lumMod val="50000"/>
                  </a:schemeClr>
                </a:solidFill>
              </a:rPr>
              <a:t>小极上市，转发抽奖活动</a:t>
            </a:r>
          </a:p>
        </p:txBody>
      </p:sp>
      <p:sp>
        <p:nvSpPr>
          <p:cNvPr id="13" name="矩形 12"/>
          <p:cNvSpPr/>
          <p:nvPr/>
        </p:nvSpPr>
        <p:spPr>
          <a:xfrm>
            <a:off x="9183581" y="3434960"/>
            <a:ext cx="1112922" cy="600164"/>
          </a:xfrm>
          <a:prstGeom prst="rect">
            <a:avLst/>
          </a:prstGeom>
          <a:noFill/>
        </p:spPr>
        <p:txBody>
          <a:bodyPr wrap="square" rtlCol="0">
            <a:spAutoFit/>
          </a:bodyPr>
          <a:lstStyle/>
          <a:p>
            <a:pPr algn="ctr"/>
            <a:r>
              <a:rPr lang="zh-CN" altLang="en-US" sz="1100" dirty="0">
                <a:solidFill>
                  <a:schemeClr val="accent3">
                    <a:lumMod val="50000"/>
                  </a:schemeClr>
                </a:solidFill>
              </a:rPr>
              <a:t>盗墓笔记首发，转发抽奖活动</a:t>
            </a:r>
          </a:p>
        </p:txBody>
      </p:sp>
      <p:sp>
        <p:nvSpPr>
          <p:cNvPr id="14" name="文本框 13"/>
          <p:cNvSpPr txBox="1"/>
          <p:nvPr/>
        </p:nvSpPr>
        <p:spPr>
          <a:xfrm>
            <a:off x="3134746" y="2601783"/>
            <a:ext cx="1343624" cy="430887"/>
          </a:xfrm>
          <a:prstGeom prst="rect">
            <a:avLst/>
          </a:prstGeom>
          <a:noFill/>
        </p:spPr>
        <p:txBody>
          <a:bodyPr wrap="square" rtlCol="0">
            <a:spAutoFit/>
          </a:bodyPr>
          <a:lstStyle>
            <a:defPPr>
              <a:defRPr lang="zh-CN"/>
            </a:defPPr>
            <a:lvl1pPr algn="ctr">
              <a:defRPr sz="1100">
                <a:solidFill>
                  <a:schemeClr val="accent1"/>
                </a:solidFill>
              </a:defRPr>
            </a:lvl1pPr>
          </a:lstStyle>
          <a:p>
            <a:r>
              <a:rPr lang="zh-CN" altLang="en-US" dirty="0"/>
              <a:t>爱运动的人更有钱转发抽奖活动</a:t>
            </a:r>
          </a:p>
        </p:txBody>
      </p:sp>
      <p:sp>
        <p:nvSpPr>
          <p:cNvPr id="15" name="矩形 14"/>
          <p:cNvSpPr/>
          <p:nvPr/>
        </p:nvSpPr>
        <p:spPr>
          <a:xfrm>
            <a:off x="315209" y="2774889"/>
            <a:ext cx="1470274" cy="430887"/>
          </a:xfrm>
          <a:prstGeom prst="rect">
            <a:avLst/>
          </a:prstGeom>
          <a:noFill/>
        </p:spPr>
        <p:txBody>
          <a:bodyPr wrap="square" rtlCol="0">
            <a:spAutoFit/>
          </a:bodyPr>
          <a:lstStyle/>
          <a:p>
            <a:pPr algn="ctr"/>
            <a:r>
              <a:rPr lang="en-US" altLang="zh-CN" sz="1100" dirty="0">
                <a:solidFill>
                  <a:schemeClr val="accent1"/>
                </a:solidFill>
              </a:rPr>
              <a:t>#</a:t>
            </a:r>
            <a:r>
              <a:rPr lang="zh-CN" altLang="en-US" sz="1100" dirty="0">
                <a:solidFill>
                  <a:schemeClr val="accent1"/>
                </a:solidFill>
              </a:rPr>
              <a:t>奇葩说拯救剁手党</a:t>
            </a:r>
            <a:r>
              <a:rPr lang="en-US" altLang="zh-CN" sz="1100" dirty="0" smtClean="0">
                <a:solidFill>
                  <a:schemeClr val="accent1"/>
                </a:solidFill>
              </a:rPr>
              <a:t>#</a:t>
            </a:r>
            <a:r>
              <a:rPr lang="zh-CN" altLang="en-US" sz="1100" dirty="0" smtClean="0">
                <a:solidFill>
                  <a:schemeClr val="accent1"/>
                </a:solidFill>
              </a:rPr>
              <a:t>转发抽奖活动</a:t>
            </a:r>
            <a:endParaRPr lang="zh-CN" altLang="en-US" sz="1100" dirty="0">
              <a:solidFill>
                <a:schemeClr val="accent1"/>
              </a:solidFill>
            </a:endParaRPr>
          </a:p>
        </p:txBody>
      </p:sp>
      <p:sp>
        <p:nvSpPr>
          <p:cNvPr id="16" name="矩形 15"/>
          <p:cNvSpPr/>
          <p:nvPr/>
        </p:nvSpPr>
        <p:spPr>
          <a:xfrm>
            <a:off x="8510713" y="2359929"/>
            <a:ext cx="1329210" cy="430887"/>
          </a:xfrm>
          <a:prstGeom prst="rect">
            <a:avLst/>
          </a:prstGeom>
          <a:noFill/>
        </p:spPr>
        <p:txBody>
          <a:bodyPr wrap="square" rtlCol="0">
            <a:spAutoFit/>
          </a:bodyPr>
          <a:lstStyle/>
          <a:p>
            <a:pPr algn="ctr"/>
            <a:r>
              <a:rPr lang="en-US" altLang="zh-CN" sz="1100" dirty="0">
                <a:solidFill>
                  <a:schemeClr val="accent1"/>
                </a:solidFill>
              </a:rPr>
              <a:t>#</a:t>
            </a:r>
            <a:r>
              <a:rPr lang="zh-CN" altLang="en-US" sz="1100" dirty="0">
                <a:solidFill>
                  <a:schemeClr val="accent1"/>
                </a:solidFill>
              </a:rPr>
              <a:t>三八“富”女节</a:t>
            </a:r>
            <a:r>
              <a:rPr lang="en-US" altLang="zh-CN" sz="1100" dirty="0">
                <a:solidFill>
                  <a:schemeClr val="accent1"/>
                </a:solidFill>
              </a:rPr>
              <a:t>#</a:t>
            </a:r>
            <a:r>
              <a:rPr lang="zh-CN" altLang="en-US" sz="1100" dirty="0">
                <a:solidFill>
                  <a:schemeClr val="accent1"/>
                </a:solidFill>
              </a:rPr>
              <a:t>转发抽奖活动</a:t>
            </a:r>
          </a:p>
        </p:txBody>
      </p:sp>
      <p:sp>
        <p:nvSpPr>
          <p:cNvPr id="17" name="矩形 16"/>
          <p:cNvSpPr/>
          <p:nvPr/>
        </p:nvSpPr>
        <p:spPr>
          <a:xfrm>
            <a:off x="1640040" y="2517666"/>
            <a:ext cx="972200" cy="600164"/>
          </a:xfrm>
          <a:prstGeom prst="rect">
            <a:avLst/>
          </a:prstGeom>
          <a:noFill/>
        </p:spPr>
        <p:txBody>
          <a:bodyPr wrap="square" rtlCol="0">
            <a:spAutoFit/>
          </a:bodyPr>
          <a:lstStyle/>
          <a:p>
            <a:pPr algn="ctr"/>
            <a:r>
              <a:rPr lang="zh-CN" altLang="en-US" sz="1100" dirty="0">
                <a:solidFill>
                  <a:schemeClr val="accent6">
                    <a:lumMod val="75000"/>
                  </a:schemeClr>
                </a:solidFill>
              </a:rPr>
              <a:t>限制每年余额支付额度 </a:t>
            </a:r>
            <a:r>
              <a:rPr lang="en-US" altLang="zh-CN" sz="1100" dirty="0">
                <a:solidFill>
                  <a:schemeClr val="accent6">
                    <a:lumMod val="75000"/>
                  </a:schemeClr>
                </a:solidFill>
              </a:rPr>
              <a:t>20 </a:t>
            </a:r>
            <a:r>
              <a:rPr lang="zh-CN" altLang="en-US" sz="1100" dirty="0">
                <a:solidFill>
                  <a:schemeClr val="accent6">
                    <a:lumMod val="75000"/>
                  </a:schemeClr>
                </a:solidFill>
              </a:rPr>
              <a:t>万元</a:t>
            </a:r>
          </a:p>
        </p:txBody>
      </p:sp>
      <p:sp>
        <p:nvSpPr>
          <p:cNvPr id="18" name="矩形 17"/>
          <p:cNvSpPr/>
          <p:nvPr/>
        </p:nvSpPr>
        <p:spPr>
          <a:xfrm>
            <a:off x="2417960" y="3144555"/>
            <a:ext cx="972200" cy="430887"/>
          </a:xfrm>
          <a:prstGeom prst="rect">
            <a:avLst/>
          </a:prstGeom>
          <a:noFill/>
        </p:spPr>
        <p:txBody>
          <a:bodyPr wrap="square" rtlCol="0">
            <a:spAutoFit/>
          </a:bodyPr>
          <a:lstStyle/>
          <a:p>
            <a:pPr algn="ctr"/>
            <a:r>
              <a:rPr lang="zh-CN" altLang="en-US" sz="1100" dirty="0" smtClean="0">
                <a:solidFill>
                  <a:schemeClr val="accent6">
                    <a:lumMod val="75000"/>
                  </a:schemeClr>
                </a:solidFill>
              </a:rPr>
              <a:t>存金宝个人交易直播贴</a:t>
            </a:r>
            <a:endParaRPr lang="zh-CN" altLang="en-US" sz="1100" dirty="0">
              <a:solidFill>
                <a:schemeClr val="accent6">
                  <a:lumMod val="75000"/>
                </a:schemeClr>
              </a:solidFill>
            </a:endParaRPr>
          </a:p>
        </p:txBody>
      </p:sp>
      <p:sp>
        <p:nvSpPr>
          <p:cNvPr id="19" name="矩形 18"/>
          <p:cNvSpPr/>
          <p:nvPr/>
        </p:nvSpPr>
        <p:spPr>
          <a:xfrm>
            <a:off x="5690479" y="2933137"/>
            <a:ext cx="1120097" cy="261610"/>
          </a:xfrm>
          <a:prstGeom prst="rect">
            <a:avLst/>
          </a:prstGeom>
          <a:noFill/>
        </p:spPr>
        <p:txBody>
          <a:bodyPr wrap="square" rtlCol="0">
            <a:spAutoFit/>
          </a:bodyPr>
          <a:lstStyle/>
          <a:p>
            <a:pPr algn="ctr"/>
            <a:r>
              <a:rPr lang="zh-CN" altLang="en-US" sz="1100" dirty="0" smtClean="0">
                <a:solidFill>
                  <a:schemeClr val="accent6">
                    <a:lumMod val="75000"/>
                  </a:schemeClr>
                </a:solidFill>
              </a:rPr>
              <a:t>招财宝</a:t>
            </a:r>
            <a:r>
              <a:rPr lang="en-US" altLang="zh-CN" sz="1100" dirty="0" smtClean="0">
                <a:solidFill>
                  <a:schemeClr val="accent6">
                    <a:lumMod val="75000"/>
                  </a:schemeClr>
                </a:solidFill>
              </a:rPr>
              <a:t>3</a:t>
            </a:r>
            <a:r>
              <a:rPr lang="zh-CN" altLang="en-US" sz="1100" dirty="0" smtClean="0">
                <a:solidFill>
                  <a:schemeClr val="accent6">
                    <a:lumMod val="75000"/>
                  </a:schemeClr>
                </a:solidFill>
              </a:rPr>
              <a:t>亿坏账</a:t>
            </a:r>
            <a:endParaRPr lang="zh-CN" altLang="en-US" sz="1100" dirty="0">
              <a:solidFill>
                <a:schemeClr val="accent6">
                  <a:lumMod val="75000"/>
                </a:schemeClr>
              </a:solidFill>
            </a:endParaRPr>
          </a:p>
        </p:txBody>
      </p:sp>
      <p:sp>
        <p:nvSpPr>
          <p:cNvPr id="20" name="矩形 19"/>
          <p:cNvSpPr/>
          <p:nvPr/>
        </p:nvSpPr>
        <p:spPr>
          <a:xfrm>
            <a:off x="6633147" y="2806101"/>
            <a:ext cx="1210147" cy="430887"/>
          </a:xfrm>
          <a:prstGeom prst="rect">
            <a:avLst/>
          </a:prstGeom>
          <a:noFill/>
        </p:spPr>
        <p:txBody>
          <a:bodyPr wrap="square" rtlCol="0">
            <a:spAutoFit/>
          </a:bodyPr>
          <a:lstStyle/>
          <a:p>
            <a:pPr algn="ctr"/>
            <a:r>
              <a:rPr lang="zh-CN" altLang="en-US" sz="1100" dirty="0">
                <a:solidFill>
                  <a:schemeClr val="accent6">
                    <a:lumMod val="75000"/>
                  </a:schemeClr>
                </a:solidFill>
              </a:rPr>
              <a:t>余额宝 </a:t>
            </a:r>
            <a:r>
              <a:rPr lang="en-US" altLang="zh-CN" sz="1100" dirty="0">
                <a:solidFill>
                  <a:schemeClr val="accent6">
                    <a:lumMod val="75000"/>
                  </a:schemeClr>
                </a:solidFill>
              </a:rPr>
              <a:t>7 </a:t>
            </a:r>
            <a:r>
              <a:rPr lang="zh-CN" altLang="en-US" sz="1100" dirty="0">
                <a:solidFill>
                  <a:schemeClr val="accent6">
                    <a:lumMod val="75000"/>
                  </a:schemeClr>
                </a:solidFill>
              </a:rPr>
              <a:t>日年化</a:t>
            </a:r>
            <a:r>
              <a:rPr lang="zh-CN" altLang="en-US" sz="1100" dirty="0" smtClean="0">
                <a:solidFill>
                  <a:schemeClr val="accent6">
                    <a:lumMod val="75000"/>
                  </a:schemeClr>
                </a:solidFill>
              </a:rPr>
              <a:t>收益突破</a:t>
            </a:r>
            <a:r>
              <a:rPr lang="en-US" altLang="zh-CN" sz="1100" dirty="0">
                <a:solidFill>
                  <a:schemeClr val="accent6">
                    <a:lumMod val="75000"/>
                  </a:schemeClr>
                </a:solidFill>
              </a:rPr>
              <a:t>3%</a:t>
            </a:r>
            <a:endParaRPr lang="zh-CN" altLang="en-US" sz="1100" dirty="0">
              <a:solidFill>
                <a:schemeClr val="accent6">
                  <a:lumMod val="75000"/>
                </a:schemeClr>
              </a:solidFill>
            </a:endParaRPr>
          </a:p>
        </p:txBody>
      </p:sp>
      <p:sp>
        <p:nvSpPr>
          <p:cNvPr id="21" name="矩形 20"/>
          <p:cNvSpPr/>
          <p:nvPr/>
        </p:nvSpPr>
        <p:spPr>
          <a:xfrm>
            <a:off x="7627460" y="2530248"/>
            <a:ext cx="1155340" cy="600164"/>
          </a:xfrm>
          <a:prstGeom prst="rect">
            <a:avLst/>
          </a:prstGeom>
          <a:noFill/>
        </p:spPr>
        <p:txBody>
          <a:bodyPr wrap="square" rtlCol="0">
            <a:spAutoFit/>
          </a:bodyPr>
          <a:lstStyle/>
          <a:p>
            <a:pPr algn="ctr"/>
            <a:r>
              <a:rPr lang="zh-CN" altLang="en-US" sz="1100" dirty="0">
                <a:solidFill>
                  <a:schemeClr val="accent6">
                    <a:lumMod val="75000"/>
                  </a:schemeClr>
                </a:solidFill>
              </a:rPr>
              <a:t>支付宝曝安全漏洞 熟人可轻松破解</a:t>
            </a:r>
          </a:p>
        </p:txBody>
      </p:sp>
      <p:sp>
        <p:nvSpPr>
          <p:cNvPr id="22" name="矩形 21"/>
          <p:cNvSpPr/>
          <p:nvPr/>
        </p:nvSpPr>
        <p:spPr>
          <a:xfrm>
            <a:off x="10133811" y="3459200"/>
            <a:ext cx="923966" cy="600164"/>
          </a:xfrm>
          <a:prstGeom prst="rect">
            <a:avLst/>
          </a:prstGeom>
          <a:noFill/>
        </p:spPr>
        <p:txBody>
          <a:bodyPr wrap="square" rtlCol="0">
            <a:spAutoFit/>
          </a:bodyPr>
          <a:lstStyle/>
          <a:p>
            <a:pPr algn="ctr"/>
            <a:r>
              <a:rPr lang="zh-CN" altLang="en-US" sz="1100" dirty="0">
                <a:solidFill>
                  <a:schemeClr val="accent3">
                    <a:lumMod val="50000"/>
                  </a:schemeClr>
                </a:solidFill>
              </a:rPr>
              <a:t>京东第一季度营收</a:t>
            </a:r>
            <a:r>
              <a:rPr lang="en-US" altLang="zh-CN" sz="1100" dirty="0">
                <a:solidFill>
                  <a:schemeClr val="accent3">
                    <a:lumMod val="50000"/>
                  </a:schemeClr>
                </a:solidFill>
              </a:rPr>
              <a:t>762</a:t>
            </a:r>
            <a:r>
              <a:rPr lang="zh-CN" altLang="en-US" sz="1100" dirty="0">
                <a:solidFill>
                  <a:schemeClr val="accent3">
                    <a:lumMod val="50000"/>
                  </a:schemeClr>
                </a:solidFill>
              </a:rPr>
              <a:t>亿</a:t>
            </a:r>
            <a:r>
              <a:rPr lang="zh-CN" altLang="en-US" sz="1100" dirty="0" smtClean="0">
                <a:solidFill>
                  <a:schemeClr val="accent3">
                    <a:lumMod val="50000"/>
                  </a:schemeClr>
                </a:solidFill>
              </a:rPr>
              <a:t>元</a:t>
            </a:r>
            <a:endParaRPr lang="zh-CN" altLang="en-US" sz="1100" dirty="0">
              <a:solidFill>
                <a:schemeClr val="accent3">
                  <a:lumMod val="50000"/>
                </a:schemeClr>
              </a:solidFill>
            </a:endParaRPr>
          </a:p>
        </p:txBody>
      </p:sp>
      <p:sp>
        <p:nvSpPr>
          <p:cNvPr id="23" name="矩形 22"/>
          <p:cNvSpPr/>
          <p:nvPr/>
        </p:nvSpPr>
        <p:spPr>
          <a:xfrm>
            <a:off x="3782276" y="3706317"/>
            <a:ext cx="1087601" cy="430887"/>
          </a:xfrm>
          <a:prstGeom prst="rect">
            <a:avLst/>
          </a:prstGeom>
          <a:noFill/>
        </p:spPr>
        <p:txBody>
          <a:bodyPr wrap="square" rtlCol="0">
            <a:spAutoFit/>
          </a:bodyPr>
          <a:lstStyle/>
          <a:p>
            <a:pPr algn="ctr"/>
            <a:r>
              <a:rPr lang="zh-CN" altLang="en-US" sz="1100" dirty="0">
                <a:solidFill>
                  <a:schemeClr val="accent6">
                    <a:lumMod val="75000"/>
                  </a:schemeClr>
                </a:solidFill>
              </a:rPr>
              <a:t>蚂蚁金服上线</a:t>
            </a:r>
            <a:r>
              <a:rPr lang="en-US" altLang="zh-CN" sz="1100" dirty="0">
                <a:solidFill>
                  <a:schemeClr val="accent6">
                    <a:lumMod val="75000"/>
                  </a:schemeClr>
                </a:solidFill>
              </a:rPr>
              <a:t>10</a:t>
            </a:r>
            <a:r>
              <a:rPr lang="zh-CN" altLang="en-US" sz="1100" dirty="0">
                <a:solidFill>
                  <a:schemeClr val="accent6">
                    <a:lumMod val="75000"/>
                  </a:schemeClr>
                </a:solidFill>
              </a:rPr>
              <a:t>元“轻定投”</a:t>
            </a:r>
          </a:p>
        </p:txBody>
      </p:sp>
      <p:sp>
        <p:nvSpPr>
          <p:cNvPr id="24" name="矩形 23"/>
          <p:cNvSpPr/>
          <p:nvPr/>
        </p:nvSpPr>
        <p:spPr>
          <a:xfrm>
            <a:off x="4326076" y="4413127"/>
            <a:ext cx="1252519" cy="769441"/>
          </a:xfrm>
          <a:prstGeom prst="rect">
            <a:avLst/>
          </a:prstGeom>
          <a:noFill/>
        </p:spPr>
        <p:txBody>
          <a:bodyPr wrap="square" rtlCol="0">
            <a:spAutoFit/>
          </a:bodyPr>
          <a:lstStyle/>
          <a:p>
            <a:pPr algn="ctr"/>
            <a:r>
              <a:rPr lang="zh-CN" altLang="en-US" sz="1100" dirty="0">
                <a:solidFill>
                  <a:schemeClr val="accent6">
                    <a:lumMod val="75000"/>
                  </a:schemeClr>
                </a:solidFill>
              </a:rPr>
              <a:t>很多海外旅行的中国人说在机场看到支付宝就放心了</a:t>
            </a:r>
          </a:p>
        </p:txBody>
      </p:sp>
      <p:sp>
        <p:nvSpPr>
          <p:cNvPr id="25" name="矩形 24"/>
          <p:cNvSpPr/>
          <p:nvPr/>
        </p:nvSpPr>
        <p:spPr>
          <a:xfrm>
            <a:off x="4826832" y="3594078"/>
            <a:ext cx="1794208" cy="430887"/>
          </a:xfrm>
          <a:prstGeom prst="rect">
            <a:avLst/>
          </a:prstGeom>
          <a:noFill/>
        </p:spPr>
        <p:txBody>
          <a:bodyPr wrap="square" rtlCol="0">
            <a:spAutoFit/>
          </a:bodyPr>
          <a:lstStyle/>
          <a:p>
            <a:pPr algn="ctr"/>
            <a:r>
              <a:rPr lang="zh-CN" altLang="en-US" sz="1100" dirty="0">
                <a:solidFill>
                  <a:schemeClr val="accent6">
                    <a:lumMod val="75000"/>
                  </a:schemeClr>
                </a:solidFill>
              </a:rPr>
              <a:t>双</a:t>
            </a:r>
            <a:r>
              <a:rPr lang="en-US" altLang="zh-CN" sz="1100" dirty="0">
                <a:solidFill>
                  <a:schemeClr val="accent6">
                    <a:lumMod val="75000"/>
                  </a:schemeClr>
                </a:solidFill>
              </a:rPr>
              <a:t>11</a:t>
            </a:r>
            <a:r>
              <a:rPr lang="zh-CN" altLang="en-US" sz="1100" dirty="0">
                <a:solidFill>
                  <a:schemeClr val="accent6">
                    <a:lumMod val="75000"/>
                  </a:schemeClr>
                </a:solidFill>
              </a:rPr>
              <a:t>物流或超</a:t>
            </a:r>
            <a:r>
              <a:rPr lang="en-US" altLang="zh-CN" sz="1100" dirty="0">
                <a:solidFill>
                  <a:schemeClr val="accent6">
                    <a:lumMod val="75000"/>
                  </a:schemeClr>
                </a:solidFill>
              </a:rPr>
              <a:t>10</a:t>
            </a:r>
            <a:r>
              <a:rPr lang="zh-CN" altLang="en-US" sz="1100" dirty="0">
                <a:solidFill>
                  <a:schemeClr val="accent6">
                    <a:lumMod val="75000"/>
                  </a:schemeClr>
                </a:solidFill>
              </a:rPr>
              <a:t>亿件 快递员招聘月薪高达</a:t>
            </a:r>
            <a:r>
              <a:rPr lang="en-US" altLang="zh-CN" sz="1100" dirty="0">
                <a:solidFill>
                  <a:schemeClr val="accent6">
                    <a:lumMod val="75000"/>
                  </a:schemeClr>
                </a:solidFill>
              </a:rPr>
              <a:t>1.2</a:t>
            </a:r>
            <a:r>
              <a:rPr lang="zh-CN" altLang="en-US" sz="1100" dirty="0">
                <a:solidFill>
                  <a:schemeClr val="accent6">
                    <a:lumMod val="75000"/>
                  </a:schemeClr>
                </a:solidFill>
              </a:rPr>
              <a:t>万</a:t>
            </a:r>
          </a:p>
        </p:txBody>
      </p:sp>
      <p:sp>
        <p:nvSpPr>
          <p:cNvPr id="26" name="矩形 25"/>
          <p:cNvSpPr/>
          <p:nvPr/>
        </p:nvSpPr>
        <p:spPr>
          <a:xfrm>
            <a:off x="8158775" y="3945643"/>
            <a:ext cx="908814" cy="646331"/>
          </a:xfrm>
          <a:prstGeom prst="rect">
            <a:avLst/>
          </a:prstGeom>
          <a:noFill/>
        </p:spPr>
        <p:txBody>
          <a:bodyPr wrap="square" rtlCol="0">
            <a:spAutoFit/>
          </a:bodyPr>
          <a:lstStyle/>
          <a:p>
            <a:pPr algn="ctr"/>
            <a:r>
              <a:rPr lang="zh-CN" altLang="en-US" sz="900" dirty="0">
                <a:solidFill>
                  <a:schemeClr val="accent6">
                    <a:lumMod val="75000"/>
                  </a:schemeClr>
                </a:solidFill>
              </a:rPr>
              <a:t>未来百度、阿里巴巴、腾讯三巨头谁会独领风骚？</a:t>
            </a:r>
          </a:p>
        </p:txBody>
      </p:sp>
      <p:sp>
        <p:nvSpPr>
          <p:cNvPr id="27" name="矩形 26"/>
          <p:cNvSpPr/>
          <p:nvPr/>
        </p:nvSpPr>
        <p:spPr>
          <a:xfrm>
            <a:off x="9489948" y="3963404"/>
            <a:ext cx="972603" cy="600164"/>
          </a:xfrm>
          <a:prstGeom prst="rect">
            <a:avLst/>
          </a:prstGeom>
          <a:noFill/>
        </p:spPr>
        <p:txBody>
          <a:bodyPr wrap="square" rtlCol="0">
            <a:spAutoFit/>
          </a:bodyPr>
          <a:lstStyle/>
          <a:p>
            <a:pPr algn="ctr"/>
            <a:r>
              <a:rPr lang="zh-CN" altLang="en-US" sz="1100" dirty="0">
                <a:solidFill>
                  <a:schemeClr val="accent3">
                    <a:lumMod val="50000"/>
                  </a:schemeClr>
                </a:solidFill>
              </a:rPr>
              <a:t>建信基金抢先入驻京东行家</a:t>
            </a:r>
          </a:p>
        </p:txBody>
      </p:sp>
      <p:sp>
        <p:nvSpPr>
          <p:cNvPr id="28" name="文本框 27"/>
          <p:cNvSpPr txBox="1"/>
          <p:nvPr/>
        </p:nvSpPr>
        <p:spPr>
          <a:xfrm>
            <a:off x="2705405" y="1835238"/>
            <a:ext cx="6789038"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zh-CN" altLang="en-US" dirty="0" smtClean="0"/>
              <a:t>竞品过去</a:t>
            </a:r>
            <a:r>
              <a:rPr lang="en-US" altLang="zh-CN" dirty="0" smtClean="0"/>
              <a:t>1</a:t>
            </a:r>
            <a:r>
              <a:rPr lang="zh-CN" altLang="en-US" dirty="0" smtClean="0"/>
              <a:t>年品牌总声量</a:t>
            </a:r>
            <a:r>
              <a:rPr lang="en-US" altLang="zh-CN" dirty="0" smtClean="0"/>
              <a:t>---</a:t>
            </a:r>
            <a:r>
              <a:rPr lang="zh-CN" altLang="en-US" dirty="0" smtClean="0"/>
              <a:t>分</a:t>
            </a:r>
            <a:r>
              <a:rPr lang="zh-CN" altLang="en-US" dirty="0"/>
              <a:t>天</a:t>
            </a:r>
            <a:r>
              <a:rPr lang="zh-CN" altLang="en-US" dirty="0" smtClean="0"/>
              <a:t>对比（次声量事件</a:t>
            </a:r>
            <a:r>
              <a:rPr lang="en-US" altLang="zh-CN" dirty="0" smtClean="0"/>
              <a:t>*</a:t>
            </a:r>
            <a:r>
              <a:rPr lang="zh-CN" altLang="en-US" dirty="0" smtClean="0"/>
              <a:t>） </a:t>
            </a:r>
            <a:r>
              <a:rPr lang="en-US" altLang="zh-CN" dirty="0" smtClean="0"/>
              <a:t>]</a:t>
            </a:r>
            <a:endParaRPr lang="zh-CN" altLang="en-US" dirty="0"/>
          </a:p>
        </p:txBody>
      </p:sp>
      <p:pic>
        <p:nvPicPr>
          <p:cNvPr id="29"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30" name="文本框 29"/>
          <p:cNvSpPr txBox="1"/>
          <p:nvPr/>
        </p:nvSpPr>
        <p:spPr>
          <a:xfrm>
            <a:off x="10179905" y="1884479"/>
            <a:ext cx="646331" cy="369332"/>
          </a:xfrm>
          <a:prstGeom prst="rect">
            <a:avLst/>
          </a:prstGeom>
          <a:noFill/>
        </p:spPr>
        <p:txBody>
          <a:bodyPr wrap="none" rtlCol="0">
            <a:spAutoFit/>
          </a:bodyPr>
          <a:lstStyle/>
          <a:p>
            <a:r>
              <a:rPr lang="zh-CN" altLang="en-US" dirty="0" smtClean="0">
                <a:solidFill>
                  <a:srgbClr val="FF0000"/>
                </a:solidFill>
              </a:rPr>
              <a:t>新增</a:t>
            </a:r>
            <a:endParaRPr lang="zh-CN" altLang="en-US" dirty="0">
              <a:solidFill>
                <a:srgbClr val="FF0000"/>
              </a:solidFill>
            </a:endParaRPr>
          </a:p>
        </p:txBody>
      </p:sp>
      <p:sp>
        <p:nvSpPr>
          <p:cNvPr id="3" name="矩形 2"/>
          <p:cNvSpPr/>
          <p:nvPr/>
        </p:nvSpPr>
        <p:spPr>
          <a:xfrm>
            <a:off x="315209" y="2732893"/>
            <a:ext cx="1408851" cy="4429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087929" y="2566111"/>
            <a:ext cx="1408851" cy="4429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431072" y="2321059"/>
            <a:ext cx="1408851" cy="44291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9335146" y="3456041"/>
            <a:ext cx="935599" cy="5073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904737" y="2977563"/>
            <a:ext cx="935599" cy="43315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279096" y="3455108"/>
            <a:ext cx="935599" cy="53523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3388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11</a:t>
            </a:fld>
            <a:endParaRPr lang="zh-CN" altLang="en-US">
              <a:solidFill>
                <a:srgbClr val="2B2929"/>
              </a:solidFill>
            </a:endParaRPr>
          </a:p>
        </p:txBody>
      </p:sp>
      <p:graphicFrame>
        <p:nvGraphicFramePr>
          <p:cNvPr id="8" name="图表 7"/>
          <p:cNvGraphicFramePr/>
          <p:nvPr>
            <p:extLst>
              <p:ext uri="{D42A27DB-BD31-4B8C-83A1-F6EECF244321}">
                <p14:modId xmlns:p14="http://schemas.microsoft.com/office/powerpoint/2010/main" val="1108341353"/>
              </p:ext>
            </p:extLst>
          </p:nvPr>
        </p:nvGraphicFramePr>
        <p:xfrm>
          <a:off x="1261769" y="2454891"/>
          <a:ext cx="3116118" cy="1649054"/>
        </p:xfrm>
        <a:graphic>
          <a:graphicData uri="http://schemas.openxmlformats.org/drawingml/2006/chart">
            <c:chart xmlns:c="http://schemas.openxmlformats.org/drawingml/2006/chart" xmlns:r="http://schemas.openxmlformats.org/officeDocument/2006/relationships" r:id="rId2"/>
          </a:graphicData>
        </a:graphic>
      </p:graphicFrame>
      <p:grpSp>
        <p:nvGrpSpPr>
          <p:cNvPr id="40" name="组合 39"/>
          <p:cNvGrpSpPr/>
          <p:nvPr/>
        </p:nvGrpSpPr>
        <p:grpSpPr>
          <a:xfrm>
            <a:off x="1041684" y="2229895"/>
            <a:ext cx="469397" cy="936103"/>
            <a:chOff x="1103209" y="1958291"/>
            <a:chExt cx="469397" cy="936103"/>
          </a:xfrm>
        </p:grpSpPr>
        <p:grpSp>
          <p:nvGrpSpPr>
            <p:cNvPr id="23" name="组合 22"/>
            <p:cNvGrpSpPr/>
            <p:nvPr/>
          </p:nvGrpSpPr>
          <p:grpSpPr>
            <a:xfrm>
              <a:off x="1103209" y="1958291"/>
              <a:ext cx="466903" cy="246221"/>
              <a:chOff x="5009882" y="1901712"/>
              <a:chExt cx="466903" cy="246221"/>
            </a:xfrm>
          </p:grpSpPr>
          <p:sp>
            <p:nvSpPr>
              <p:cNvPr id="9" name="矩形 8"/>
              <p:cNvSpPr/>
              <p:nvPr/>
            </p:nvSpPr>
            <p:spPr>
              <a:xfrm>
                <a:off x="5009882" y="1999064"/>
                <a:ext cx="51515" cy="5151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035639" y="1901712"/>
                <a:ext cx="441146" cy="246221"/>
              </a:xfrm>
              <a:prstGeom prst="rect">
                <a:avLst/>
              </a:prstGeom>
              <a:noFill/>
            </p:spPr>
            <p:txBody>
              <a:bodyPr wrap="none" rtlCol="0">
                <a:spAutoFit/>
              </a:bodyPr>
              <a:lstStyle/>
              <a:p>
                <a:r>
                  <a:rPr lang="zh-CN" altLang="en-US" sz="1000" dirty="0" smtClean="0"/>
                  <a:t>微博</a:t>
                </a:r>
                <a:endParaRPr lang="zh-CN" altLang="en-US" sz="1000" dirty="0"/>
              </a:p>
            </p:txBody>
          </p:sp>
        </p:grpSp>
        <p:grpSp>
          <p:nvGrpSpPr>
            <p:cNvPr id="22" name="组合 21"/>
            <p:cNvGrpSpPr/>
            <p:nvPr/>
          </p:nvGrpSpPr>
          <p:grpSpPr>
            <a:xfrm>
              <a:off x="1105703" y="2145884"/>
              <a:ext cx="466903" cy="246221"/>
              <a:chOff x="5061397" y="2513762"/>
              <a:chExt cx="466903" cy="246221"/>
            </a:xfrm>
          </p:grpSpPr>
          <p:sp>
            <p:nvSpPr>
              <p:cNvPr id="11" name="矩形 10"/>
              <p:cNvSpPr/>
              <p:nvPr/>
            </p:nvSpPr>
            <p:spPr>
              <a:xfrm>
                <a:off x="5061397" y="2611114"/>
                <a:ext cx="51515" cy="5151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087154" y="2513762"/>
                <a:ext cx="441146" cy="246221"/>
              </a:xfrm>
              <a:prstGeom prst="rect">
                <a:avLst/>
              </a:prstGeom>
              <a:noFill/>
            </p:spPr>
            <p:txBody>
              <a:bodyPr wrap="none" rtlCol="0">
                <a:spAutoFit/>
              </a:bodyPr>
              <a:lstStyle/>
              <a:p>
                <a:r>
                  <a:rPr lang="zh-CN" altLang="en-US" sz="1000" dirty="0" smtClean="0"/>
                  <a:t>问答</a:t>
                </a:r>
                <a:endParaRPr lang="zh-CN" altLang="en-US" sz="1000" dirty="0"/>
              </a:p>
            </p:txBody>
          </p:sp>
        </p:grpSp>
        <p:grpSp>
          <p:nvGrpSpPr>
            <p:cNvPr id="21" name="组合 20"/>
            <p:cNvGrpSpPr/>
            <p:nvPr/>
          </p:nvGrpSpPr>
          <p:grpSpPr>
            <a:xfrm>
              <a:off x="1103209" y="2326366"/>
              <a:ext cx="466903" cy="246221"/>
              <a:chOff x="5009882" y="2200642"/>
              <a:chExt cx="466903" cy="246221"/>
            </a:xfrm>
          </p:grpSpPr>
          <p:sp>
            <p:nvSpPr>
              <p:cNvPr id="13" name="矩形 12"/>
              <p:cNvSpPr/>
              <p:nvPr/>
            </p:nvSpPr>
            <p:spPr>
              <a:xfrm>
                <a:off x="5009882" y="2297994"/>
                <a:ext cx="51515" cy="5151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035639" y="2200642"/>
                <a:ext cx="441146" cy="246221"/>
              </a:xfrm>
              <a:prstGeom prst="rect">
                <a:avLst/>
              </a:prstGeom>
              <a:noFill/>
            </p:spPr>
            <p:txBody>
              <a:bodyPr wrap="none" rtlCol="0">
                <a:spAutoFit/>
              </a:bodyPr>
              <a:lstStyle/>
              <a:p>
                <a:r>
                  <a:rPr lang="zh-CN" altLang="en-US" sz="1000" dirty="0" smtClean="0"/>
                  <a:t>论坛</a:t>
                </a:r>
                <a:endParaRPr lang="zh-CN" altLang="en-US" sz="1000" dirty="0"/>
              </a:p>
            </p:txBody>
          </p:sp>
        </p:grpSp>
        <p:grpSp>
          <p:nvGrpSpPr>
            <p:cNvPr id="20" name="组合 19"/>
            <p:cNvGrpSpPr/>
            <p:nvPr/>
          </p:nvGrpSpPr>
          <p:grpSpPr>
            <a:xfrm>
              <a:off x="1103209" y="2476386"/>
              <a:ext cx="466903" cy="246221"/>
              <a:chOff x="5009883" y="2603222"/>
              <a:chExt cx="466903" cy="246221"/>
            </a:xfrm>
          </p:grpSpPr>
          <p:sp>
            <p:nvSpPr>
              <p:cNvPr id="15" name="矩形 14"/>
              <p:cNvSpPr/>
              <p:nvPr/>
            </p:nvSpPr>
            <p:spPr>
              <a:xfrm>
                <a:off x="5009883" y="2700574"/>
                <a:ext cx="51515" cy="515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035640" y="2603222"/>
                <a:ext cx="441146" cy="246221"/>
              </a:xfrm>
              <a:prstGeom prst="rect">
                <a:avLst/>
              </a:prstGeom>
              <a:noFill/>
            </p:spPr>
            <p:txBody>
              <a:bodyPr wrap="none" rtlCol="0">
                <a:spAutoFit/>
              </a:bodyPr>
              <a:lstStyle/>
              <a:p>
                <a:r>
                  <a:rPr lang="zh-CN" altLang="en-US" sz="1000" dirty="0" smtClean="0"/>
                  <a:t>贴吧</a:t>
                </a:r>
                <a:endParaRPr lang="zh-CN" altLang="en-US" sz="1000" dirty="0"/>
              </a:p>
            </p:txBody>
          </p:sp>
        </p:grpSp>
        <p:grpSp>
          <p:nvGrpSpPr>
            <p:cNvPr id="19" name="组合 18"/>
            <p:cNvGrpSpPr/>
            <p:nvPr/>
          </p:nvGrpSpPr>
          <p:grpSpPr>
            <a:xfrm>
              <a:off x="1103210" y="2648173"/>
              <a:ext cx="466903" cy="246221"/>
              <a:chOff x="5009882" y="2670209"/>
              <a:chExt cx="466903" cy="246221"/>
            </a:xfrm>
          </p:grpSpPr>
          <p:sp>
            <p:nvSpPr>
              <p:cNvPr id="17" name="矩形 16"/>
              <p:cNvSpPr/>
              <p:nvPr/>
            </p:nvSpPr>
            <p:spPr>
              <a:xfrm>
                <a:off x="5009882" y="2767561"/>
                <a:ext cx="51515" cy="5151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035639" y="2670209"/>
                <a:ext cx="441146" cy="246221"/>
              </a:xfrm>
              <a:prstGeom prst="rect">
                <a:avLst/>
              </a:prstGeom>
              <a:noFill/>
            </p:spPr>
            <p:txBody>
              <a:bodyPr wrap="none" rtlCol="0">
                <a:spAutoFit/>
              </a:bodyPr>
              <a:lstStyle/>
              <a:p>
                <a:r>
                  <a:rPr lang="zh-CN" altLang="en-US" sz="1000" dirty="0" smtClean="0"/>
                  <a:t>新闻</a:t>
                </a:r>
                <a:endParaRPr lang="zh-CN" altLang="en-US" sz="1000" dirty="0"/>
              </a:p>
            </p:txBody>
          </p:sp>
        </p:grpSp>
      </p:grpSp>
      <p:pic>
        <p:nvPicPr>
          <p:cNvPr id="24" name="图片 23"/>
          <p:cNvPicPr>
            <a:picLocks noChangeAspect="1"/>
          </p:cNvPicPr>
          <p:nvPr/>
        </p:nvPicPr>
        <p:blipFill rotWithShape="1">
          <a:blip r:embed="rId3"/>
          <a:srcRect l="16977" t="42961" r="16295" b="16369"/>
          <a:stretch/>
        </p:blipFill>
        <p:spPr>
          <a:xfrm>
            <a:off x="2319645" y="2149131"/>
            <a:ext cx="989042" cy="394403"/>
          </a:xfrm>
          <a:prstGeom prst="rect">
            <a:avLst/>
          </a:prstGeom>
        </p:spPr>
      </p:pic>
      <p:pic>
        <p:nvPicPr>
          <p:cNvPr id="25" name="图片 24"/>
          <p:cNvPicPr>
            <a:picLocks noChangeAspect="1"/>
          </p:cNvPicPr>
          <p:nvPr/>
        </p:nvPicPr>
        <p:blipFill rotWithShape="1">
          <a:blip r:embed="rId4"/>
          <a:srcRect l="14997" t="26867" r="46928" b="46826"/>
          <a:stretch/>
        </p:blipFill>
        <p:spPr>
          <a:xfrm>
            <a:off x="4695736" y="2084736"/>
            <a:ext cx="1223623" cy="470625"/>
          </a:xfrm>
          <a:prstGeom prst="rect">
            <a:avLst/>
          </a:prstGeom>
        </p:spPr>
      </p:pic>
      <p:pic>
        <p:nvPicPr>
          <p:cNvPr id="26" name="图片 25"/>
          <p:cNvPicPr>
            <a:picLocks noChangeAspect="1"/>
          </p:cNvPicPr>
          <p:nvPr/>
        </p:nvPicPr>
        <p:blipFill rotWithShape="1">
          <a:blip r:embed="rId5"/>
          <a:srcRect l="10686" t="28833" r="7404" b="19974"/>
          <a:stretch/>
        </p:blipFill>
        <p:spPr>
          <a:xfrm>
            <a:off x="7159613" y="2073353"/>
            <a:ext cx="1258078" cy="471779"/>
          </a:xfrm>
          <a:prstGeom prst="rect">
            <a:avLst/>
          </a:prstGeom>
        </p:spPr>
      </p:pic>
      <p:pic>
        <p:nvPicPr>
          <p:cNvPr id="27" name="图片 26"/>
          <p:cNvPicPr>
            <a:picLocks noChangeAspect="1"/>
          </p:cNvPicPr>
          <p:nvPr/>
        </p:nvPicPr>
        <p:blipFill>
          <a:blip r:embed="rId6"/>
          <a:stretch>
            <a:fillRect/>
          </a:stretch>
        </p:blipFill>
        <p:spPr>
          <a:xfrm>
            <a:off x="9979811" y="2073353"/>
            <a:ext cx="440180" cy="440180"/>
          </a:xfrm>
          <a:prstGeom prst="rect">
            <a:avLst/>
          </a:prstGeom>
        </p:spPr>
      </p:pic>
      <p:pic>
        <p:nvPicPr>
          <p:cNvPr id="28" name="图片 27"/>
          <p:cNvPicPr>
            <a:picLocks noChangeAspect="1"/>
          </p:cNvPicPr>
          <p:nvPr/>
        </p:nvPicPr>
        <p:blipFill rotWithShape="1">
          <a:blip r:embed="rId7"/>
          <a:srcRect l="451" t="26739" r="-451" b="25035"/>
          <a:stretch/>
        </p:blipFill>
        <p:spPr>
          <a:xfrm>
            <a:off x="2421876" y="4265162"/>
            <a:ext cx="795905" cy="383828"/>
          </a:xfrm>
          <a:prstGeom prst="rect">
            <a:avLst/>
          </a:prstGeom>
        </p:spPr>
      </p:pic>
      <p:pic>
        <p:nvPicPr>
          <p:cNvPr id="29" name="图片 28"/>
          <p:cNvPicPr>
            <a:picLocks noChangeAspect="1"/>
          </p:cNvPicPr>
          <p:nvPr/>
        </p:nvPicPr>
        <p:blipFill rotWithShape="1">
          <a:blip r:embed="rId8"/>
          <a:srcRect t="10387" b="35166"/>
          <a:stretch/>
        </p:blipFill>
        <p:spPr>
          <a:xfrm>
            <a:off x="5424038" y="4223516"/>
            <a:ext cx="1372679" cy="467121"/>
          </a:xfrm>
          <a:prstGeom prst="rect">
            <a:avLst/>
          </a:prstGeom>
        </p:spPr>
      </p:pic>
      <p:sp>
        <p:nvSpPr>
          <p:cNvPr id="30" name="文本框 29"/>
          <p:cNvSpPr txBox="1"/>
          <p:nvPr/>
        </p:nvSpPr>
        <p:spPr>
          <a:xfrm>
            <a:off x="8341047" y="4303188"/>
            <a:ext cx="902811" cy="307777"/>
          </a:xfrm>
          <a:prstGeom prst="rect">
            <a:avLst/>
          </a:prstGeom>
          <a:noFill/>
        </p:spPr>
        <p:txBody>
          <a:bodyPr wrap="none" rtlCol="0">
            <a:spAutoFit/>
          </a:bodyPr>
          <a:lstStyle/>
          <a:p>
            <a:r>
              <a:rPr lang="zh-CN" altLang="en-US" sz="1400" b="1" dirty="0" smtClean="0"/>
              <a:t>天天基金</a:t>
            </a:r>
            <a:endParaRPr lang="zh-CN" altLang="en-US" sz="1400" b="1" dirty="0"/>
          </a:p>
        </p:txBody>
      </p:sp>
      <p:graphicFrame>
        <p:nvGraphicFramePr>
          <p:cNvPr id="32" name="图表 31"/>
          <p:cNvGraphicFramePr/>
          <p:nvPr>
            <p:extLst>
              <p:ext uri="{D42A27DB-BD31-4B8C-83A1-F6EECF244321}">
                <p14:modId xmlns:p14="http://schemas.microsoft.com/office/powerpoint/2010/main" val="2634893525"/>
              </p:ext>
            </p:extLst>
          </p:nvPr>
        </p:nvGraphicFramePr>
        <p:xfrm>
          <a:off x="3851588" y="2469115"/>
          <a:ext cx="3116118" cy="164905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3" name="图表 32"/>
          <p:cNvGraphicFramePr/>
          <p:nvPr>
            <p:extLst>
              <p:ext uri="{D42A27DB-BD31-4B8C-83A1-F6EECF244321}">
                <p14:modId xmlns:p14="http://schemas.microsoft.com/office/powerpoint/2010/main" val="11541883"/>
              </p:ext>
            </p:extLst>
          </p:nvPr>
        </p:nvGraphicFramePr>
        <p:xfrm>
          <a:off x="6237208" y="2449566"/>
          <a:ext cx="3116118" cy="1649054"/>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4" name="图表 33"/>
          <p:cNvGraphicFramePr/>
          <p:nvPr>
            <p:extLst>
              <p:ext uri="{D42A27DB-BD31-4B8C-83A1-F6EECF244321}">
                <p14:modId xmlns:p14="http://schemas.microsoft.com/office/powerpoint/2010/main" val="1266749977"/>
              </p:ext>
            </p:extLst>
          </p:nvPr>
        </p:nvGraphicFramePr>
        <p:xfrm>
          <a:off x="8595801" y="2469115"/>
          <a:ext cx="3116118" cy="1649054"/>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5" name="图表 34"/>
          <p:cNvGraphicFramePr/>
          <p:nvPr>
            <p:extLst>
              <p:ext uri="{D42A27DB-BD31-4B8C-83A1-F6EECF244321}">
                <p14:modId xmlns:p14="http://schemas.microsoft.com/office/powerpoint/2010/main" val="4137902161"/>
              </p:ext>
            </p:extLst>
          </p:nvPr>
        </p:nvGraphicFramePr>
        <p:xfrm>
          <a:off x="1232662" y="4716007"/>
          <a:ext cx="3116118" cy="1649054"/>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6" name="图表 35"/>
          <p:cNvGraphicFramePr/>
          <p:nvPr>
            <p:extLst>
              <p:ext uri="{D42A27DB-BD31-4B8C-83A1-F6EECF244321}">
                <p14:modId xmlns:p14="http://schemas.microsoft.com/office/powerpoint/2010/main" val="720647214"/>
              </p:ext>
            </p:extLst>
          </p:nvPr>
        </p:nvGraphicFramePr>
        <p:xfrm>
          <a:off x="4579285" y="4827617"/>
          <a:ext cx="3116118" cy="1649054"/>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37" name="图表 36"/>
          <p:cNvGraphicFramePr/>
          <p:nvPr>
            <p:extLst>
              <p:ext uri="{D42A27DB-BD31-4B8C-83A1-F6EECF244321}">
                <p14:modId xmlns:p14="http://schemas.microsoft.com/office/powerpoint/2010/main" val="2397989178"/>
              </p:ext>
            </p:extLst>
          </p:nvPr>
        </p:nvGraphicFramePr>
        <p:xfrm>
          <a:off x="7234393" y="4818561"/>
          <a:ext cx="3116118" cy="1649054"/>
        </p:xfrm>
        <a:graphic>
          <a:graphicData uri="http://schemas.openxmlformats.org/drawingml/2006/chart">
            <c:chart xmlns:c="http://schemas.openxmlformats.org/drawingml/2006/chart" xmlns:r="http://schemas.openxmlformats.org/officeDocument/2006/relationships" r:id="rId14"/>
          </a:graphicData>
        </a:graphic>
      </p:graphicFrame>
      <p:pic>
        <p:nvPicPr>
          <p:cNvPr id="41"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42" name="标题 1"/>
          <p:cNvSpPr txBox="1">
            <a:spLocks/>
          </p:cNvSpPr>
          <p:nvPr/>
        </p:nvSpPr>
        <p:spPr>
          <a:xfrm>
            <a:off x="913351" y="120258"/>
            <a:ext cx="9608689" cy="596463"/>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nSpc>
                <a:spcPts val="3500"/>
              </a:lnSpc>
            </a:pPr>
            <a:r>
              <a:rPr lang="zh-CN" altLang="en-US" sz="2600" dirty="0" smtClean="0">
                <a:solidFill>
                  <a:schemeClr val="tx1"/>
                </a:solidFill>
              </a:rPr>
              <a:t>理财通</a:t>
            </a:r>
            <a:r>
              <a:rPr lang="zh-CN" altLang="en-US" sz="2600" dirty="0">
                <a:solidFill>
                  <a:schemeClr val="tx1"/>
                </a:solidFill>
              </a:rPr>
              <a:t>微博互动较多。</a:t>
            </a:r>
            <a:r>
              <a:rPr lang="zh-CN" altLang="en-US" sz="2600" dirty="0" smtClean="0">
                <a:solidFill>
                  <a:schemeClr val="tx1"/>
                </a:solidFill>
              </a:rPr>
              <a:t>在新闻渠道的声量占比较小。新闻内容更多以推广理财通产品为主，引发网友的互动有限。</a:t>
            </a:r>
            <a:endParaRPr lang="zh-CN" altLang="en-US" sz="2600" dirty="0">
              <a:solidFill>
                <a:schemeClr val="tx1"/>
              </a:solidFill>
            </a:endParaRPr>
          </a:p>
        </p:txBody>
      </p:sp>
      <p:sp>
        <p:nvSpPr>
          <p:cNvPr id="43" name="文本框 42"/>
          <p:cNvSpPr txBox="1"/>
          <p:nvPr/>
        </p:nvSpPr>
        <p:spPr>
          <a:xfrm>
            <a:off x="988499" y="6377773"/>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2" name="文本框 1"/>
          <p:cNvSpPr txBox="1"/>
          <p:nvPr/>
        </p:nvSpPr>
        <p:spPr>
          <a:xfrm>
            <a:off x="2501658" y="2638256"/>
            <a:ext cx="388248" cy="261610"/>
          </a:xfrm>
          <a:prstGeom prst="rect">
            <a:avLst/>
          </a:prstGeom>
          <a:noFill/>
        </p:spPr>
        <p:txBody>
          <a:bodyPr wrap="none" rtlCol="0">
            <a:spAutoFit/>
          </a:bodyPr>
          <a:lstStyle/>
          <a:p>
            <a:r>
              <a:rPr lang="en-US" altLang="zh-CN" sz="1100" dirty="0" smtClean="0"/>
              <a:t>9%</a:t>
            </a:r>
            <a:endParaRPr lang="zh-CN" altLang="en-US" sz="1100" dirty="0"/>
          </a:p>
        </p:txBody>
      </p:sp>
      <p:sp>
        <p:nvSpPr>
          <p:cNvPr id="39" name="内容占位符 2"/>
          <p:cNvSpPr txBox="1">
            <a:spLocks/>
          </p:cNvSpPr>
          <p:nvPr/>
        </p:nvSpPr>
        <p:spPr>
          <a:xfrm>
            <a:off x="891321" y="1291790"/>
            <a:ext cx="10029964" cy="451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smtClean="0">
                <a:latin typeface="微软雅黑"/>
              </a:rPr>
              <a:t>金融背景的互联网理财平台的声量有部分来自问答渠道，主要以解答产品使用和理财方面的实际问题为主。</a:t>
            </a:r>
            <a:endParaRPr lang="en-US" altLang="zh-CN" sz="1400" dirty="0" smtClean="0">
              <a:latin typeface="微软雅黑"/>
            </a:endParaRPr>
          </a:p>
        </p:txBody>
      </p:sp>
      <p:sp>
        <p:nvSpPr>
          <p:cNvPr id="38" name="文本框 37"/>
          <p:cNvSpPr txBox="1"/>
          <p:nvPr/>
        </p:nvSpPr>
        <p:spPr>
          <a:xfrm>
            <a:off x="3864817" y="1745305"/>
            <a:ext cx="4493538"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zh-CN" altLang="en-US" dirty="0" smtClean="0"/>
              <a:t>竞品品牌总声量</a:t>
            </a:r>
            <a:r>
              <a:rPr lang="en-US" altLang="zh-CN" dirty="0" smtClean="0"/>
              <a:t>---</a:t>
            </a:r>
            <a:r>
              <a:rPr lang="zh-CN" altLang="en-US" dirty="0" smtClean="0"/>
              <a:t>分渠道占比 </a:t>
            </a:r>
            <a:r>
              <a:rPr lang="en-US" altLang="zh-CN" dirty="0" smtClean="0"/>
              <a:t>]</a:t>
            </a:r>
            <a:endParaRPr lang="zh-CN" altLang="en-US" dirty="0"/>
          </a:p>
        </p:txBody>
      </p:sp>
    </p:spTree>
    <p:extLst>
      <p:ext uri="{BB962C8B-B14F-4D97-AF65-F5344CB8AC3E}">
        <p14:creationId xmlns:p14="http://schemas.microsoft.com/office/powerpoint/2010/main" val="2921873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4495"/>
            <a:ext cx="9915659" cy="1033918"/>
          </a:xfrm>
        </p:spPr>
        <p:txBody>
          <a:bodyPr/>
          <a:lstStyle/>
          <a:p>
            <a:pPr>
              <a:lnSpc>
                <a:spcPts val="3500"/>
              </a:lnSpc>
            </a:pPr>
            <a:r>
              <a:rPr lang="zh-CN" altLang="en-US" sz="2600" dirty="0" smtClean="0">
                <a:solidFill>
                  <a:schemeClr val="tx1"/>
                </a:solidFill>
              </a:rPr>
              <a:t>理财通在微博上引发较高互动，但在新闻渠道的互动量占比较低。蚂蚁聚宝的“提现收费”在新闻上引发较多讨论。</a:t>
            </a:r>
            <a:endParaRPr lang="zh-CN" altLang="en-US" sz="2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12</a:t>
            </a:fld>
            <a:endParaRPr lang="zh-CN" altLang="en-US">
              <a:solidFill>
                <a:srgbClr val="2B2929"/>
              </a:solidFill>
            </a:endParaRPr>
          </a:p>
        </p:txBody>
      </p:sp>
      <p:graphicFrame>
        <p:nvGraphicFramePr>
          <p:cNvPr id="7" name="图表 6"/>
          <p:cNvGraphicFramePr/>
          <p:nvPr>
            <p:extLst/>
          </p:nvPr>
        </p:nvGraphicFramePr>
        <p:xfrm>
          <a:off x="874713" y="2137893"/>
          <a:ext cx="10230822" cy="4013319"/>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2984728" y="1999223"/>
            <a:ext cx="5314275"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zh-CN" altLang="en-US" dirty="0" smtClean="0"/>
              <a:t>竞品过去</a:t>
            </a:r>
            <a:r>
              <a:rPr lang="en-US" altLang="zh-CN" dirty="0" smtClean="0"/>
              <a:t>1</a:t>
            </a:r>
            <a:r>
              <a:rPr lang="zh-CN" altLang="en-US" dirty="0" smtClean="0"/>
              <a:t>年品牌互动量</a:t>
            </a:r>
            <a:r>
              <a:rPr lang="en-US" altLang="zh-CN" dirty="0" smtClean="0"/>
              <a:t>---</a:t>
            </a:r>
            <a:r>
              <a:rPr lang="zh-CN" altLang="en-US" dirty="0" smtClean="0"/>
              <a:t>分</a:t>
            </a:r>
            <a:r>
              <a:rPr lang="zh-CN" altLang="en-US" dirty="0"/>
              <a:t>渠道占</a:t>
            </a:r>
            <a:r>
              <a:rPr lang="zh-CN" altLang="en-US" dirty="0" smtClean="0"/>
              <a:t>比 </a:t>
            </a:r>
            <a:r>
              <a:rPr lang="en-US" altLang="zh-CN" dirty="0" smtClean="0"/>
              <a:t>]</a:t>
            </a:r>
            <a:endParaRPr lang="zh-CN" altLang="en-US" dirty="0"/>
          </a:p>
        </p:txBody>
      </p:sp>
      <p:pic>
        <p:nvPicPr>
          <p:cNvPr id="9"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10" name="椭圆 9"/>
          <p:cNvSpPr/>
          <p:nvPr/>
        </p:nvSpPr>
        <p:spPr>
          <a:xfrm>
            <a:off x="2781836" y="4778062"/>
            <a:ext cx="582818" cy="476517"/>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274082" y="1387630"/>
            <a:ext cx="646331" cy="369332"/>
          </a:xfrm>
          <a:prstGeom prst="rect">
            <a:avLst/>
          </a:prstGeom>
          <a:noFill/>
        </p:spPr>
        <p:txBody>
          <a:bodyPr wrap="none" rtlCol="0">
            <a:spAutoFit/>
          </a:bodyPr>
          <a:lstStyle/>
          <a:p>
            <a:r>
              <a:rPr lang="zh-CN" altLang="en-US" dirty="0" smtClean="0">
                <a:solidFill>
                  <a:srgbClr val="FF0000"/>
                </a:solidFill>
              </a:rPr>
              <a:t>新增</a:t>
            </a:r>
            <a:endParaRPr lang="zh-CN" altLang="en-US" dirty="0">
              <a:solidFill>
                <a:srgbClr val="FF0000"/>
              </a:solidFill>
            </a:endParaRPr>
          </a:p>
        </p:txBody>
      </p:sp>
      <p:sp>
        <p:nvSpPr>
          <p:cNvPr id="12" name="文本框 11"/>
          <p:cNvSpPr txBox="1"/>
          <p:nvPr/>
        </p:nvSpPr>
        <p:spPr>
          <a:xfrm>
            <a:off x="988499" y="6377773"/>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Tree>
    <p:extLst>
      <p:ext uri="{BB962C8B-B14F-4D97-AF65-F5344CB8AC3E}">
        <p14:creationId xmlns:p14="http://schemas.microsoft.com/office/powerpoint/2010/main" val="1754666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716" y="182978"/>
            <a:ext cx="9818711" cy="1046797"/>
          </a:xfrm>
        </p:spPr>
        <p:txBody>
          <a:bodyPr/>
          <a:lstStyle/>
          <a:p>
            <a:pPr>
              <a:lnSpc>
                <a:spcPts val="3500"/>
              </a:lnSpc>
            </a:pPr>
            <a:r>
              <a:rPr lang="zh-CN" altLang="en-US" sz="2600" dirty="0" smtClean="0">
                <a:solidFill>
                  <a:schemeClr val="tx1"/>
                </a:solidFill>
              </a:rPr>
              <a:t>理财通单条微博的总声量明显高于竞品。荣耀抽奖、刘涛的理财经、拥有体造句大赛是声量较高的活动</a:t>
            </a:r>
            <a:r>
              <a:rPr lang="zh-CN" altLang="en-US" sz="2600" dirty="0">
                <a:solidFill>
                  <a:schemeClr val="tx1"/>
                </a:solidFill>
              </a:rPr>
              <a:t/>
            </a:r>
            <a:br>
              <a:rPr lang="zh-CN" altLang="en-US" sz="2600" dirty="0">
                <a:solidFill>
                  <a:schemeClr val="tx1"/>
                </a:solidFill>
              </a:rPr>
            </a:br>
            <a:endParaRPr lang="zh-CN" altLang="en-US" sz="2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13</a:t>
            </a:fld>
            <a:endParaRPr lang="zh-CN" altLang="en-US">
              <a:solidFill>
                <a:srgbClr val="2B2929"/>
              </a:solidFill>
            </a:endParaRPr>
          </a:p>
        </p:txBody>
      </p:sp>
      <p:pic>
        <p:nvPicPr>
          <p:cNvPr id="20"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25" name="文本框 24"/>
          <p:cNvSpPr txBox="1"/>
          <p:nvPr/>
        </p:nvSpPr>
        <p:spPr>
          <a:xfrm>
            <a:off x="817671" y="6390652"/>
            <a:ext cx="1031051" cy="261610"/>
          </a:xfrm>
          <a:prstGeom prst="rect">
            <a:avLst/>
          </a:prstGeom>
          <a:noFill/>
        </p:spPr>
        <p:txBody>
          <a:bodyPr wrap="none" rtlCol="0">
            <a:spAutoFit/>
          </a:bodyPr>
          <a:lstStyle/>
          <a:p>
            <a:r>
              <a:rPr lang="zh-CN" altLang="en-US" sz="1100" dirty="0" smtClean="0"/>
              <a:t>数据源</a:t>
            </a:r>
            <a:r>
              <a:rPr lang="zh-CN" altLang="en-US" sz="1100" dirty="0"/>
              <a:t>：微</a:t>
            </a:r>
            <a:r>
              <a:rPr lang="zh-CN" altLang="en-US" sz="1100" dirty="0" smtClean="0"/>
              <a:t>博</a:t>
            </a:r>
            <a:endParaRPr lang="en-US" altLang="zh-CN" sz="1100" dirty="0"/>
          </a:p>
        </p:txBody>
      </p:sp>
      <p:pic>
        <p:nvPicPr>
          <p:cNvPr id="21" name="图片 20"/>
          <p:cNvPicPr>
            <a:picLocks noChangeAspect="1"/>
          </p:cNvPicPr>
          <p:nvPr/>
        </p:nvPicPr>
        <p:blipFill rotWithShape="1">
          <a:blip r:embed="rId3"/>
          <a:srcRect l="16977" t="42961" r="16295" b="16369"/>
          <a:stretch/>
        </p:blipFill>
        <p:spPr>
          <a:xfrm>
            <a:off x="3120714" y="2022857"/>
            <a:ext cx="989042" cy="394403"/>
          </a:xfrm>
          <a:prstGeom prst="rect">
            <a:avLst/>
          </a:prstGeom>
        </p:spPr>
      </p:pic>
      <p:graphicFrame>
        <p:nvGraphicFramePr>
          <p:cNvPr id="7" name="图表 6"/>
          <p:cNvGraphicFramePr/>
          <p:nvPr>
            <p:extLst>
              <p:ext uri="{D42A27DB-BD31-4B8C-83A1-F6EECF244321}">
                <p14:modId xmlns:p14="http://schemas.microsoft.com/office/powerpoint/2010/main" val="4146929818"/>
              </p:ext>
            </p:extLst>
          </p:nvPr>
        </p:nvGraphicFramePr>
        <p:xfrm>
          <a:off x="2414052" y="2245816"/>
          <a:ext cx="3570310" cy="1855195"/>
        </p:xfrm>
        <a:graphic>
          <a:graphicData uri="http://schemas.openxmlformats.org/drawingml/2006/chart">
            <c:chart xmlns:c="http://schemas.openxmlformats.org/drawingml/2006/chart" xmlns:r="http://schemas.openxmlformats.org/officeDocument/2006/relationships" r:id="rId4"/>
          </a:graphicData>
        </a:graphic>
      </p:graphicFrame>
      <p:sp>
        <p:nvSpPr>
          <p:cNvPr id="27" name="文本框 26"/>
          <p:cNvSpPr txBox="1"/>
          <p:nvPr/>
        </p:nvSpPr>
        <p:spPr>
          <a:xfrm>
            <a:off x="910334" y="2409371"/>
            <a:ext cx="1723549" cy="246221"/>
          </a:xfrm>
          <a:prstGeom prst="rect">
            <a:avLst/>
          </a:prstGeom>
          <a:noFill/>
        </p:spPr>
        <p:txBody>
          <a:bodyPr wrap="none" rtlCol="0">
            <a:spAutoFit/>
          </a:bodyPr>
          <a:lstStyle/>
          <a:p>
            <a:pPr algn="r"/>
            <a:r>
              <a:rPr lang="zh-CN" altLang="en-US" sz="1000" dirty="0"/>
              <a:t>“理财通用户荣耀特权日</a:t>
            </a:r>
            <a:r>
              <a:rPr lang="zh-CN" altLang="en-US" sz="1000" dirty="0" smtClean="0"/>
              <a:t>”</a:t>
            </a:r>
            <a:endParaRPr lang="zh-CN" altLang="en-US" sz="1000" dirty="0"/>
          </a:p>
        </p:txBody>
      </p:sp>
      <p:sp>
        <p:nvSpPr>
          <p:cNvPr id="28" name="文本框 27"/>
          <p:cNvSpPr txBox="1"/>
          <p:nvPr/>
        </p:nvSpPr>
        <p:spPr>
          <a:xfrm>
            <a:off x="1410471" y="2729682"/>
            <a:ext cx="1223412" cy="246221"/>
          </a:xfrm>
          <a:prstGeom prst="rect">
            <a:avLst/>
          </a:prstGeom>
          <a:noFill/>
        </p:spPr>
        <p:txBody>
          <a:bodyPr wrap="none" rtlCol="0">
            <a:spAutoFit/>
          </a:bodyPr>
          <a:lstStyle/>
          <a:p>
            <a:pPr algn="r"/>
            <a:r>
              <a:rPr lang="en-US" altLang="zh-CN" sz="1000" dirty="0"/>
              <a:t>#</a:t>
            </a:r>
            <a:r>
              <a:rPr lang="zh-CN" altLang="en-US" sz="1000" dirty="0"/>
              <a:t>刘涛的理财经</a:t>
            </a:r>
            <a:r>
              <a:rPr lang="en-US" altLang="zh-CN" sz="1000" dirty="0"/>
              <a:t>#</a:t>
            </a:r>
            <a:r>
              <a:rPr lang="zh-CN" altLang="en-US" sz="1000" dirty="0" smtClean="0"/>
              <a:t>”</a:t>
            </a:r>
            <a:endParaRPr lang="zh-CN" altLang="en-US" sz="1000" dirty="0"/>
          </a:p>
        </p:txBody>
      </p:sp>
      <p:sp>
        <p:nvSpPr>
          <p:cNvPr id="29" name="文本框 28"/>
          <p:cNvSpPr txBox="1"/>
          <p:nvPr/>
        </p:nvSpPr>
        <p:spPr>
          <a:xfrm>
            <a:off x="1410471" y="3049993"/>
            <a:ext cx="1223412" cy="246221"/>
          </a:xfrm>
          <a:prstGeom prst="rect">
            <a:avLst/>
          </a:prstGeom>
          <a:noFill/>
        </p:spPr>
        <p:txBody>
          <a:bodyPr wrap="none" rtlCol="0">
            <a:spAutoFit/>
          </a:bodyPr>
          <a:lstStyle/>
          <a:p>
            <a:pPr algn="r"/>
            <a:r>
              <a:rPr lang="en-US" altLang="zh-CN" sz="1000" dirty="0"/>
              <a:t>#</a:t>
            </a:r>
            <a:r>
              <a:rPr lang="zh-CN" altLang="en-US" sz="1000" dirty="0"/>
              <a:t>刘涛的理财经</a:t>
            </a:r>
            <a:r>
              <a:rPr lang="en-US" altLang="zh-CN" sz="1000" dirty="0"/>
              <a:t>#</a:t>
            </a:r>
            <a:r>
              <a:rPr lang="zh-CN" altLang="en-US" sz="1000" dirty="0" smtClean="0"/>
              <a:t>”</a:t>
            </a:r>
            <a:endParaRPr lang="zh-CN" altLang="en-US" sz="1000" dirty="0"/>
          </a:p>
        </p:txBody>
      </p:sp>
      <p:sp>
        <p:nvSpPr>
          <p:cNvPr id="30" name="文本框 29"/>
          <p:cNvSpPr txBox="1"/>
          <p:nvPr/>
        </p:nvSpPr>
        <p:spPr>
          <a:xfrm>
            <a:off x="1333197" y="3329281"/>
            <a:ext cx="1223412" cy="246221"/>
          </a:xfrm>
          <a:prstGeom prst="rect">
            <a:avLst/>
          </a:prstGeom>
          <a:noFill/>
        </p:spPr>
        <p:txBody>
          <a:bodyPr wrap="none" rtlCol="0">
            <a:spAutoFit/>
          </a:bodyPr>
          <a:lstStyle/>
          <a:p>
            <a:pPr algn="r"/>
            <a:r>
              <a:rPr lang="en-US" altLang="zh-CN" sz="1000" dirty="0"/>
              <a:t>#</a:t>
            </a:r>
            <a:r>
              <a:rPr lang="zh-CN" altLang="en-US" sz="1000" dirty="0"/>
              <a:t>拥有体造句大赛</a:t>
            </a:r>
            <a:r>
              <a:rPr lang="en-US" altLang="zh-CN" sz="1000" dirty="0" smtClean="0"/>
              <a:t>#</a:t>
            </a:r>
            <a:endParaRPr lang="zh-CN" altLang="en-US" sz="1000" dirty="0"/>
          </a:p>
        </p:txBody>
      </p:sp>
      <p:sp>
        <p:nvSpPr>
          <p:cNvPr id="31" name="文本框 30"/>
          <p:cNvSpPr txBox="1"/>
          <p:nvPr/>
        </p:nvSpPr>
        <p:spPr>
          <a:xfrm>
            <a:off x="1589678" y="3662769"/>
            <a:ext cx="966931" cy="246221"/>
          </a:xfrm>
          <a:prstGeom prst="rect">
            <a:avLst/>
          </a:prstGeom>
          <a:noFill/>
        </p:spPr>
        <p:txBody>
          <a:bodyPr wrap="none" rtlCol="0">
            <a:spAutoFit/>
          </a:bodyPr>
          <a:lstStyle/>
          <a:p>
            <a:pPr algn="r"/>
            <a:r>
              <a:rPr lang="en-US" altLang="zh-CN" sz="1000" dirty="0"/>
              <a:t>#</a:t>
            </a:r>
            <a:r>
              <a:rPr lang="zh-CN" altLang="en-US" sz="1000" dirty="0"/>
              <a:t>一起来炫父</a:t>
            </a:r>
            <a:r>
              <a:rPr lang="en-US" altLang="zh-CN" sz="1000" dirty="0"/>
              <a:t>#</a:t>
            </a:r>
            <a:endParaRPr lang="zh-CN" altLang="en-US" sz="1000" dirty="0"/>
          </a:p>
        </p:txBody>
      </p:sp>
      <p:pic>
        <p:nvPicPr>
          <p:cNvPr id="32" name="图片 31"/>
          <p:cNvPicPr>
            <a:picLocks noChangeAspect="1"/>
          </p:cNvPicPr>
          <p:nvPr/>
        </p:nvPicPr>
        <p:blipFill rotWithShape="1">
          <a:blip r:embed="rId5"/>
          <a:srcRect l="14997" t="26867" r="46928" b="46826"/>
          <a:stretch/>
        </p:blipFill>
        <p:spPr>
          <a:xfrm>
            <a:off x="8379092" y="1959907"/>
            <a:ext cx="1223623" cy="470625"/>
          </a:xfrm>
          <a:prstGeom prst="rect">
            <a:avLst/>
          </a:prstGeom>
        </p:spPr>
      </p:pic>
      <p:graphicFrame>
        <p:nvGraphicFramePr>
          <p:cNvPr id="33" name="图表 32"/>
          <p:cNvGraphicFramePr/>
          <p:nvPr>
            <p:extLst>
              <p:ext uri="{D42A27DB-BD31-4B8C-83A1-F6EECF244321}">
                <p14:modId xmlns:p14="http://schemas.microsoft.com/office/powerpoint/2010/main" val="2982436341"/>
              </p:ext>
            </p:extLst>
          </p:nvPr>
        </p:nvGraphicFramePr>
        <p:xfrm>
          <a:off x="8379092" y="2245816"/>
          <a:ext cx="3570310" cy="1855195"/>
        </p:xfrm>
        <a:graphic>
          <a:graphicData uri="http://schemas.openxmlformats.org/drawingml/2006/chart">
            <c:chart xmlns:c="http://schemas.openxmlformats.org/drawingml/2006/chart" xmlns:r="http://schemas.openxmlformats.org/officeDocument/2006/relationships" r:id="rId6"/>
          </a:graphicData>
        </a:graphic>
      </p:graphicFrame>
      <p:sp>
        <p:nvSpPr>
          <p:cNvPr id="34" name="文本框 33"/>
          <p:cNvSpPr txBox="1"/>
          <p:nvPr/>
        </p:nvSpPr>
        <p:spPr>
          <a:xfrm>
            <a:off x="7315682" y="2433074"/>
            <a:ext cx="1223412" cy="246221"/>
          </a:xfrm>
          <a:prstGeom prst="rect">
            <a:avLst/>
          </a:prstGeom>
          <a:noFill/>
        </p:spPr>
        <p:txBody>
          <a:bodyPr wrap="none" rtlCol="0">
            <a:spAutoFit/>
          </a:bodyPr>
          <a:lstStyle/>
          <a:p>
            <a:pPr algn="r"/>
            <a:r>
              <a:rPr lang="en-US" altLang="zh-CN" sz="1000" dirty="0"/>
              <a:t>#</a:t>
            </a:r>
            <a:r>
              <a:rPr lang="zh-CN" altLang="en-US" sz="1000" dirty="0"/>
              <a:t>支付宝提现收费</a:t>
            </a:r>
            <a:r>
              <a:rPr lang="en-US" altLang="zh-CN" sz="1000" dirty="0"/>
              <a:t>#</a:t>
            </a:r>
            <a:endParaRPr lang="zh-CN" altLang="en-US" sz="1000" dirty="0"/>
          </a:p>
        </p:txBody>
      </p:sp>
      <p:sp>
        <p:nvSpPr>
          <p:cNvPr id="35" name="文本框 34"/>
          <p:cNvSpPr txBox="1"/>
          <p:nvPr/>
        </p:nvSpPr>
        <p:spPr>
          <a:xfrm>
            <a:off x="6687305" y="2729320"/>
            <a:ext cx="1851789" cy="246221"/>
          </a:xfrm>
          <a:prstGeom prst="rect">
            <a:avLst/>
          </a:prstGeom>
          <a:noFill/>
        </p:spPr>
        <p:txBody>
          <a:bodyPr wrap="none" rtlCol="0">
            <a:spAutoFit/>
          </a:bodyPr>
          <a:lstStyle/>
          <a:p>
            <a:pPr algn="r"/>
            <a:r>
              <a:rPr lang="zh-CN" altLang="en-US" sz="1000" dirty="0" smtClean="0"/>
              <a:t>陈欧转发支付宝，提及余额宝</a:t>
            </a:r>
            <a:endParaRPr lang="zh-CN" altLang="en-US" sz="1000" dirty="0"/>
          </a:p>
        </p:txBody>
      </p:sp>
      <p:sp>
        <p:nvSpPr>
          <p:cNvPr id="36" name="文本框 35"/>
          <p:cNvSpPr txBox="1"/>
          <p:nvPr/>
        </p:nvSpPr>
        <p:spPr>
          <a:xfrm>
            <a:off x="6559064" y="3401227"/>
            <a:ext cx="1980030" cy="246221"/>
          </a:xfrm>
          <a:prstGeom prst="rect">
            <a:avLst/>
          </a:prstGeom>
          <a:noFill/>
        </p:spPr>
        <p:txBody>
          <a:bodyPr wrap="none" rtlCol="0">
            <a:spAutoFit/>
          </a:bodyPr>
          <a:lstStyle/>
          <a:p>
            <a:pPr algn="r"/>
            <a:r>
              <a:rPr lang="zh-CN" altLang="en-US" sz="1000" dirty="0" smtClean="0"/>
              <a:t>吐槽支付宝做社交，提及余额宝</a:t>
            </a:r>
            <a:endParaRPr lang="zh-CN" altLang="en-US" sz="1000" dirty="0"/>
          </a:p>
        </p:txBody>
      </p:sp>
      <p:sp>
        <p:nvSpPr>
          <p:cNvPr id="37" name="文本框 36"/>
          <p:cNvSpPr txBox="1"/>
          <p:nvPr/>
        </p:nvSpPr>
        <p:spPr>
          <a:xfrm>
            <a:off x="7328506" y="3673206"/>
            <a:ext cx="1210588" cy="246221"/>
          </a:xfrm>
          <a:prstGeom prst="rect">
            <a:avLst/>
          </a:prstGeom>
          <a:noFill/>
        </p:spPr>
        <p:txBody>
          <a:bodyPr wrap="none" rtlCol="0">
            <a:spAutoFit/>
          </a:bodyPr>
          <a:lstStyle/>
          <a:p>
            <a:pPr algn="r"/>
            <a:r>
              <a:rPr lang="en-US" altLang="zh-CN" sz="1000" dirty="0"/>
              <a:t>【</a:t>
            </a:r>
            <a:r>
              <a:rPr lang="zh-CN" altLang="en-US" sz="1000" dirty="0"/>
              <a:t>余额宝破万亿</a:t>
            </a:r>
            <a:r>
              <a:rPr lang="en-US" altLang="zh-CN" sz="1000" dirty="0" smtClean="0"/>
              <a:t>】</a:t>
            </a:r>
            <a:endParaRPr lang="zh-CN" altLang="en-US" sz="1000" dirty="0"/>
          </a:p>
        </p:txBody>
      </p:sp>
      <p:sp>
        <p:nvSpPr>
          <p:cNvPr id="38" name="文本框 37"/>
          <p:cNvSpPr txBox="1"/>
          <p:nvPr/>
        </p:nvSpPr>
        <p:spPr>
          <a:xfrm>
            <a:off x="7315682" y="3063515"/>
            <a:ext cx="1223412" cy="246221"/>
          </a:xfrm>
          <a:prstGeom prst="rect">
            <a:avLst/>
          </a:prstGeom>
          <a:noFill/>
        </p:spPr>
        <p:txBody>
          <a:bodyPr wrap="none" rtlCol="0">
            <a:spAutoFit/>
          </a:bodyPr>
          <a:lstStyle/>
          <a:p>
            <a:pPr algn="r"/>
            <a:r>
              <a:rPr lang="en-US" altLang="zh-CN" sz="1000" dirty="0"/>
              <a:t>#</a:t>
            </a:r>
            <a:r>
              <a:rPr lang="zh-CN" altLang="en-US" sz="1000" dirty="0"/>
              <a:t>支付宝提现收费</a:t>
            </a:r>
            <a:r>
              <a:rPr lang="en-US" altLang="zh-CN" sz="1000" dirty="0" smtClean="0"/>
              <a:t>#</a:t>
            </a:r>
            <a:endParaRPr lang="zh-CN" altLang="en-US" sz="1000" dirty="0"/>
          </a:p>
        </p:txBody>
      </p:sp>
      <p:pic>
        <p:nvPicPr>
          <p:cNvPr id="39" name="图片 38"/>
          <p:cNvPicPr>
            <a:picLocks noChangeAspect="1"/>
          </p:cNvPicPr>
          <p:nvPr/>
        </p:nvPicPr>
        <p:blipFill rotWithShape="1">
          <a:blip r:embed="rId7"/>
          <a:srcRect l="10686" t="28833" r="7404" b="19974"/>
          <a:stretch/>
        </p:blipFill>
        <p:spPr>
          <a:xfrm>
            <a:off x="3090734" y="4118060"/>
            <a:ext cx="1258078" cy="471779"/>
          </a:xfrm>
          <a:prstGeom prst="rect">
            <a:avLst/>
          </a:prstGeom>
        </p:spPr>
      </p:pic>
      <p:graphicFrame>
        <p:nvGraphicFramePr>
          <p:cNvPr id="40" name="图表 39"/>
          <p:cNvGraphicFramePr/>
          <p:nvPr>
            <p:extLst>
              <p:ext uri="{D42A27DB-BD31-4B8C-83A1-F6EECF244321}">
                <p14:modId xmlns:p14="http://schemas.microsoft.com/office/powerpoint/2010/main" val="1506138652"/>
              </p:ext>
            </p:extLst>
          </p:nvPr>
        </p:nvGraphicFramePr>
        <p:xfrm>
          <a:off x="2414052" y="4490168"/>
          <a:ext cx="3570310" cy="1855195"/>
        </p:xfrm>
        <a:graphic>
          <a:graphicData uri="http://schemas.openxmlformats.org/drawingml/2006/chart">
            <c:chart xmlns:c="http://schemas.openxmlformats.org/drawingml/2006/chart" xmlns:r="http://schemas.openxmlformats.org/officeDocument/2006/relationships" r:id="rId8"/>
          </a:graphicData>
        </a:graphic>
      </p:graphicFrame>
      <p:sp>
        <p:nvSpPr>
          <p:cNvPr id="41" name="文本框 40"/>
          <p:cNvSpPr txBox="1"/>
          <p:nvPr/>
        </p:nvSpPr>
        <p:spPr>
          <a:xfrm>
            <a:off x="1139607" y="4640821"/>
            <a:ext cx="1435008" cy="246221"/>
          </a:xfrm>
          <a:prstGeom prst="rect">
            <a:avLst/>
          </a:prstGeom>
          <a:noFill/>
        </p:spPr>
        <p:txBody>
          <a:bodyPr wrap="none" rtlCol="0">
            <a:spAutoFit/>
          </a:bodyPr>
          <a:lstStyle/>
          <a:p>
            <a:pPr algn="r"/>
            <a:r>
              <a:rPr lang="en-US" altLang="zh-CN" sz="1000" dirty="0"/>
              <a:t>#</a:t>
            </a:r>
            <a:r>
              <a:rPr lang="zh-CN" altLang="en-US" sz="1000" dirty="0"/>
              <a:t>纸团挑战</a:t>
            </a:r>
            <a:r>
              <a:rPr lang="en-US" altLang="zh-CN" sz="1000" dirty="0" smtClean="0"/>
              <a:t># </a:t>
            </a:r>
            <a:r>
              <a:rPr lang="zh-CN" altLang="en-US" sz="1000" dirty="0" smtClean="0"/>
              <a:t>王大陆</a:t>
            </a:r>
            <a:r>
              <a:rPr lang="en-US" altLang="zh-CN" sz="1000" dirty="0" smtClean="0"/>
              <a:t>3.1</a:t>
            </a:r>
            <a:endParaRPr lang="zh-CN" altLang="en-US" sz="1000" dirty="0"/>
          </a:p>
        </p:txBody>
      </p:sp>
      <p:sp>
        <p:nvSpPr>
          <p:cNvPr id="42" name="文本框 41"/>
          <p:cNvSpPr txBox="1"/>
          <p:nvPr/>
        </p:nvSpPr>
        <p:spPr>
          <a:xfrm>
            <a:off x="556114" y="4951432"/>
            <a:ext cx="2018501" cy="246221"/>
          </a:xfrm>
          <a:prstGeom prst="rect">
            <a:avLst/>
          </a:prstGeom>
          <a:noFill/>
        </p:spPr>
        <p:txBody>
          <a:bodyPr wrap="none" rtlCol="0">
            <a:spAutoFit/>
          </a:bodyPr>
          <a:lstStyle/>
          <a:p>
            <a:pPr algn="r"/>
            <a:r>
              <a:rPr lang="en-US" altLang="zh-CN" sz="1000" dirty="0"/>
              <a:t>#</a:t>
            </a:r>
            <a:r>
              <a:rPr lang="zh-CN" altLang="en-US" sz="1000" dirty="0"/>
              <a:t>福陆</a:t>
            </a:r>
            <a:r>
              <a:rPr lang="en-US" altLang="zh-CN" sz="1000" dirty="0"/>
              <a:t>17</a:t>
            </a:r>
            <a:r>
              <a:rPr lang="zh-CN" altLang="en-US" sz="1000" dirty="0"/>
              <a:t>到</a:t>
            </a:r>
            <a:r>
              <a:rPr lang="en-US" altLang="zh-CN" sz="1000" dirty="0"/>
              <a:t>##</a:t>
            </a:r>
            <a:r>
              <a:rPr lang="zh-CN" altLang="en-US" sz="1000" dirty="0"/>
              <a:t>又帅又有钱</a:t>
            </a:r>
            <a:r>
              <a:rPr lang="en-US" altLang="zh-CN" sz="1000" dirty="0" smtClean="0"/>
              <a:t>#</a:t>
            </a:r>
            <a:r>
              <a:rPr lang="zh-CN" altLang="en-US" sz="1000" dirty="0" smtClean="0"/>
              <a:t>王大陆</a:t>
            </a:r>
            <a:endParaRPr lang="zh-CN" altLang="en-US" sz="1000" dirty="0"/>
          </a:p>
        </p:txBody>
      </p:sp>
      <p:sp>
        <p:nvSpPr>
          <p:cNvPr id="43" name="文本框 42"/>
          <p:cNvSpPr txBox="1"/>
          <p:nvPr/>
        </p:nvSpPr>
        <p:spPr>
          <a:xfrm>
            <a:off x="955217" y="5272029"/>
            <a:ext cx="1633782" cy="246221"/>
          </a:xfrm>
          <a:prstGeom prst="rect">
            <a:avLst/>
          </a:prstGeom>
          <a:noFill/>
        </p:spPr>
        <p:txBody>
          <a:bodyPr wrap="none" rtlCol="0">
            <a:spAutoFit/>
          </a:bodyPr>
          <a:lstStyle/>
          <a:p>
            <a:pPr algn="r"/>
            <a:r>
              <a:rPr lang="en-US" altLang="zh-CN" sz="1000" dirty="0"/>
              <a:t>#</a:t>
            </a:r>
            <a:r>
              <a:rPr lang="zh-CN" altLang="en-US" sz="1000" dirty="0"/>
              <a:t>福陆</a:t>
            </a:r>
            <a:r>
              <a:rPr lang="en-US" altLang="zh-CN" sz="1000" dirty="0"/>
              <a:t>17</a:t>
            </a:r>
            <a:r>
              <a:rPr lang="zh-CN" altLang="en-US" sz="1000" dirty="0"/>
              <a:t>到</a:t>
            </a:r>
            <a:r>
              <a:rPr lang="en-US" altLang="zh-CN" sz="1000" dirty="0"/>
              <a:t>##</a:t>
            </a:r>
            <a:r>
              <a:rPr lang="zh-CN" altLang="en-US" sz="1000" dirty="0"/>
              <a:t>又帅又有钱</a:t>
            </a:r>
            <a:r>
              <a:rPr lang="en-US" altLang="zh-CN" sz="1000" dirty="0"/>
              <a:t>#</a:t>
            </a:r>
            <a:endParaRPr lang="zh-CN" altLang="en-US" sz="1000" dirty="0"/>
          </a:p>
        </p:txBody>
      </p:sp>
      <p:sp>
        <p:nvSpPr>
          <p:cNvPr id="44" name="文本框 43"/>
          <p:cNvSpPr txBox="1"/>
          <p:nvPr/>
        </p:nvSpPr>
        <p:spPr>
          <a:xfrm>
            <a:off x="1325789" y="5927933"/>
            <a:ext cx="1210588" cy="246221"/>
          </a:xfrm>
          <a:prstGeom prst="rect">
            <a:avLst/>
          </a:prstGeom>
          <a:noFill/>
        </p:spPr>
        <p:txBody>
          <a:bodyPr wrap="none" rtlCol="0">
            <a:spAutoFit/>
          </a:bodyPr>
          <a:lstStyle/>
          <a:p>
            <a:pPr algn="r"/>
            <a:r>
              <a:rPr lang="zh-CN" altLang="en-US" sz="1000" dirty="0"/>
              <a:t>恭喜</a:t>
            </a:r>
            <a:r>
              <a:rPr lang="zh-CN" altLang="en-US" sz="1000" dirty="0" smtClean="0"/>
              <a:t>暖东平台</a:t>
            </a:r>
            <a:r>
              <a:rPr lang="zh-CN" altLang="en-US" sz="1000" dirty="0"/>
              <a:t>上线</a:t>
            </a:r>
          </a:p>
        </p:txBody>
      </p:sp>
      <p:pic>
        <p:nvPicPr>
          <p:cNvPr id="45" name="图片 44"/>
          <p:cNvPicPr>
            <a:picLocks noChangeAspect="1"/>
          </p:cNvPicPr>
          <p:nvPr/>
        </p:nvPicPr>
        <p:blipFill>
          <a:blip r:embed="rId9"/>
          <a:stretch>
            <a:fillRect/>
          </a:stretch>
        </p:blipFill>
        <p:spPr>
          <a:xfrm>
            <a:off x="8539094" y="4027349"/>
            <a:ext cx="532263" cy="532263"/>
          </a:xfrm>
          <a:prstGeom prst="rect">
            <a:avLst/>
          </a:prstGeom>
        </p:spPr>
      </p:pic>
      <p:graphicFrame>
        <p:nvGraphicFramePr>
          <p:cNvPr id="46" name="图表 45"/>
          <p:cNvGraphicFramePr/>
          <p:nvPr>
            <p:extLst>
              <p:ext uri="{D42A27DB-BD31-4B8C-83A1-F6EECF244321}">
                <p14:modId xmlns:p14="http://schemas.microsoft.com/office/powerpoint/2010/main" val="4276317834"/>
              </p:ext>
            </p:extLst>
          </p:nvPr>
        </p:nvGraphicFramePr>
        <p:xfrm>
          <a:off x="8379092" y="4498052"/>
          <a:ext cx="3570310" cy="1855195"/>
        </p:xfrm>
        <a:graphic>
          <a:graphicData uri="http://schemas.openxmlformats.org/drawingml/2006/chart">
            <c:chart xmlns:c="http://schemas.openxmlformats.org/drawingml/2006/chart" xmlns:r="http://schemas.openxmlformats.org/officeDocument/2006/relationships" r:id="rId10"/>
          </a:graphicData>
        </a:graphic>
      </p:graphicFrame>
      <p:sp>
        <p:nvSpPr>
          <p:cNvPr id="47" name="文本框 46"/>
          <p:cNvSpPr txBox="1"/>
          <p:nvPr/>
        </p:nvSpPr>
        <p:spPr>
          <a:xfrm>
            <a:off x="1015803" y="5582645"/>
            <a:ext cx="1540806" cy="246221"/>
          </a:xfrm>
          <a:prstGeom prst="rect">
            <a:avLst/>
          </a:prstGeom>
          <a:noFill/>
        </p:spPr>
        <p:txBody>
          <a:bodyPr wrap="none" rtlCol="0">
            <a:spAutoFit/>
          </a:bodyPr>
          <a:lstStyle/>
          <a:p>
            <a:pPr algn="r"/>
            <a:r>
              <a:rPr lang="en-US" altLang="zh-CN" sz="1000" dirty="0"/>
              <a:t>#</a:t>
            </a:r>
            <a:r>
              <a:rPr lang="zh-CN" altLang="en-US" sz="1000" dirty="0"/>
              <a:t>纸团挑战</a:t>
            </a:r>
            <a:r>
              <a:rPr lang="en-US" altLang="zh-CN" sz="1000" dirty="0" smtClean="0"/>
              <a:t># </a:t>
            </a:r>
            <a:r>
              <a:rPr lang="zh-CN" altLang="en-US" sz="1000" dirty="0" smtClean="0"/>
              <a:t>王大陆 </a:t>
            </a:r>
            <a:r>
              <a:rPr lang="en-US" altLang="zh-CN" sz="1000" dirty="0" smtClean="0"/>
              <a:t>2.28</a:t>
            </a:r>
            <a:endParaRPr lang="zh-CN" altLang="en-US" sz="1000" dirty="0"/>
          </a:p>
        </p:txBody>
      </p:sp>
      <p:sp>
        <p:nvSpPr>
          <p:cNvPr id="48" name="文本框 47"/>
          <p:cNvSpPr txBox="1"/>
          <p:nvPr/>
        </p:nvSpPr>
        <p:spPr>
          <a:xfrm>
            <a:off x="7443130" y="4654723"/>
            <a:ext cx="1095172" cy="246221"/>
          </a:xfrm>
          <a:prstGeom prst="rect">
            <a:avLst/>
          </a:prstGeom>
          <a:noFill/>
        </p:spPr>
        <p:txBody>
          <a:bodyPr wrap="none" rtlCol="0">
            <a:spAutoFit/>
          </a:bodyPr>
          <a:lstStyle/>
          <a:p>
            <a:pPr algn="r"/>
            <a:r>
              <a:rPr lang="en-US" altLang="zh-CN" sz="1000" dirty="0"/>
              <a:t>#</a:t>
            </a:r>
            <a:r>
              <a:rPr lang="zh-CN" altLang="en-US" sz="1000" dirty="0"/>
              <a:t>股神争霸大赛</a:t>
            </a:r>
            <a:r>
              <a:rPr lang="en-US" altLang="zh-CN" sz="1000" dirty="0"/>
              <a:t>#</a:t>
            </a:r>
            <a:endParaRPr lang="zh-CN" altLang="en-US" sz="1000" dirty="0"/>
          </a:p>
        </p:txBody>
      </p:sp>
      <p:sp>
        <p:nvSpPr>
          <p:cNvPr id="49" name="文本框 48"/>
          <p:cNvSpPr txBox="1"/>
          <p:nvPr/>
        </p:nvSpPr>
        <p:spPr>
          <a:xfrm>
            <a:off x="6628848" y="4900944"/>
            <a:ext cx="1909454" cy="400110"/>
          </a:xfrm>
          <a:prstGeom prst="rect">
            <a:avLst/>
          </a:prstGeom>
          <a:noFill/>
        </p:spPr>
        <p:txBody>
          <a:bodyPr wrap="square" rtlCol="0">
            <a:spAutoFit/>
          </a:bodyPr>
          <a:lstStyle/>
          <a:p>
            <a:pPr algn="r"/>
            <a:r>
              <a:rPr lang="en-US" altLang="zh-CN" sz="1000" dirty="0"/>
              <a:t>【</a:t>
            </a:r>
            <a:r>
              <a:rPr lang="zh-CN" altLang="en-US" sz="1000" dirty="0"/>
              <a:t>这里有</a:t>
            </a:r>
            <a:r>
              <a:rPr lang="en-US" altLang="zh-CN" sz="1000" dirty="0"/>
              <a:t>100</a:t>
            </a:r>
            <a:r>
              <a:rPr lang="zh-CN" altLang="en-US" sz="1000" dirty="0"/>
              <a:t>部手机等你赢取</a:t>
            </a:r>
            <a:r>
              <a:rPr lang="en-US" altLang="zh-CN" sz="1000" dirty="0"/>
              <a:t>】#</a:t>
            </a:r>
            <a:r>
              <a:rPr lang="zh-CN" altLang="en-US" sz="1000" dirty="0"/>
              <a:t>小米理财龙虎榜</a:t>
            </a:r>
            <a:r>
              <a:rPr lang="en-US" altLang="zh-CN" sz="1000" dirty="0"/>
              <a:t>#</a:t>
            </a:r>
            <a:endParaRPr lang="zh-CN" altLang="en-US" sz="1000" dirty="0"/>
          </a:p>
        </p:txBody>
      </p:sp>
      <p:sp>
        <p:nvSpPr>
          <p:cNvPr id="50" name="文本框 49"/>
          <p:cNvSpPr txBox="1"/>
          <p:nvPr/>
        </p:nvSpPr>
        <p:spPr>
          <a:xfrm>
            <a:off x="6816356" y="5298444"/>
            <a:ext cx="1721946" cy="246221"/>
          </a:xfrm>
          <a:prstGeom prst="rect">
            <a:avLst/>
          </a:prstGeom>
          <a:noFill/>
        </p:spPr>
        <p:txBody>
          <a:bodyPr wrap="none" rtlCol="0">
            <a:spAutoFit/>
          </a:bodyPr>
          <a:lstStyle/>
          <a:p>
            <a:pPr algn="r"/>
            <a:r>
              <a:rPr lang="zh-CN" altLang="en-US" sz="1000" dirty="0"/>
              <a:t>新版小米金融</a:t>
            </a:r>
            <a:r>
              <a:rPr lang="en-US" altLang="zh-CN" sz="1000" dirty="0" smtClean="0"/>
              <a:t>APP</a:t>
            </a:r>
            <a:r>
              <a:rPr lang="zh-CN" altLang="en-US" sz="1000" dirty="0" smtClean="0"/>
              <a:t>介绍视频</a:t>
            </a:r>
            <a:endParaRPr lang="zh-CN" altLang="en-US" sz="1000" dirty="0"/>
          </a:p>
        </p:txBody>
      </p:sp>
      <p:sp>
        <p:nvSpPr>
          <p:cNvPr id="51" name="文本框 50"/>
          <p:cNvSpPr txBox="1"/>
          <p:nvPr/>
        </p:nvSpPr>
        <p:spPr>
          <a:xfrm>
            <a:off x="6686513" y="5619276"/>
            <a:ext cx="1851789" cy="246221"/>
          </a:xfrm>
          <a:prstGeom prst="rect">
            <a:avLst/>
          </a:prstGeom>
          <a:noFill/>
        </p:spPr>
        <p:txBody>
          <a:bodyPr wrap="none" rtlCol="0">
            <a:spAutoFit/>
          </a:bodyPr>
          <a:lstStyle/>
          <a:p>
            <a:pPr algn="r"/>
            <a:r>
              <a:rPr lang="zh-CN" altLang="en-US" sz="1000" dirty="0"/>
              <a:t>“开启小金库，提钱过七夕”</a:t>
            </a:r>
          </a:p>
        </p:txBody>
      </p:sp>
      <p:sp>
        <p:nvSpPr>
          <p:cNvPr id="52" name="文本框 51"/>
          <p:cNvSpPr txBox="1"/>
          <p:nvPr/>
        </p:nvSpPr>
        <p:spPr>
          <a:xfrm>
            <a:off x="6781090" y="5928817"/>
            <a:ext cx="1757212" cy="246221"/>
          </a:xfrm>
          <a:prstGeom prst="rect">
            <a:avLst/>
          </a:prstGeom>
          <a:noFill/>
        </p:spPr>
        <p:txBody>
          <a:bodyPr wrap="none" rtlCol="0">
            <a:spAutoFit/>
          </a:bodyPr>
          <a:lstStyle/>
          <a:p>
            <a:pPr algn="r"/>
            <a:r>
              <a:rPr lang="zh-CN" altLang="en-US" sz="1000" dirty="0"/>
              <a:t>“新版小米金融</a:t>
            </a:r>
            <a:r>
              <a:rPr lang="en-US" altLang="zh-CN" sz="1000" dirty="0"/>
              <a:t>APP </a:t>
            </a:r>
            <a:r>
              <a:rPr lang="zh-CN" altLang="en-US" sz="1000" dirty="0"/>
              <a:t>上线！</a:t>
            </a:r>
          </a:p>
        </p:txBody>
      </p:sp>
      <p:sp>
        <p:nvSpPr>
          <p:cNvPr id="53" name="文本框 52"/>
          <p:cNvSpPr txBox="1"/>
          <p:nvPr/>
        </p:nvSpPr>
        <p:spPr>
          <a:xfrm>
            <a:off x="4596587" y="1889707"/>
            <a:ext cx="3074560"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zh-CN" altLang="en-US" dirty="0" smtClean="0"/>
              <a:t>竞品微博 </a:t>
            </a:r>
            <a:r>
              <a:rPr lang="en-US" altLang="zh-CN" dirty="0" smtClean="0"/>
              <a:t>TOP5 ]</a:t>
            </a:r>
            <a:endParaRPr lang="zh-CN" altLang="en-US" dirty="0"/>
          </a:p>
        </p:txBody>
      </p:sp>
      <p:sp>
        <p:nvSpPr>
          <p:cNvPr id="54" name="内容占位符 2"/>
          <p:cNvSpPr txBox="1">
            <a:spLocks/>
          </p:cNvSpPr>
          <p:nvPr/>
        </p:nvSpPr>
        <p:spPr>
          <a:xfrm>
            <a:off x="878442" y="1278911"/>
            <a:ext cx="10029964" cy="665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smtClean="0">
                <a:latin typeface="微软雅黑"/>
              </a:rPr>
              <a:t>京东金融的声量及活动大部分围绕王大陆展开。</a:t>
            </a:r>
            <a:endParaRPr lang="en-US" altLang="zh-CN" sz="1400" dirty="0" smtClean="0">
              <a:latin typeface="微软雅黑"/>
            </a:endParaRPr>
          </a:p>
          <a:p>
            <a:r>
              <a:rPr lang="zh-CN" altLang="en-US" sz="1400" dirty="0" smtClean="0">
                <a:latin typeface="微软雅黑"/>
              </a:rPr>
              <a:t>小米金融的微博声量主要围绕“</a:t>
            </a:r>
            <a:r>
              <a:rPr lang="zh-CN" altLang="en-US" sz="1400" dirty="0" smtClean="0"/>
              <a:t>小米</a:t>
            </a:r>
            <a:r>
              <a:rPr lang="zh-CN" altLang="en-US" sz="1400" dirty="0"/>
              <a:t>金融</a:t>
            </a:r>
            <a:r>
              <a:rPr lang="en-US" altLang="zh-CN" sz="1400" dirty="0" smtClean="0"/>
              <a:t>APP</a:t>
            </a:r>
            <a:r>
              <a:rPr lang="zh-CN" altLang="en-US" sz="1400" dirty="0" smtClean="0"/>
              <a:t>推广”。</a:t>
            </a:r>
            <a:endParaRPr lang="en-US" altLang="zh-CN" sz="1400" dirty="0" smtClean="0">
              <a:latin typeface="微软雅黑"/>
            </a:endParaRPr>
          </a:p>
        </p:txBody>
      </p:sp>
    </p:spTree>
    <p:extLst>
      <p:ext uri="{BB962C8B-B14F-4D97-AF65-F5344CB8AC3E}">
        <p14:creationId xmlns:p14="http://schemas.microsoft.com/office/powerpoint/2010/main" val="39019210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76837" y="208737"/>
            <a:ext cx="9818711" cy="1033888"/>
          </a:xfrm>
        </p:spPr>
        <p:txBody>
          <a:bodyPr/>
          <a:lstStyle/>
          <a:p>
            <a:pPr>
              <a:lnSpc>
                <a:spcPts val="3500"/>
              </a:lnSpc>
            </a:pPr>
            <a:r>
              <a:rPr lang="zh-CN" altLang="en-US" sz="2600" dirty="0" smtClean="0">
                <a:solidFill>
                  <a:schemeClr val="tx1"/>
                </a:solidFill>
              </a:rPr>
              <a:t>蚂蚁聚宝提</a:t>
            </a:r>
            <a:r>
              <a:rPr lang="zh-CN" altLang="en-US" sz="2600" dirty="0">
                <a:solidFill>
                  <a:schemeClr val="tx1"/>
                </a:solidFill>
              </a:rPr>
              <a:t>现收费</a:t>
            </a:r>
            <a:r>
              <a:rPr lang="zh-CN" altLang="en-US" sz="2600" dirty="0" smtClean="0">
                <a:solidFill>
                  <a:schemeClr val="tx1"/>
                </a:solidFill>
              </a:rPr>
              <a:t>占据微信大部分</a:t>
            </a:r>
            <a:r>
              <a:rPr lang="zh-CN" altLang="en-US" sz="2600" dirty="0">
                <a:solidFill>
                  <a:schemeClr val="tx1"/>
                </a:solidFill>
              </a:rPr>
              <a:t>声量。京东金融的微信内容以与品牌及</a:t>
            </a:r>
            <a:r>
              <a:rPr lang="en-US" altLang="zh-CN" sz="2600" dirty="0">
                <a:solidFill>
                  <a:schemeClr val="tx1"/>
                </a:solidFill>
              </a:rPr>
              <a:t>IP</a:t>
            </a:r>
            <a:r>
              <a:rPr lang="zh-CN" altLang="en-US" sz="2600" dirty="0">
                <a:solidFill>
                  <a:schemeClr val="tx1"/>
                </a:solidFill>
              </a:rPr>
              <a:t>合作为主。小米金融更多宣传产品，声量较低。</a:t>
            </a:r>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14</a:t>
            </a:fld>
            <a:endParaRPr lang="zh-CN" altLang="en-US">
              <a:solidFill>
                <a:srgbClr val="2B2929"/>
              </a:solidFill>
            </a:endParaRPr>
          </a:p>
        </p:txBody>
      </p:sp>
      <p:sp>
        <p:nvSpPr>
          <p:cNvPr id="6" name="文本框 5"/>
          <p:cNvSpPr txBox="1"/>
          <p:nvPr/>
        </p:nvSpPr>
        <p:spPr>
          <a:xfrm>
            <a:off x="10274082" y="1387630"/>
            <a:ext cx="697627" cy="400110"/>
          </a:xfrm>
          <a:prstGeom prst="rect">
            <a:avLst/>
          </a:prstGeom>
          <a:noFill/>
        </p:spPr>
        <p:txBody>
          <a:bodyPr wrap="none" rtlCol="0">
            <a:spAutoFit/>
          </a:bodyPr>
          <a:lstStyle/>
          <a:p>
            <a:r>
              <a:rPr lang="zh-CN" altLang="en-US" sz="2000" dirty="0" smtClean="0">
                <a:solidFill>
                  <a:srgbClr val="FF0000"/>
                </a:solidFill>
              </a:rPr>
              <a:t>新增</a:t>
            </a:r>
            <a:endParaRPr lang="zh-CN" altLang="en-US" sz="2000" dirty="0">
              <a:solidFill>
                <a:srgbClr val="FF0000"/>
              </a:solidFill>
            </a:endParaRPr>
          </a:p>
        </p:txBody>
      </p:sp>
      <p:sp>
        <p:nvSpPr>
          <p:cNvPr id="7" name="文本框 6"/>
          <p:cNvSpPr txBox="1"/>
          <p:nvPr/>
        </p:nvSpPr>
        <p:spPr>
          <a:xfrm>
            <a:off x="4810542" y="1812266"/>
            <a:ext cx="3074560"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zh-CN" altLang="en-US" dirty="0" smtClean="0"/>
              <a:t>竞品微信 </a:t>
            </a:r>
            <a:r>
              <a:rPr lang="en-US" altLang="zh-CN" dirty="0" smtClean="0"/>
              <a:t>TOP5 ]</a:t>
            </a:r>
            <a:endParaRPr lang="zh-CN" altLang="en-US" dirty="0"/>
          </a:p>
        </p:txBody>
      </p:sp>
      <p:pic>
        <p:nvPicPr>
          <p:cNvPr id="8" name="图片 7"/>
          <p:cNvPicPr>
            <a:picLocks noChangeAspect="1"/>
          </p:cNvPicPr>
          <p:nvPr/>
        </p:nvPicPr>
        <p:blipFill rotWithShape="1">
          <a:blip r:embed="rId2"/>
          <a:srcRect l="16977" t="42961" r="16295" b="16369"/>
          <a:stretch/>
        </p:blipFill>
        <p:spPr>
          <a:xfrm>
            <a:off x="2707766" y="1909530"/>
            <a:ext cx="989042" cy="394403"/>
          </a:xfrm>
          <a:prstGeom prst="rect">
            <a:avLst/>
          </a:prstGeom>
        </p:spPr>
      </p:pic>
      <p:graphicFrame>
        <p:nvGraphicFramePr>
          <p:cNvPr id="9" name="图表 8"/>
          <p:cNvGraphicFramePr/>
          <p:nvPr>
            <p:extLst>
              <p:ext uri="{D42A27DB-BD31-4B8C-83A1-F6EECF244321}">
                <p14:modId xmlns:p14="http://schemas.microsoft.com/office/powerpoint/2010/main" val="3741586135"/>
              </p:ext>
            </p:extLst>
          </p:nvPr>
        </p:nvGraphicFramePr>
        <p:xfrm>
          <a:off x="2044512" y="2150975"/>
          <a:ext cx="3351966" cy="2075461"/>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本框 9"/>
          <p:cNvSpPr txBox="1"/>
          <p:nvPr/>
        </p:nvSpPr>
        <p:spPr>
          <a:xfrm>
            <a:off x="718156" y="2317718"/>
            <a:ext cx="1502334" cy="246221"/>
          </a:xfrm>
          <a:prstGeom prst="rect">
            <a:avLst/>
          </a:prstGeom>
          <a:noFill/>
        </p:spPr>
        <p:txBody>
          <a:bodyPr wrap="none" rtlCol="0">
            <a:spAutoFit/>
          </a:bodyPr>
          <a:lstStyle/>
          <a:p>
            <a:pPr algn="r"/>
            <a:r>
              <a:rPr lang="zh-CN" altLang="en-US" sz="1000" dirty="0" smtClean="0"/>
              <a:t>理财通</a:t>
            </a:r>
            <a:r>
              <a:rPr lang="en-US" altLang="zh-CN" sz="1000" dirty="0" smtClean="0"/>
              <a:t>/</a:t>
            </a:r>
            <a:r>
              <a:rPr lang="zh-CN" altLang="en-US" sz="1000" dirty="0" smtClean="0"/>
              <a:t>财付通实</a:t>
            </a:r>
            <a:r>
              <a:rPr lang="zh-CN" altLang="en-US" sz="1000" dirty="0"/>
              <a:t>名</a:t>
            </a:r>
            <a:r>
              <a:rPr lang="zh-CN" altLang="en-US" sz="1000" dirty="0" smtClean="0"/>
              <a:t>认证</a:t>
            </a:r>
            <a:endParaRPr lang="zh-CN" altLang="en-US" sz="1000" dirty="0"/>
          </a:p>
        </p:txBody>
      </p:sp>
      <p:sp>
        <p:nvSpPr>
          <p:cNvPr id="11" name="文本框 10"/>
          <p:cNvSpPr txBox="1"/>
          <p:nvPr/>
        </p:nvSpPr>
        <p:spPr>
          <a:xfrm>
            <a:off x="688824" y="2598163"/>
            <a:ext cx="1526059" cy="400110"/>
          </a:xfrm>
          <a:prstGeom prst="rect">
            <a:avLst/>
          </a:prstGeom>
          <a:noFill/>
        </p:spPr>
        <p:txBody>
          <a:bodyPr wrap="square" rtlCol="0">
            <a:spAutoFit/>
          </a:bodyPr>
          <a:lstStyle/>
          <a:p>
            <a:pPr algn="r"/>
            <a:r>
              <a:rPr lang="zh-CN" altLang="en-US" sz="1000" dirty="0"/>
              <a:t>腾讯理财通携手多芬男士打造“完美父亲节”</a:t>
            </a:r>
          </a:p>
        </p:txBody>
      </p:sp>
      <p:sp>
        <p:nvSpPr>
          <p:cNvPr id="12" name="文本框 11"/>
          <p:cNvSpPr txBox="1"/>
          <p:nvPr/>
        </p:nvSpPr>
        <p:spPr>
          <a:xfrm>
            <a:off x="871299" y="2959907"/>
            <a:ext cx="1343584" cy="400110"/>
          </a:xfrm>
          <a:prstGeom prst="rect">
            <a:avLst/>
          </a:prstGeom>
          <a:noFill/>
        </p:spPr>
        <p:txBody>
          <a:bodyPr wrap="square" rtlCol="0">
            <a:spAutoFit/>
          </a:bodyPr>
          <a:lstStyle/>
          <a:p>
            <a:pPr algn="r"/>
            <a:r>
              <a:rPr lang="zh-CN" altLang="en-US" sz="1000" dirty="0"/>
              <a:t>一线城市月入</a:t>
            </a:r>
            <a:r>
              <a:rPr lang="en-US" altLang="zh-CN" sz="1000" dirty="0"/>
              <a:t>8000</a:t>
            </a:r>
            <a:r>
              <a:rPr lang="zh-CN" altLang="en-US" sz="1000" dirty="0"/>
              <a:t>，如何理财</a:t>
            </a:r>
            <a:r>
              <a:rPr lang="zh-CN" altLang="en-US" sz="1000" dirty="0" smtClean="0"/>
              <a:t>？</a:t>
            </a:r>
            <a:endParaRPr lang="zh-CN" altLang="en-US" sz="1000" dirty="0"/>
          </a:p>
        </p:txBody>
      </p:sp>
      <p:sp>
        <p:nvSpPr>
          <p:cNvPr id="13" name="文本框 12"/>
          <p:cNvSpPr txBox="1"/>
          <p:nvPr/>
        </p:nvSpPr>
        <p:spPr>
          <a:xfrm>
            <a:off x="930506" y="3325764"/>
            <a:ext cx="1284377" cy="400110"/>
          </a:xfrm>
          <a:prstGeom prst="rect">
            <a:avLst/>
          </a:prstGeom>
          <a:noFill/>
        </p:spPr>
        <p:txBody>
          <a:bodyPr wrap="square" rtlCol="0">
            <a:spAutoFit/>
          </a:bodyPr>
          <a:lstStyle/>
          <a:p>
            <a:pPr algn="r"/>
            <a:r>
              <a:rPr lang="zh-CN" altLang="en-US" sz="1000" dirty="0"/>
              <a:t>婚姻里，比长久更重要的是这件事</a:t>
            </a:r>
          </a:p>
        </p:txBody>
      </p:sp>
      <p:sp>
        <p:nvSpPr>
          <p:cNvPr id="14" name="文本框 13"/>
          <p:cNvSpPr txBox="1"/>
          <p:nvPr/>
        </p:nvSpPr>
        <p:spPr>
          <a:xfrm>
            <a:off x="1174900" y="3714956"/>
            <a:ext cx="1025235" cy="400110"/>
          </a:xfrm>
          <a:prstGeom prst="rect">
            <a:avLst/>
          </a:prstGeom>
          <a:noFill/>
        </p:spPr>
        <p:txBody>
          <a:bodyPr wrap="square" rtlCol="0">
            <a:spAutoFit/>
          </a:bodyPr>
          <a:lstStyle/>
          <a:p>
            <a:pPr algn="r"/>
            <a:r>
              <a:rPr lang="zh-CN" altLang="en-US" sz="1000" dirty="0"/>
              <a:t>腾讯理财通成投资理财热选</a:t>
            </a:r>
          </a:p>
        </p:txBody>
      </p:sp>
      <p:pic>
        <p:nvPicPr>
          <p:cNvPr id="15" name="图片 14"/>
          <p:cNvPicPr>
            <a:picLocks noChangeAspect="1"/>
          </p:cNvPicPr>
          <p:nvPr/>
        </p:nvPicPr>
        <p:blipFill rotWithShape="1">
          <a:blip r:embed="rId4"/>
          <a:srcRect l="14997" t="26867" r="46928" b="46826"/>
          <a:stretch/>
        </p:blipFill>
        <p:spPr>
          <a:xfrm>
            <a:off x="8379092" y="1871419"/>
            <a:ext cx="1223623" cy="470625"/>
          </a:xfrm>
          <a:prstGeom prst="rect">
            <a:avLst/>
          </a:prstGeom>
        </p:spPr>
      </p:pic>
      <p:pic>
        <p:nvPicPr>
          <p:cNvPr id="16" name="图片 15"/>
          <p:cNvPicPr>
            <a:picLocks noChangeAspect="1"/>
          </p:cNvPicPr>
          <p:nvPr/>
        </p:nvPicPr>
        <p:blipFill rotWithShape="1">
          <a:blip r:embed="rId5"/>
          <a:srcRect l="10686" t="28833" r="7404" b="19974"/>
          <a:stretch/>
        </p:blipFill>
        <p:spPr>
          <a:xfrm>
            <a:off x="2573248" y="4107414"/>
            <a:ext cx="1258078" cy="471779"/>
          </a:xfrm>
          <a:prstGeom prst="rect">
            <a:avLst/>
          </a:prstGeom>
        </p:spPr>
      </p:pic>
      <p:pic>
        <p:nvPicPr>
          <p:cNvPr id="17" name="图片 16"/>
          <p:cNvPicPr>
            <a:picLocks noChangeAspect="1"/>
          </p:cNvPicPr>
          <p:nvPr/>
        </p:nvPicPr>
        <p:blipFill>
          <a:blip r:embed="rId6"/>
          <a:stretch>
            <a:fillRect/>
          </a:stretch>
        </p:blipFill>
        <p:spPr>
          <a:xfrm>
            <a:off x="8793884" y="4115066"/>
            <a:ext cx="532263" cy="532263"/>
          </a:xfrm>
          <a:prstGeom prst="rect">
            <a:avLst/>
          </a:prstGeom>
        </p:spPr>
      </p:pic>
      <p:graphicFrame>
        <p:nvGraphicFramePr>
          <p:cNvPr id="18" name="图表 17"/>
          <p:cNvGraphicFramePr/>
          <p:nvPr>
            <p:extLst>
              <p:ext uri="{D42A27DB-BD31-4B8C-83A1-F6EECF244321}">
                <p14:modId xmlns:p14="http://schemas.microsoft.com/office/powerpoint/2010/main" val="1898687917"/>
              </p:ext>
            </p:extLst>
          </p:nvPr>
        </p:nvGraphicFramePr>
        <p:xfrm>
          <a:off x="7783490" y="2150975"/>
          <a:ext cx="3570310" cy="2075461"/>
        </p:xfrm>
        <a:graphic>
          <a:graphicData uri="http://schemas.openxmlformats.org/drawingml/2006/chart">
            <c:chart xmlns:c="http://schemas.openxmlformats.org/drawingml/2006/chart" xmlns:r="http://schemas.openxmlformats.org/officeDocument/2006/relationships" r:id="rId7"/>
          </a:graphicData>
        </a:graphic>
      </p:graphicFrame>
      <p:sp>
        <p:nvSpPr>
          <p:cNvPr id="20" name="文本框 19"/>
          <p:cNvSpPr txBox="1"/>
          <p:nvPr/>
        </p:nvSpPr>
        <p:spPr>
          <a:xfrm>
            <a:off x="6817236" y="2257390"/>
            <a:ext cx="1126859" cy="400110"/>
          </a:xfrm>
          <a:prstGeom prst="rect">
            <a:avLst/>
          </a:prstGeom>
          <a:noFill/>
        </p:spPr>
        <p:txBody>
          <a:bodyPr wrap="square" rtlCol="0">
            <a:spAutoFit/>
          </a:bodyPr>
          <a:lstStyle/>
          <a:p>
            <a:pPr algn="r"/>
            <a:r>
              <a:rPr lang="zh-CN" altLang="en-US" sz="1000" dirty="0"/>
              <a:t>“明天起，支付宝提现收费”</a:t>
            </a:r>
          </a:p>
        </p:txBody>
      </p:sp>
      <p:sp>
        <p:nvSpPr>
          <p:cNvPr id="21" name="文本框 20"/>
          <p:cNvSpPr txBox="1"/>
          <p:nvPr/>
        </p:nvSpPr>
        <p:spPr>
          <a:xfrm>
            <a:off x="6890977" y="2655399"/>
            <a:ext cx="1053118" cy="400110"/>
          </a:xfrm>
          <a:prstGeom prst="rect">
            <a:avLst/>
          </a:prstGeom>
          <a:noFill/>
        </p:spPr>
        <p:txBody>
          <a:bodyPr wrap="square" rtlCol="0">
            <a:spAutoFit/>
          </a:bodyPr>
          <a:lstStyle/>
          <a:p>
            <a:pPr algn="r"/>
            <a:r>
              <a:rPr lang="zh-CN" altLang="en-US" sz="1000" dirty="0"/>
              <a:t>虽然提现要收费了，但是</a:t>
            </a:r>
            <a:r>
              <a:rPr lang="en-US" altLang="zh-CN" sz="1000" dirty="0"/>
              <a:t>...</a:t>
            </a:r>
            <a:endParaRPr lang="zh-CN" altLang="en-US" sz="1000" dirty="0"/>
          </a:p>
        </p:txBody>
      </p:sp>
      <p:sp>
        <p:nvSpPr>
          <p:cNvPr id="22" name="文本框 21"/>
          <p:cNvSpPr txBox="1"/>
          <p:nvPr/>
        </p:nvSpPr>
        <p:spPr>
          <a:xfrm>
            <a:off x="6401438" y="3003398"/>
            <a:ext cx="1542657" cy="400110"/>
          </a:xfrm>
          <a:prstGeom prst="rect">
            <a:avLst/>
          </a:prstGeom>
          <a:noFill/>
        </p:spPr>
        <p:txBody>
          <a:bodyPr wrap="square" rtlCol="0">
            <a:spAutoFit/>
          </a:bodyPr>
          <a:lstStyle/>
          <a:p>
            <a:pPr algn="r"/>
            <a:r>
              <a:rPr lang="zh-CN" altLang="en-US" sz="1000" dirty="0"/>
              <a:t>余额不想提现怎么办？</a:t>
            </a:r>
            <a:r>
              <a:rPr lang="en-US" altLang="zh-CN" sz="1000" dirty="0"/>
              <a:t>10</a:t>
            </a:r>
            <a:r>
              <a:rPr lang="zh-CN" altLang="en-US" sz="1000" dirty="0"/>
              <a:t>月</a:t>
            </a:r>
            <a:r>
              <a:rPr lang="en-US" altLang="zh-CN" sz="1000" dirty="0"/>
              <a:t>12</a:t>
            </a:r>
            <a:r>
              <a:rPr lang="zh-CN" altLang="en-US" sz="1000" dirty="0"/>
              <a:t>日前转入余额宝</a:t>
            </a:r>
          </a:p>
        </p:txBody>
      </p:sp>
      <p:sp>
        <p:nvSpPr>
          <p:cNvPr id="23" name="文本框 22"/>
          <p:cNvSpPr txBox="1"/>
          <p:nvPr/>
        </p:nvSpPr>
        <p:spPr>
          <a:xfrm>
            <a:off x="6761204" y="3342107"/>
            <a:ext cx="1182891" cy="400110"/>
          </a:xfrm>
          <a:prstGeom prst="rect">
            <a:avLst/>
          </a:prstGeom>
          <a:noFill/>
        </p:spPr>
        <p:txBody>
          <a:bodyPr wrap="square" rtlCol="0">
            <a:spAutoFit/>
          </a:bodyPr>
          <a:lstStyle/>
          <a:p>
            <a:pPr algn="r"/>
            <a:r>
              <a:rPr lang="en-US" altLang="zh-CN" sz="1000" dirty="0"/>
              <a:t>【</a:t>
            </a:r>
            <a:r>
              <a:rPr lang="zh-CN" altLang="en-US" sz="1000" dirty="0" smtClean="0"/>
              <a:t>提醒</a:t>
            </a:r>
            <a:r>
              <a:rPr lang="en-US" altLang="zh-CN" sz="1000" dirty="0" smtClean="0"/>
              <a:t>】</a:t>
            </a:r>
            <a:r>
              <a:rPr lang="zh-CN" altLang="en-US" sz="1000" dirty="0"/>
              <a:t>支付宝今天提现收费了</a:t>
            </a:r>
          </a:p>
        </p:txBody>
      </p:sp>
      <p:sp>
        <p:nvSpPr>
          <p:cNvPr id="24" name="文本框 23"/>
          <p:cNvSpPr txBox="1"/>
          <p:nvPr/>
        </p:nvSpPr>
        <p:spPr>
          <a:xfrm>
            <a:off x="6203590" y="3719910"/>
            <a:ext cx="1740505" cy="400110"/>
          </a:xfrm>
          <a:prstGeom prst="rect">
            <a:avLst/>
          </a:prstGeom>
          <a:noFill/>
        </p:spPr>
        <p:txBody>
          <a:bodyPr wrap="square" rtlCol="0">
            <a:spAutoFit/>
          </a:bodyPr>
          <a:lstStyle/>
          <a:p>
            <a:pPr algn="r"/>
            <a:r>
              <a:rPr lang="en-US" altLang="zh-CN" sz="1000" dirty="0"/>
              <a:t>【</a:t>
            </a:r>
            <a:r>
              <a:rPr lang="zh-CN" altLang="en-US" sz="1000" dirty="0"/>
              <a:t>提醒</a:t>
            </a:r>
            <a:r>
              <a:rPr lang="en-US" altLang="zh-CN" sz="1000" dirty="0"/>
              <a:t>】</a:t>
            </a:r>
            <a:r>
              <a:rPr lang="zh-CN" altLang="en-US" sz="1000" dirty="0"/>
              <a:t>支付宝出大事了！所有网友炸锅：你变了！</a:t>
            </a:r>
          </a:p>
        </p:txBody>
      </p:sp>
      <p:graphicFrame>
        <p:nvGraphicFramePr>
          <p:cNvPr id="25" name="图表 24"/>
          <p:cNvGraphicFramePr/>
          <p:nvPr>
            <p:extLst>
              <p:ext uri="{D42A27DB-BD31-4B8C-83A1-F6EECF244321}">
                <p14:modId xmlns:p14="http://schemas.microsoft.com/office/powerpoint/2010/main" val="288259876"/>
              </p:ext>
            </p:extLst>
          </p:nvPr>
        </p:nvGraphicFramePr>
        <p:xfrm>
          <a:off x="2044512" y="4373640"/>
          <a:ext cx="3351966" cy="2075461"/>
        </p:xfrm>
        <a:graphic>
          <a:graphicData uri="http://schemas.openxmlformats.org/drawingml/2006/chart">
            <c:chart xmlns:c="http://schemas.openxmlformats.org/drawingml/2006/chart" xmlns:r="http://schemas.openxmlformats.org/officeDocument/2006/relationships" r:id="rId8"/>
          </a:graphicData>
        </a:graphic>
      </p:graphicFrame>
      <p:sp>
        <p:nvSpPr>
          <p:cNvPr id="26" name="文本框 25"/>
          <p:cNvSpPr txBox="1"/>
          <p:nvPr/>
        </p:nvSpPr>
        <p:spPr>
          <a:xfrm>
            <a:off x="951720" y="4442183"/>
            <a:ext cx="1336903" cy="400110"/>
          </a:xfrm>
          <a:prstGeom prst="rect">
            <a:avLst/>
          </a:prstGeom>
          <a:noFill/>
        </p:spPr>
        <p:txBody>
          <a:bodyPr wrap="square" rtlCol="0">
            <a:spAutoFit/>
          </a:bodyPr>
          <a:lstStyle/>
          <a:p>
            <a:pPr algn="r"/>
            <a:r>
              <a:rPr lang="zh-CN" altLang="en-US" sz="1000" dirty="0"/>
              <a:t>井柏然鹿晗邀你和盗墓笔记玩一把穿越</a:t>
            </a:r>
          </a:p>
        </p:txBody>
      </p:sp>
      <p:sp>
        <p:nvSpPr>
          <p:cNvPr id="27" name="文本框 26"/>
          <p:cNvSpPr txBox="1"/>
          <p:nvPr/>
        </p:nvSpPr>
        <p:spPr>
          <a:xfrm>
            <a:off x="1004246" y="4840245"/>
            <a:ext cx="1284377" cy="400110"/>
          </a:xfrm>
          <a:prstGeom prst="rect">
            <a:avLst/>
          </a:prstGeom>
          <a:noFill/>
        </p:spPr>
        <p:txBody>
          <a:bodyPr wrap="square" rtlCol="0">
            <a:spAutoFit/>
          </a:bodyPr>
          <a:lstStyle/>
          <a:p>
            <a:pPr algn="r"/>
            <a:r>
              <a:rPr lang="zh-CN" altLang="en-US" sz="1000" dirty="0"/>
              <a:t>在朝圣之地，他们共同托起梦的羽翼</a:t>
            </a:r>
          </a:p>
        </p:txBody>
      </p:sp>
      <p:sp>
        <p:nvSpPr>
          <p:cNvPr id="28" name="文本框 27"/>
          <p:cNvSpPr txBox="1"/>
          <p:nvPr/>
        </p:nvSpPr>
        <p:spPr>
          <a:xfrm>
            <a:off x="945039" y="5216737"/>
            <a:ext cx="1343584" cy="400110"/>
          </a:xfrm>
          <a:prstGeom prst="rect">
            <a:avLst/>
          </a:prstGeom>
          <a:noFill/>
        </p:spPr>
        <p:txBody>
          <a:bodyPr wrap="square" rtlCol="0">
            <a:spAutoFit/>
          </a:bodyPr>
          <a:lstStyle/>
          <a:p>
            <a:pPr algn="r"/>
            <a:r>
              <a:rPr lang="zh-CN" altLang="en-US" sz="1000" dirty="0"/>
              <a:t>京东上榜</a:t>
            </a:r>
            <a:r>
              <a:rPr lang="en-US" altLang="zh-CN" sz="1000" dirty="0"/>
              <a:t>2016《</a:t>
            </a:r>
            <a:r>
              <a:rPr lang="zh-CN" altLang="en-US" sz="1000" dirty="0"/>
              <a:t>财富</a:t>
            </a:r>
            <a:r>
              <a:rPr lang="en-US" altLang="zh-CN" sz="1000" dirty="0"/>
              <a:t>》</a:t>
            </a:r>
            <a:r>
              <a:rPr lang="zh-CN" altLang="en-US" sz="1000" dirty="0"/>
              <a:t>全球</a:t>
            </a:r>
            <a:r>
              <a:rPr lang="en-US" altLang="zh-CN" sz="1000" dirty="0"/>
              <a:t>500</a:t>
            </a:r>
            <a:r>
              <a:rPr lang="zh-CN" altLang="en-US" sz="1000" dirty="0"/>
              <a:t>强</a:t>
            </a:r>
          </a:p>
        </p:txBody>
      </p:sp>
      <p:sp>
        <p:nvSpPr>
          <p:cNvPr id="29" name="文本框 28"/>
          <p:cNvSpPr txBox="1"/>
          <p:nvPr/>
        </p:nvSpPr>
        <p:spPr>
          <a:xfrm>
            <a:off x="1004246" y="5626838"/>
            <a:ext cx="1284377" cy="246221"/>
          </a:xfrm>
          <a:prstGeom prst="rect">
            <a:avLst/>
          </a:prstGeom>
          <a:noFill/>
        </p:spPr>
        <p:txBody>
          <a:bodyPr wrap="square" rtlCol="0">
            <a:spAutoFit/>
          </a:bodyPr>
          <a:lstStyle/>
          <a:p>
            <a:pPr algn="r"/>
            <a:r>
              <a:rPr lang="zh-CN" altLang="en-US" sz="1000" dirty="0"/>
              <a:t>不搞事情只走心</a:t>
            </a:r>
          </a:p>
        </p:txBody>
      </p:sp>
      <p:sp>
        <p:nvSpPr>
          <p:cNvPr id="30" name="文本框 29"/>
          <p:cNvSpPr txBox="1"/>
          <p:nvPr/>
        </p:nvSpPr>
        <p:spPr>
          <a:xfrm>
            <a:off x="1290272" y="5896074"/>
            <a:ext cx="1025235" cy="400110"/>
          </a:xfrm>
          <a:prstGeom prst="rect">
            <a:avLst/>
          </a:prstGeom>
          <a:noFill/>
        </p:spPr>
        <p:txBody>
          <a:bodyPr wrap="square" rtlCol="0">
            <a:spAutoFit/>
          </a:bodyPr>
          <a:lstStyle/>
          <a:p>
            <a:pPr algn="r"/>
            <a:r>
              <a:rPr lang="zh-CN" altLang="en-US" sz="1000" dirty="0" smtClean="0"/>
              <a:t>京东</a:t>
            </a:r>
            <a:r>
              <a:rPr lang="zh-CN" altLang="en-US" sz="1000" dirty="0"/>
              <a:t>金融现身基金奥斯卡？</a:t>
            </a:r>
          </a:p>
        </p:txBody>
      </p:sp>
      <p:sp>
        <p:nvSpPr>
          <p:cNvPr id="31" name="文本框 30"/>
          <p:cNvSpPr txBox="1"/>
          <p:nvPr/>
        </p:nvSpPr>
        <p:spPr>
          <a:xfrm>
            <a:off x="4860677" y="4577994"/>
            <a:ext cx="1415772" cy="276999"/>
          </a:xfrm>
          <a:prstGeom prst="rect">
            <a:avLst/>
          </a:prstGeom>
          <a:noFill/>
        </p:spPr>
        <p:txBody>
          <a:bodyPr wrap="none" rtlCol="0">
            <a:spAutoFit/>
          </a:bodyPr>
          <a:lstStyle/>
          <a:p>
            <a:r>
              <a:rPr lang="zh-CN" altLang="en-US" sz="1200" dirty="0" smtClean="0"/>
              <a:t>（联合盗墓笔记）</a:t>
            </a:r>
            <a:endParaRPr lang="zh-CN" altLang="en-US" sz="1200" dirty="0"/>
          </a:p>
        </p:txBody>
      </p:sp>
      <p:sp>
        <p:nvSpPr>
          <p:cNvPr id="32" name="文本框 31"/>
          <p:cNvSpPr txBox="1"/>
          <p:nvPr/>
        </p:nvSpPr>
        <p:spPr>
          <a:xfrm>
            <a:off x="4629600" y="4922076"/>
            <a:ext cx="1013419" cy="276999"/>
          </a:xfrm>
          <a:prstGeom prst="rect">
            <a:avLst/>
          </a:prstGeom>
          <a:noFill/>
        </p:spPr>
        <p:txBody>
          <a:bodyPr wrap="none" rtlCol="0">
            <a:spAutoFit/>
          </a:bodyPr>
          <a:lstStyle/>
          <a:p>
            <a:r>
              <a:rPr lang="zh-CN" altLang="en-US" sz="1200" dirty="0" smtClean="0"/>
              <a:t>（联合</a:t>
            </a:r>
            <a:r>
              <a:rPr lang="en-US" altLang="zh-CN" sz="1200" dirty="0" err="1"/>
              <a:t>Ido</a:t>
            </a:r>
            <a:r>
              <a:rPr lang="zh-CN" altLang="en-US" sz="1200" dirty="0" smtClean="0"/>
              <a:t>）</a:t>
            </a:r>
            <a:endParaRPr lang="zh-CN" altLang="en-US" sz="1200" dirty="0"/>
          </a:p>
        </p:txBody>
      </p:sp>
      <p:sp>
        <p:nvSpPr>
          <p:cNvPr id="33" name="文本框 32"/>
          <p:cNvSpPr txBox="1"/>
          <p:nvPr/>
        </p:nvSpPr>
        <p:spPr>
          <a:xfrm>
            <a:off x="4425214" y="5641586"/>
            <a:ext cx="1261884" cy="276999"/>
          </a:xfrm>
          <a:prstGeom prst="rect">
            <a:avLst/>
          </a:prstGeom>
          <a:noFill/>
        </p:spPr>
        <p:txBody>
          <a:bodyPr wrap="none" rtlCol="0">
            <a:spAutoFit/>
          </a:bodyPr>
          <a:lstStyle/>
          <a:p>
            <a:r>
              <a:rPr lang="zh-CN" altLang="en-US" sz="1200" dirty="0"/>
              <a:t>（联合欧诗漫）</a:t>
            </a:r>
          </a:p>
        </p:txBody>
      </p:sp>
      <p:graphicFrame>
        <p:nvGraphicFramePr>
          <p:cNvPr id="34" name="图表 33"/>
          <p:cNvGraphicFramePr/>
          <p:nvPr>
            <p:extLst>
              <p:ext uri="{D42A27DB-BD31-4B8C-83A1-F6EECF244321}">
                <p14:modId xmlns:p14="http://schemas.microsoft.com/office/powerpoint/2010/main" val="1019807868"/>
              </p:ext>
            </p:extLst>
          </p:nvPr>
        </p:nvGraphicFramePr>
        <p:xfrm>
          <a:off x="7723046" y="4345683"/>
          <a:ext cx="3351966" cy="2075461"/>
        </p:xfrm>
        <a:graphic>
          <a:graphicData uri="http://schemas.openxmlformats.org/drawingml/2006/chart">
            <c:chart xmlns:c="http://schemas.openxmlformats.org/drawingml/2006/chart" xmlns:r="http://schemas.openxmlformats.org/officeDocument/2006/relationships" r:id="rId9"/>
          </a:graphicData>
        </a:graphic>
      </p:graphicFrame>
      <p:sp>
        <p:nvSpPr>
          <p:cNvPr id="35" name="文本框 34"/>
          <p:cNvSpPr txBox="1"/>
          <p:nvPr/>
        </p:nvSpPr>
        <p:spPr>
          <a:xfrm>
            <a:off x="6467317" y="4462055"/>
            <a:ext cx="1502618" cy="400110"/>
          </a:xfrm>
          <a:prstGeom prst="rect">
            <a:avLst/>
          </a:prstGeom>
          <a:noFill/>
        </p:spPr>
        <p:txBody>
          <a:bodyPr wrap="square" rtlCol="0">
            <a:spAutoFit/>
          </a:bodyPr>
          <a:lstStyle/>
          <a:p>
            <a:pPr algn="r"/>
            <a:r>
              <a:rPr lang="zh-CN" altLang="en-US" sz="1000" dirty="0"/>
              <a:t>雷军小米金融为何总是输给马云的支付宝借呗</a:t>
            </a:r>
          </a:p>
        </p:txBody>
      </p:sp>
      <p:sp>
        <p:nvSpPr>
          <p:cNvPr id="36" name="文本框 35"/>
          <p:cNvSpPr txBox="1"/>
          <p:nvPr/>
        </p:nvSpPr>
        <p:spPr>
          <a:xfrm>
            <a:off x="6652207" y="4830568"/>
            <a:ext cx="1317727" cy="400110"/>
          </a:xfrm>
          <a:prstGeom prst="rect">
            <a:avLst/>
          </a:prstGeom>
          <a:noFill/>
        </p:spPr>
        <p:txBody>
          <a:bodyPr wrap="square" rtlCol="0">
            <a:spAutoFit/>
          </a:bodyPr>
          <a:lstStyle/>
          <a:p>
            <a:pPr algn="r"/>
            <a:r>
              <a:rPr lang="zh-CN" altLang="en-US" sz="1000" dirty="0"/>
              <a:t>新品｜小米金融推出综合意外险</a:t>
            </a:r>
          </a:p>
        </p:txBody>
      </p:sp>
      <p:sp>
        <p:nvSpPr>
          <p:cNvPr id="37" name="文本框 36"/>
          <p:cNvSpPr txBox="1"/>
          <p:nvPr/>
        </p:nvSpPr>
        <p:spPr>
          <a:xfrm>
            <a:off x="6919775" y="5179753"/>
            <a:ext cx="1032063" cy="400110"/>
          </a:xfrm>
          <a:prstGeom prst="rect">
            <a:avLst/>
          </a:prstGeom>
          <a:noFill/>
        </p:spPr>
        <p:txBody>
          <a:bodyPr wrap="square" rtlCol="0">
            <a:spAutoFit/>
          </a:bodyPr>
          <a:lstStyle/>
          <a:p>
            <a:pPr algn="r"/>
            <a:r>
              <a:rPr lang="zh-CN" altLang="en-US" sz="1000" dirty="0"/>
              <a:t>万乘集团与小米金融签约</a:t>
            </a:r>
          </a:p>
        </p:txBody>
      </p:sp>
      <p:sp>
        <p:nvSpPr>
          <p:cNvPr id="38" name="文本框 37"/>
          <p:cNvSpPr txBox="1"/>
          <p:nvPr/>
        </p:nvSpPr>
        <p:spPr>
          <a:xfrm>
            <a:off x="6787043" y="5546772"/>
            <a:ext cx="1182891" cy="400110"/>
          </a:xfrm>
          <a:prstGeom prst="rect">
            <a:avLst/>
          </a:prstGeom>
          <a:noFill/>
        </p:spPr>
        <p:txBody>
          <a:bodyPr wrap="square" rtlCol="0">
            <a:spAutoFit/>
          </a:bodyPr>
          <a:lstStyle/>
          <a:p>
            <a:pPr algn="r"/>
            <a:r>
              <a:rPr lang="zh-CN" altLang="en-US" sz="1000" dirty="0"/>
              <a:t>小米理财教你如何白拿小米</a:t>
            </a:r>
            <a:r>
              <a:rPr lang="en-US" altLang="zh-CN" sz="1000" dirty="0"/>
              <a:t>MIX</a:t>
            </a:r>
            <a:endParaRPr lang="zh-CN" altLang="en-US" sz="1000" dirty="0"/>
          </a:p>
        </p:txBody>
      </p:sp>
      <p:sp>
        <p:nvSpPr>
          <p:cNvPr id="39" name="文本框 38"/>
          <p:cNvSpPr txBox="1"/>
          <p:nvPr/>
        </p:nvSpPr>
        <p:spPr>
          <a:xfrm>
            <a:off x="6229429" y="5924574"/>
            <a:ext cx="1740505" cy="400110"/>
          </a:xfrm>
          <a:prstGeom prst="rect">
            <a:avLst/>
          </a:prstGeom>
          <a:noFill/>
        </p:spPr>
        <p:txBody>
          <a:bodyPr wrap="square" rtlCol="0">
            <a:spAutoFit/>
          </a:bodyPr>
          <a:lstStyle/>
          <a:p>
            <a:pPr algn="r"/>
            <a:r>
              <a:rPr lang="en-US" altLang="zh-CN" sz="1000" dirty="0"/>
              <a:t>【</a:t>
            </a:r>
            <a:r>
              <a:rPr lang="zh-CN" altLang="en-US" sz="1000" dirty="0"/>
              <a:t>解析</a:t>
            </a:r>
            <a:r>
              <a:rPr lang="en-US" altLang="zh-CN" sz="1000" dirty="0"/>
              <a:t>】</a:t>
            </a:r>
            <a:r>
              <a:rPr lang="zh-CN" altLang="en-US" sz="1000" dirty="0"/>
              <a:t>小米金融：小米旗下贷款，刷脸最高</a:t>
            </a:r>
            <a:r>
              <a:rPr lang="en-US" altLang="zh-CN" sz="1000" dirty="0"/>
              <a:t>10</a:t>
            </a:r>
            <a:r>
              <a:rPr lang="zh-CN" altLang="en-US" sz="1000" dirty="0"/>
              <a:t>万</a:t>
            </a:r>
          </a:p>
        </p:txBody>
      </p:sp>
      <p:pic>
        <p:nvPicPr>
          <p:cNvPr id="40"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41" name="文本框 40"/>
          <p:cNvSpPr txBox="1"/>
          <p:nvPr/>
        </p:nvSpPr>
        <p:spPr>
          <a:xfrm>
            <a:off x="817671" y="6390652"/>
            <a:ext cx="1031051" cy="261610"/>
          </a:xfrm>
          <a:prstGeom prst="rect">
            <a:avLst/>
          </a:prstGeom>
          <a:noFill/>
        </p:spPr>
        <p:txBody>
          <a:bodyPr wrap="none" rtlCol="0">
            <a:spAutoFit/>
          </a:bodyPr>
          <a:lstStyle/>
          <a:p>
            <a:r>
              <a:rPr lang="zh-CN" altLang="en-US" sz="1100" dirty="0" smtClean="0"/>
              <a:t>数据源</a:t>
            </a:r>
            <a:r>
              <a:rPr lang="zh-CN" altLang="en-US" sz="1100" dirty="0"/>
              <a:t>：</a:t>
            </a:r>
            <a:r>
              <a:rPr lang="zh-CN" altLang="en-US" sz="1100" dirty="0" smtClean="0"/>
              <a:t>微</a:t>
            </a:r>
            <a:r>
              <a:rPr lang="zh-CN" altLang="en-US" sz="1100" dirty="0"/>
              <a:t>信</a:t>
            </a:r>
            <a:endParaRPr lang="en-US" altLang="zh-CN" sz="1100" dirty="0"/>
          </a:p>
        </p:txBody>
      </p:sp>
    </p:spTree>
    <p:extLst>
      <p:ext uri="{BB962C8B-B14F-4D97-AF65-F5344CB8AC3E}">
        <p14:creationId xmlns:p14="http://schemas.microsoft.com/office/powerpoint/2010/main" val="1670148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2595" y="182978"/>
            <a:ext cx="9818711" cy="1056361"/>
          </a:xfrm>
        </p:spPr>
        <p:txBody>
          <a:bodyPr/>
          <a:lstStyle/>
          <a:p>
            <a:pPr>
              <a:lnSpc>
                <a:spcPts val="3600"/>
              </a:lnSpc>
            </a:pPr>
            <a:r>
              <a:rPr lang="zh-CN" altLang="en-US" sz="2600" dirty="0" smtClean="0">
                <a:solidFill>
                  <a:schemeClr val="tx1"/>
                </a:solidFill>
              </a:rPr>
              <a:t>蚂蚁聚宝的“提现收费”引起网民关注。关乎金融整合布局的宏观性内容较易引起网友互动。</a:t>
            </a:r>
            <a:r>
              <a:rPr lang="zh-CN" altLang="en-US" sz="2600" dirty="0">
                <a:solidFill>
                  <a:schemeClr val="tx1"/>
                </a:solidFill>
              </a:rPr>
              <a:t/>
            </a:r>
            <a:br>
              <a:rPr lang="zh-CN" altLang="en-US" sz="2600" dirty="0">
                <a:solidFill>
                  <a:schemeClr val="tx1"/>
                </a:solidFill>
              </a:rPr>
            </a:br>
            <a:endParaRPr lang="zh-CN" altLang="en-US" sz="2600" dirty="0">
              <a:solidFill>
                <a:schemeClr val="tx1"/>
              </a:solidFill>
            </a:endParaRPr>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15</a:t>
            </a:fld>
            <a:endParaRPr lang="zh-CN" altLang="en-US">
              <a:solidFill>
                <a:srgbClr val="2B2929"/>
              </a:solidFill>
            </a:endParaRPr>
          </a:p>
        </p:txBody>
      </p:sp>
      <p:pic>
        <p:nvPicPr>
          <p:cNvPr id="20"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25" name="文本框 24"/>
          <p:cNvSpPr txBox="1"/>
          <p:nvPr/>
        </p:nvSpPr>
        <p:spPr>
          <a:xfrm>
            <a:off x="817671" y="6390652"/>
            <a:ext cx="1031051" cy="261610"/>
          </a:xfrm>
          <a:prstGeom prst="rect">
            <a:avLst/>
          </a:prstGeom>
          <a:noFill/>
        </p:spPr>
        <p:txBody>
          <a:bodyPr wrap="none" rtlCol="0">
            <a:spAutoFit/>
          </a:bodyPr>
          <a:lstStyle/>
          <a:p>
            <a:r>
              <a:rPr lang="zh-CN" altLang="en-US" sz="1100" dirty="0" smtClean="0"/>
              <a:t>数据源：新闻</a:t>
            </a:r>
            <a:endParaRPr lang="en-US" altLang="zh-CN" sz="1100" dirty="0"/>
          </a:p>
        </p:txBody>
      </p:sp>
      <p:pic>
        <p:nvPicPr>
          <p:cNvPr id="21" name="图片 20"/>
          <p:cNvPicPr>
            <a:picLocks noChangeAspect="1"/>
          </p:cNvPicPr>
          <p:nvPr/>
        </p:nvPicPr>
        <p:blipFill rotWithShape="1">
          <a:blip r:embed="rId3"/>
          <a:srcRect l="16977" t="42961" r="16295" b="16369"/>
          <a:stretch/>
        </p:blipFill>
        <p:spPr>
          <a:xfrm>
            <a:off x="3120714" y="2022857"/>
            <a:ext cx="989042" cy="394403"/>
          </a:xfrm>
          <a:prstGeom prst="rect">
            <a:avLst/>
          </a:prstGeom>
        </p:spPr>
      </p:pic>
      <p:sp>
        <p:nvSpPr>
          <p:cNvPr id="29" name="文本框 28"/>
          <p:cNvSpPr txBox="1"/>
          <p:nvPr/>
        </p:nvSpPr>
        <p:spPr>
          <a:xfrm>
            <a:off x="922768" y="2450445"/>
            <a:ext cx="1632395" cy="400110"/>
          </a:xfrm>
          <a:prstGeom prst="rect">
            <a:avLst/>
          </a:prstGeom>
          <a:noFill/>
        </p:spPr>
        <p:txBody>
          <a:bodyPr wrap="square" rtlCol="0">
            <a:spAutoFit/>
          </a:bodyPr>
          <a:lstStyle/>
          <a:p>
            <a:pPr algn="r"/>
            <a:r>
              <a:rPr lang="zh-CN" altLang="en-US" sz="1000" dirty="0"/>
              <a:t>微信理财通会员来了：四大等级 有钱就是尊贵</a:t>
            </a:r>
          </a:p>
        </p:txBody>
      </p:sp>
      <p:sp>
        <p:nvSpPr>
          <p:cNvPr id="30" name="文本框 29"/>
          <p:cNvSpPr txBox="1"/>
          <p:nvPr/>
        </p:nvSpPr>
        <p:spPr>
          <a:xfrm>
            <a:off x="1221919" y="2982981"/>
            <a:ext cx="1333244" cy="400110"/>
          </a:xfrm>
          <a:prstGeom prst="rect">
            <a:avLst/>
          </a:prstGeom>
          <a:noFill/>
        </p:spPr>
        <p:txBody>
          <a:bodyPr wrap="square" rtlCol="0">
            <a:spAutoFit/>
          </a:bodyPr>
          <a:lstStyle/>
          <a:p>
            <a:pPr algn="r"/>
            <a:r>
              <a:rPr lang="zh-CN" altLang="en-US" sz="1000" dirty="0"/>
              <a:t>微信理财通提现已调整为</a:t>
            </a:r>
            <a:r>
              <a:rPr lang="en-US" altLang="zh-CN" sz="1000" dirty="0"/>
              <a:t>5</a:t>
            </a:r>
            <a:r>
              <a:rPr lang="zh-CN" altLang="en-US" sz="1000" dirty="0"/>
              <a:t>分钟到账</a:t>
            </a:r>
          </a:p>
        </p:txBody>
      </p:sp>
      <p:sp>
        <p:nvSpPr>
          <p:cNvPr id="31" name="文本框 30"/>
          <p:cNvSpPr txBox="1"/>
          <p:nvPr/>
        </p:nvSpPr>
        <p:spPr>
          <a:xfrm>
            <a:off x="943845" y="3500923"/>
            <a:ext cx="1611318" cy="400110"/>
          </a:xfrm>
          <a:prstGeom prst="rect">
            <a:avLst/>
          </a:prstGeom>
          <a:noFill/>
        </p:spPr>
        <p:txBody>
          <a:bodyPr wrap="square" rtlCol="0">
            <a:spAutoFit/>
          </a:bodyPr>
          <a:lstStyle/>
          <a:p>
            <a:pPr algn="r"/>
            <a:r>
              <a:rPr lang="zh-CN" altLang="en-US" sz="1000" dirty="0"/>
              <a:t>为什么收益高的理财通却远不及余额宝受欢迎？</a:t>
            </a:r>
          </a:p>
        </p:txBody>
      </p:sp>
      <p:pic>
        <p:nvPicPr>
          <p:cNvPr id="32" name="图片 31"/>
          <p:cNvPicPr>
            <a:picLocks noChangeAspect="1"/>
          </p:cNvPicPr>
          <p:nvPr/>
        </p:nvPicPr>
        <p:blipFill rotWithShape="1">
          <a:blip r:embed="rId4"/>
          <a:srcRect l="14997" t="26867" r="46928" b="46826"/>
          <a:stretch/>
        </p:blipFill>
        <p:spPr>
          <a:xfrm>
            <a:off x="8379092" y="1959907"/>
            <a:ext cx="1223623" cy="470625"/>
          </a:xfrm>
          <a:prstGeom prst="rect">
            <a:avLst/>
          </a:prstGeom>
        </p:spPr>
      </p:pic>
      <p:graphicFrame>
        <p:nvGraphicFramePr>
          <p:cNvPr id="33" name="图表 32"/>
          <p:cNvGraphicFramePr/>
          <p:nvPr>
            <p:extLst>
              <p:ext uri="{D42A27DB-BD31-4B8C-83A1-F6EECF244321}">
                <p14:modId xmlns:p14="http://schemas.microsoft.com/office/powerpoint/2010/main" val="2453158511"/>
              </p:ext>
            </p:extLst>
          </p:nvPr>
        </p:nvGraphicFramePr>
        <p:xfrm>
          <a:off x="8379092" y="2245816"/>
          <a:ext cx="3223295" cy="1855195"/>
        </p:xfrm>
        <a:graphic>
          <a:graphicData uri="http://schemas.openxmlformats.org/drawingml/2006/chart">
            <c:chart xmlns:c="http://schemas.openxmlformats.org/drawingml/2006/chart" xmlns:r="http://schemas.openxmlformats.org/officeDocument/2006/relationships" r:id="rId5"/>
          </a:graphicData>
        </a:graphic>
      </p:graphicFrame>
      <p:sp>
        <p:nvSpPr>
          <p:cNvPr id="34" name="文本框 33"/>
          <p:cNvSpPr txBox="1"/>
          <p:nvPr/>
        </p:nvSpPr>
        <p:spPr>
          <a:xfrm>
            <a:off x="6525405" y="2439939"/>
            <a:ext cx="2038903" cy="400110"/>
          </a:xfrm>
          <a:prstGeom prst="rect">
            <a:avLst/>
          </a:prstGeom>
          <a:noFill/>
        </p:spPr>
        <p:txBody>
          <a:bodyPr wrap="square" rtlCol="0">
            <a:spAutoFit/>
          </a:bodyPr>
          <a:lstStyle/>
          <a:p>
            <a:pPr algn="r"/>
            <a:r>
              <a:rPr lang="zh-CN" altLang="en-US" sz="1000" dirty="0"/>
              <a:t>银行拉上苹果，马云联手华为，中国移动支付你选谁？</a:t>
            </a:r>
          </a:p>
        </p:txBody>
      </p:sp>
      <p:sp>
        <p:nvSpPr>
          <p:cNvPr id="36" name="文本框 35"/>
          <p:cNvSpPr txBox="1"/>
          <p:nvPr/>
        </p:nvSpPr>
        <p:spPr>
          <a:xfrm>
            <a:off x="6738031" y="2981585"/>
            <a:ext cx="1800519" cy="400110"/>
          </a:xfrm>
          <a:prstGeom prst="rect">
            <a:avLst/>
          </a:prstGeom>
          <a:noFill/>
        </p:spPr>
        <p:txBody>
          <a:bodyPr wrap="square" rtlCol="0">
            <a:spAutoFit/>
          </a:bodyPr>
          <a:lstStyle/>
          <a:p>
            <a:pPr algn="r"/>
            <a:r>
              <a:rPr lang="zh-CN" altLang="en-US" sz="1000" dirty="0"/>
              <a:t>很多海外旅行的中国人说在机场看到支付宝就放心了</a:t>
            </a:r>
          </a:p>
        </p:txBody>
      </p:sp>
      <p:sp>
        <p:nvSpPr>
          <p:cNvPr id="37" name="文本框 36"/>
          <p:cNvSpPr txBox="1"/>
          <p:nvPr/>
        </p:nvSpPr>
        <p:spPr>
          <a:xfrm>
            <a:off x="6545476" y="3469231"/>
            <a:ext cx="1993074" cy="400110"/>
          </a:xfrm>
          <a:prstGeom prst="rect">
            <a:avLst/>
          </a:prstGeom>
          <a:noFill/>
        </p:spPr>
        <p:txBody>
          <a:bodyPr wrap="square" rtlCol="0">
            <a:spAutoFit/>
          </a:bodyPr>
          <a:lstStyle/>
          <a:p>
            <a:pPr algn="r"/>
            <a:r>
              <a:rPr lang="zh-CN" altLang="en-US" sz="1000" dirty="0"/>
              <a:t>余额宝放大招！</a:t>
            </a:r>
            <a:r>
              <a:rPr lang="en-US" altLang="zh-CN" sz="1000" dirty="0"/>
              <a:t>29</a:t>
            </a:r>
            <a:r>
              <a:rPr lang="zh-CN" altLang="en-US" sz="1000" dirty="0"/>
              <a:t>日前转入 国庆收益提现免费</a:t>
            </a:r>
          </a:p>
        </p:txBody>
      </p:sp>
      <p:pic>
        <p:nvPicPr>
          <p:cNvPr id="39" name="图片 38"/>
          <p:cNvPicPr>
            <a:picLocks noChangeAspect="1"/>
          </p:cNvPicPr>
          <p:nvPr/>
        </p:nvPicPr>
        <p:blipFill rotWithShape="1">
          <a:blip r:embed="rId6"/>
          <a:srcRect l="10686" t="28833" r="7404" b="19974"/>
          <a:stretch/>
        </p:blipFill>
        <p:spPr>
          <a:xfrm>
            <a:off x="3090734" y="4118060"/>
            <a:ext cx="1258078" cy="471779"/>
          </a:xfrm>
          <a:prstGeom prst="rect">
            <a:avLst/>
          </a:prstGeom>
        </p:spPr>
      </p:pic>
      <p:pic>
        <p:nvPicPr>
          <p:cNvPr id="45" name="图片 44"/>
          <p:cNvPicPr>
            <a:picLocks noChangeAspect="1"/>
          </p:cNvPicPr>
          <p:nvPr/>
        </p:nvPicPr>
        <p:blipFill>
          <a:blip r:embed="rId7"/>
          <a:stretch>
            <a:fillRect/>
          </a:stretch>
        </p:blipFill>
        <p:spPr>
          <a:xfrm>
            <a:off x="8539094" y="4027349"/>
            <a:ext cx="532263" cy="532263"/>
          </a:xfrm>
          <a:prstGeom prst="rect">
            <a:avLst/>
          </a:prstGeom>
        </p:spPr>
      </p:pic>
      <p:sp>
        <p:nvSpPr>
          <p:cNvPr id="53" name="文本框 52"/>
          <p:cNvSpPr txBox="1"/>
          <p:nvPr/>
        </p:nvSpPr>
        <p:spPr>
          <a:xfrm>
            <a:off x="4596587" y="1889707"/>
            <a:ext cx="3074560"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zh-CN" altLang="en-US" dirty="0" smtClean="0"/>
              <a:t>竞品新闻 </a:t>
            </a:r>
            <a:r>
              <a:rPr lang="en-US" altLang="zh-CN" dirty="0" smtClean="0"/>
              <a:t>TOP3 ]</a:t>
            </a:r>
            <a:endParaRPr lang="zh-CN" altLang="en-US" dirty="0"/>
          </a:p>
        </p:txBody>
      </p:sp>
      <p:sp>
        <p:nvSpPr>
          <p:cNvPr id="54" name="内容占位符 2"/>
          <p:cNvSpPr txBox="1">
            <a:spLocks/>
          </p:cNvSpPr>
          <p:nvPr/>
        </p:nvSpPr>
        <p:spPr>
          <a:xfrm>
            <a:off x="878442" y="1293426"/>
            <a:ext cx="10029964" cy="3326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smtClean="0">
                <a:latin typeface="微软雅黑"/>
              </a:rPr>
              <a:t>理财通的新闻集中在产品动态，在引发网友互动上存在一定局限性</a:t>
            </a:r>
            <a:r>
              <a:rPr lang="zh-CN" altLang="en-US" sz="1400" dirty="0" smtClean="0"/>
              <a:t>。</a:t>
            </a:r>
            <a:endParaRPr lang="en-US" altLang="zh-CN" sz="1400" dirty="0" smtClean="0">
              <a:latin typeface="微软雅黑"/>
            </a:endParaRPr>
          </a:p>
        </p:txBody>
      </p:sp>
      <p:graphicFrame>
        <p:nvGraphicFramePr>
          <p:cNvPr id="56" name="图表 55"/>
          <p:cNvGraphicFramePr/>
          <p:nvPr>
            <p:extLst>
              <p:ext uri="{D42A27DB-BD31-4B8C-83A1-F6EECF244321}">
                <p14:modId xmlns:p14="http://schemas.microsoft.com/office/powerpoint/2010/main" val="1142657826"/>
              </p:ext>
            </p:extLst>
          </p:nvPr>
        </p:nvGraphicFramePr>
        <p:xfrm>
          <a:off x="2414052" y="4454389"/>
          <a:ext cx="3223295" cy="1855195"/>
        </p:xfrm>
        <a:graphic>
          <a:graphicData uri="http://schemas.openxmlformats.org/drawingml/2006/chart">
            <c:chart xmlns:c="http://schemas.openxmlformats.org/drawingml/2006/chart" xmlns:r="http://schemas.openxmlformats.org/officeDocument/2006/relationships" r:id="rId8"/>
          </a:graphicData>
        </a:graphic>
      </p:graphicFrame>
      <p:sp>
        <p:nvSpPr>
          <p:cNvPr id="57" name="文本框 56"/>
          <p:cNvSpPr txBox="1"/>
          <p:nvPr/>
        </p:nvSpPr>
        <p:spPr>
          <a:xfrm>
            <a:off x="817671" y="4653080"/>
            <a:ext cx="1757265" cy="400110"/>
          </a:xfrm>
          <a:prstGeom prst="rect">
            <a:avLst/>
          </a:prstGeom>
          <a:noFill/>
        </p:spPr>
        <p:txBody>
          <a:bodyPr wrap="square" rtlCol="0">
            <a:spAutoFit/>
          </a:bodyPr>
          <a:lstStyle/>
          <a:p>
            <a:pPr algn="r"/>
            <a:r>
              <a:rPr lang="en-US" altLang="zh-CN" sz="1000" dirty="0"/>
              <a:t>12</a:t>
            </a:r>
            <a:r>
              <a:rPr lang="zh-CN" altLang="en-US" sz="1000" dirty="0"/>
              <a:t>家银行结盟</a:t>
            </a:r>
            <a:r>
              <a:rPr lang="en-US" altLang="zh-CN" sz="1000" dirty="0"/>
              <a:t>:</a:t>
            </a:r>
            <a:r>
              <a:rPr lang="zh-CN" altLang="en-US" sz="1000" dirty="0"/>
              <a:t>转账免手续费 未来将有更多福利</a:t>
            </a:r>
          </a:p>
        </p:txBody>
      </p:sp>
      <p:sp>
        <p:nvSpPr>
          <p:cNvPr id="58" name="文本框 57"/>
          <p:cNvSpPr txBox="1"/>
          <p:nvPr/>
        </p:nvSpPr>
        <p:spPr>
          <a:xfrm>
            <a:off x="748659" y="5194726"/>
            <a:ext cx="1800519" cy="400110"/>
          </a:xfrm>
          <a:prstGeom prst="rect">
            <a:avLst/>
          </a:prstGeom>
          <a:noFill/>
        </p:spPr>
        <p:txBody>
          <a:bodyPr wrap="square" rtlCol="0">
            <a:spAutoFit/>
          </a:bodyPr>
          <a:lstStyle/>
          <a:p>
            <a:pPr algn="r"/>
            <a:r>
              <a:rPr lang="zh-CN" altLang="en-US" sz="1000" dirty="0"/>
              <a:t>同样烧钱的京东、滴滴成功，而美团怎么掉链子了？</a:t>
            </a:r>
          </a:p>
        </p:txBody>
      </p:sp>
      <p:sp>
        <p:nvSpPr>
          <p:cNvPr id="59" name="文本框 58"/>
          <p:cNvSpPr txBox="1"/>
          <p:nvPr/>
        </p:nvSpPr>
        <p:spPr>
          <a:xfrm>
            <a:off x="1154242" y="5712352"/>
            <a:ext cx="1469886" cy="400110"/>
          </a:xfrm>
          <a:prstGeom prst="rect">
            <a:avLst/>
          </a:prstGeom>
          <a:noFill/>
        </p:spPr>
        <p:txBody>
          <a:bodyPr wrap="square" rtlCol="0">
            <a:spAutoFit/>
          </a:bodyPr>
          <a:lstStyle/>
          <a:p>
            <a:pPr algn="r"/>
            <a:r>
              <a:rPr lang="zh-CN" altLang="en-US" sz="1000" dirty="0"/>
              <a:t>十二年依旧没有盈利，京东的路还有多长？</a:t>
            </a:r>
          </a:p>
        </p:txBody>
      </p:sp>
      <p:graphicFrame>
        <p:nvGraphicFramePr>
          <p:cNvPr id="60" name="图表 59"/>
          <p:cNvGraphicFramePr/>
          <p:nvPr>
            <p:extLst>
              <p:ext uri="{D42A27DB-BD31-4B8C-83A1-F6EECF244321}">
                <p14:modId xmlns:p14="http://schemas.microsoft.com/office/powerpoint/2010/main" val="1854370810"/>
              </p:ext>
            </p:extLst>
          </p:nvPr>
        </p:nvGraphicFramePr>
        <p:xfrm>
          <a:off x="8379092" y="4436866"/>
          <a:ext cx="3223295" cy="1855195"/>
        </p:xfrm>
        <a:graphic>
          <a:graphicData uri="http://schemas.openxmlformats.org/drawingml/2006/chart">
            <c:chart xmlns:c="http://schemas.openxmlformats.org/drawingml/2006/chart" xmlns:r="http://schemas.openxmlformats.org/officeDocument/2006/relationships" r:id="rId9"/>
          </a:graphicData>
        </a:graphic>
      </p:graphicFrame>
      <p:sp>
        <p:nvSpPr>
          <p:cNvPr id="61" name="文本框 60"/>
          <p:cNvSpPr txBox="1"/>
          <p:nvPr/>
        </p:nvSpPr>
        <p:spPr>
          <a:xfrm>
            <a:off x="6525405" y="4633328"/>
            <a:ext cx="2038903" cy="400110"/>
          </a:xfrm>
          <a:prstGeom prst="rect">
            <a:avLst/>
          </a:prstGeom>
          <a:noFill/>
        </p:spPr>
        <p:txBody>
          <a:bodyPr wrap="square" rtlCol="0">
            <a:spAutoFit/>
          </a:bodyPr>
          <a:lstStyle/>
          <a:p>
            <a:pPr algn="r"/>
            <a:r>
              <a:rPr lang="zh-CN" altLang="en-US" sz="1000" dirty="0"/>
              <a:t>小米深陷“中年危机”：它如何变成自己曾经讨厌的样子？</a:t>
            </a:r>
          </a:p>
        </p:txBody>
      </p:sp>
      <p:sp>
        <p:nvSpPr>
          <p:cNvPr id="62" name="文本框 61"/>
          <p:cNvSpPr txBox="1"/>
          <p:nvPr/>
        </p:nvSpPr>
        <p:spPr>
          <a:xfrm>
            <a:off x="6763789" y="5155492"/>
            <a:ext cx="1800519" cy="400110"/>
          </a:xfrm>
          <a:prstGeom prst="rect">
            <a:avLst/>
          </a:prstGeom>
          <a:noFill/>
        </p:spPr>
        <p:txBody>
          <a:bodyPr wrap="square" rtlCol="0">
            <a:spAutoFit/>
          </a:bodyPr>
          <a:lstStyle/>
          <a:p>
            <a:pPr algn="r"/>
            <a:r>
              <a:rPr lang="zh-CN" altLang="en-US" sz="1000" dirty="0"/>
              <a:t>小米联合银联正式推出小米支付 国内移动支付竞争加剧</a:t>
            </a:r>
          </a:p>
        </p:txBody>
      </p:sp>
      <p:sp>
        <p:nvSpPr>
          <p:cNvPr id="63" name="文本框 62"/>
          <p:cNvSpPr txBox="1"/>
          <p:nvPr/>
        </p:nvSpPr>
        <p:spPr>
          <a:xfrm>
            <a:off x="6571234" y="5662620"/>
            <a:ext cx="1993074" cy="400110"/>
          </a:xfrm>
          <a:prstGeom prst="rect">
            <a:avLst/>
          </a:prstGeom>
          <a:noFill/>
        </p:spPr>
        <p:txBody>
          <a:bodyPr wrap="square" rtlCol="0">
            <a:spAutoFit/>
          </a:bodyPr>
          <a:lstStyle/>
          <a:p>
            <a:pPr algn="r"/>
            <a:r>
              <a:rPr lang="zh-CN" altLang="en-US" sz="1000" dirty="0"/>
              <a:t>小米的金融布局，除了钱还给生态链带来了什么？</a:t>
            </a:r>
          </a:p>
        </p:txBody>
      </p:sp>
      <p:graphicFrame>
        <p:nvGraphicFramePr>
          <p:cNvPr id="35" name="图表 34"/>
          <p:cNvGraphicFramePr/>
          <p:nvPr>
            <p:extLst>
              <p:ext uri="{D42A27DB-BD31-4B8C-83A1-F6EECF244321}">
                <p14:modId xmlns:p14="http://schemas.microsoft.com/office/powerpoint/2010/main" val="4264734603"/>
              </p:ext>
            </p:extLst>
          </p:nvPr>
        </p:nvGraphicFramePr>
        <p:xfrm>
          <a:off x="2375266" y="2255071"/>
          <a:ext cx="3223295" cy="1855195"/>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538315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16</a:t>
            </a:fld>
            <a:endParaRPr lang="zh-CN" altLang="en-US">
              <a:solidFill>
                <a:srgbClr val="2B2929"/>
              </a:solidFill>
            </a:endParaRPr>
          </a:p>
        </p:txBody>
      </p:sp>
      <p:graphicFrame>
        <p:nvGraphicFramePr>
          <p:cNvPr id="6" name="表格 5"/>
          <p:cNvGraphicFramePr>
            <a:graphicFrameLocks noGrp="1"/>
          </p:cNvGraphicFramePr>
          <p:nvPr>
            <p:extLst/>
          </p:nvPr>
        </p:nvGraphicFramePr>
        <p:xfrm>
          <a:off x="838200" y="1699704"/>
          <a:ext cx="5257800" cy="4842766"/>
        </p:xfrm>
        <a:graphic>
          <a:graphicData uri="http://schemas.openxmlformats.org/drawingml/2006/table">
            <a:tbl>
              <a:tblPr>
                <a:tableStyleId>{B301B821-A1FF-4177-AEE7-76D212191A09}</a:tableStyleId>
              </a:tblPr>
              <a:tblGrid>
                <a:gridCol w="616149"/>
                <a:gridCol w="3998118"/>
                <a:gridCol w="643533"/>
              </a:tblGrid>
              <a:tr h="217291">
                <a:tc>
                  <a:txBody>
                    <a:bodyPr/>
                    <a:lstStyle/>
                    <a:p>
                      <a:pPr algn="ctr" fontAlgn="b"/>
                      <a:r>
                        <a:rPr lang="zh-CN" altLang="en-US" sz="1000" u="none" strike="noStrike" dirty="0">
                          <a:effectLst/>
                        </a:rPr>
                        <a:t>排名</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ctr" fontAlgn="b"/>
                      <a:r>
                        <a:rPr lang="zh-CN" altLang="en-US" sz="1000" u="none" strike="noStrike" dirty="0">
                          <a:effectLst/>
                        </a:rPr>
                        <a:t>新闻标题</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ctr" fontAlgn="b"/>
                      <a:r>
                        <a:rPr lang="zh-CN" altLang="en-US" sz="1000" u="none" strike="noStrike" dirty="0">
                          <a:effectLst/>
                        </a:rPr>
                        <a:t>总声量</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银行拉上苹果，马云联手华为，中国移动支付你选谁？</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7,728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a:effectLst/>
                        </a:rPr>
                        <a:t>很多海外旅行的中国人说在机场看到支付宝就放心了</a:t>
                      </a:r>
                      <a:endParaRPr lang="zh-CN" altLang="en-US" sz="1050" b="0" i="0" u="none" strike="noStrike">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5,000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solidFill>
                      <a:schemeClr val="accent1">
                        <a:lumMod val="60000"/>
                        <a:lumOff val="40000"/>
                      </a:schemeClr>
                    </a:solidFill>
                  </a:tcPr>
                </a:tc>
                <a:tc>
                  <a:txBody>
                    <a:bodyPr/>
                    <a:lstStyle/>
                    <a:p>
                      <a:pPr algn="l" fontAlgn="b"/>
                      <a:r>
                        <a:rPr lang="zh-CN" altLang="en-US" sz="1050" u="none" strike="noStrike" dirty="0">
                          <a:effectLst/>
                        </a:rPr>
                        <a:t>余额宝放大招！</a:t>
                      </a:r>
                      <a:r>
                        <a:rPr lang="en-US" altLang="zh-CN" sz="1050" u="none" strike="noStrike" dirty="0">
                          <a:effectLst/>
                        </a:rPr>
                        <a:t>29</a:t>
                      </a:r>
                      <a:r>
                        <a:rPr lang="zh-CN" altLang="en-US" sz="1050" u="none" strike="noStrike" dirty="0">
                          <a:effectLst/>
                        </a:rPr>
                        <a:t>日前转入 国庆收益提现免费</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solidFill>
                      <a:schemeClr val="accent1">
                        <a:lumMod val="60000"/>
                        <a:lumOff val="40000"/>
                      </a:schemeClr>
                    </a:solidFill>
                  </a:tcPr>
                </a:tc>
                <a:tc>
                  <a:txBody>
                    <a:bodyPr/>
                    <a:lstStyle/>
                    <a:p>
                      <a:pPr algn="ctr" fontAlgn="b"/>
                      <a:r>
                        <a:rPr lang="zh-CN" altLang="en-US" sz="1050" u="none" strike="noStrike" dirty="0">
                          <a:effectLst/>
                        </a:rPr>
                        <a:t>  </a:t>
                      </a:r>
                      <a:r>
                        <a:rPr lang="en-US" altLang="zh-CN" sz="1050" u="none" strike="noStrike" dirty="0">
                          <a:effectLst/>
                        </a:rPr>
                        <a:t>4,584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solidFill>
                      <a:schemeClr val="accent1">
                        <a:lumMod val="60000"/>
                        <a:lumOff val="40000"/>
                      </a:schemeClr>
                    </a:solidFill>
                  </a:tcPr>
                </a:tc>
              </a:tr>
              <a:tr h="227743">
                <a:tc>
                  <a:txBody>
                    <a:bodyPr/>
                    <a:lstStyle/>
                    <a:p>
                      <a:pPr algn="ctr" fontAlgn="b"/>
                      <a:r>
                        <a:rPr lang="en-US" altLang="zh-CN" sz="1000" u="none" strike="noStrike" dirty="0">
                          <a:effectLst/>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支付宝会员全球排名第一是他！</a:t>
                      </a:r>
                      <a:r>
                        <a:rPr lang="en-US" altLang="zh-CN" sz="1050" u="none" strike="noStrike" dirty="0">
                          <a:effectLst/>
                        </a:rPr>
                        <a:t>90</a:t>
                      </a:r>
                      <a:r>
                        <a:rPr lang="zh-CN" altLang="en-US" sz="1050" u="none" strike="noStrike" dirty="0">
                          <a:effectLst/>
                        </a:rPr>
                        <a:t>后清华学霸</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4,466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a:effectLst/>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媒体谈外汇储备跌破三万亿：中国不在乎</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a:effectLst/>
                        </a:rPr>
                        <a:t>  </a:t>
                      </a:r>
                      <a:r>
                        <a:rPr lang="en-US" altLang="zh-CN" sz="1050" u="none" strike="noStrike">
                          <a:effectLst/>
                        </a:rPr>
                        <a:t>4,409 </a:t>
                      </a:r>
                      <a:endParaRPr lang="en-US" altLang="zh-CN" sz="1050" b="0" i="0" u="none" strike="noStrike">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6</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支付宝不折腾能死？</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4,318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调查：大学生月均生活费</a:t>
                      </a:r>
                      <a:r>
                        <a:rPr lang="en-US" altLang="zh-CN" sz="1050" u="none" strike="noStrike" dirty="0">
                          <a:effectLst/>
                        </a:rPr>
                        <a:t>1212</a:t>
                      </a:r>
                      <a:r>
                        <a:rPr lang="zh-CN" altLang="en-US" sz="1050" u="none" strike="noStrike" dirty="0">
                          <a:effectLst/>
                        </a:rPr>
                        <a:t>元 超三成叹不够花</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4,252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支付宝终于瘦身成功 甚至还有点炫酷</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4,074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9</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一百万放在支付宝里一天收入有多少？</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3,883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10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solidFill>
                      <a:schemeClr val="accent1">
                        <a:lumMod val="60000"/>
                        <a:lumOff val="40000"/>
                      </a:schemeClr>
                    </a:solidFill>
                  </a:tcPr>
                </a:tc>
                <a:tc>
                  <a:txBody>
                    <a:bodyPr/>
                    <a:lstStyle/>
                    <a:p>
                      <a:pPr algn="l" fontAlgn="b"/>
                      <a:r>
                        <a:rPr lang="zh-CN" altLang="en-US" sz="1050" u="none" strike="noStrike" dirty="0">
                          <a:effectLst/>
                        </a:rPr>
                        <a:t>支付宝提现也要收手续费了，</a:t>
                      </a:r>
                      <a:r>
                        <a:rPr lang="en-US" altLang="zh-CN" sz="1050" u="none" strike="noStrike" dirty="0">
                          <a:effectLst/>
                        </a:rPr>
                        <a:t>6</a:t>
                      </a:r>
                      <a:r>
                        <a:rPr lang="zh-CN" altLang="en-US" sz="1050" u="none" strike="noStrike" dirty="0">
                          <a:effectLst/>
                        </a:rPr>
                        <a:t>个解读帮你少花冤枉钱！</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solidFill>
                      <a:schemeClr val="accent1">
                        <a:lumMod val="60000"/>
                        <a:lumOff val="40000"/>
                      </a:schemeClr>
                    </a:solidFill>
                  </a:tcPr>
                </a:tc>
                <a:tc>
                  <a:txBody>
                    <a:bodyPr/>
                    <a:lstStyle/>
                    <a:p>
                      <a:pPr algn="ctr" fontAlgn="b"/>
                      <a:r>
                        <a:rPr lang="zh-CN" altLang="en-US" sz="1050" u="none" strike="noStrike" dirty="0">
                          <a:effectLst/>
                        </a:rPr>
                        <a:t>  </a:t>
                      </a:r>
                      <a:r>
                        <a:rPr lang="en-US" altLang="zh-CN" sz="1050" u="none" strike="noStrike" dirty="0">
                          <a:effectLst/>
                        </a:rPr>
                        <a:t>3,784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solidFill>
                      <a:schemeClr val="accent1">
                        <a:lumMod val="60000"/>
                        <a:lumOff val="40000"/>
                      </a:schemeClr>
                    </a:solidFill>
                  </a:tcPr>
                </a:tc>
              </a:tr>
              <a:tr h="227743">
                <a:tc>
                  <a:txBody>
                    <a:bodyPr/>
                    <a:lstStyle/>
                    <a:p>
                      <a:pPr algn="ctr" fontAlgn="b"/>
                      <a:r>
                        <a:rPr lang="en-US" altLang="zh-CN" sz="1000" u="none" strike="noStrike" dirty="0">
                          <a:effectLst/>
                        </a:rPr>
                        <a:t>11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收益余额宝</a:t>
                      </a:r>
                      <a:r>
                        <a:rPr lang="en-US" altLang="zh-CN" sz="1050" u="none" strike="noStrike" dirty="0">
                          <a:effectLst/>
                        </a:rPr>
                        <a:t>4</a:t>
                      </a:r>
                      <a:r>
                        <a:rPr lang="zh-CN" altLang="en-US" sz="1050" u="none" strike="noStrike" dirty="0">
                          <a:effectLst/>
                        </a:rPr>
                        <a:t>倍！蚂蚁金服上线</a:t>
                      </a:r>
                      <a:r>
                        <a:rPr lang="en-US" altLang="zh-CN" sz="1050" u="none" strike="noStrike" dirty="0">
                          <a:effectLst/>
                        </a:rPr>
                        <a:t>10</a:t>
                      </a:r>
                      <a:r>
                        <a:rPr lang="zh-CN" altLang="en-US" sz="1050" u="none" strike="noStrike" dirty="0">
                          <a:effectLst/>
                        </a:rPr>
                        <a:t>元“轻定投”</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3,622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12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仅剩</a:t>
                      </a:r>
                      <a:r>
                        <a:rPr lang="en-US" altLang="zh-CN" sz="1050" u="none" strike="noStrike" dirty="0">
                          <a:effectLst/>
                        </a:rPr>
                        <a:t>3</a:t>
                      </a:r>
                      <a:r>
                        <a:rPr lang="zh-CN" altLang="en-US" sz="1050" u="none" strike="noStrike" dirty="0">
                          <a:effectLst/>
                        </a:rPr>
                        <a:t>天！支付账户实名制 你一定要注意这些</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3,538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98358">
                <a:tc>
                  <a:txBody>
                    <a:bodyPr/>
                    <a:lstStyle/>
                    <a:p>
                      <a:pPr algn="ctr" fontAlgn="b"/>
                      <a:r>
                        <a:rPr lang="en-US" altLang="zh-CN" sz="1000" u="none" strike="noStrike" dirty="0">
                          <a:effectLst/>
                        </a:rPr>
                        <a:t>13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solidFill>
                      <a:schemeClr val="accent1">
                        <a:lumMod val="60000"/>
                        <a:lumOff val="40000"/>
                      </a:schemeClr>
                    </a:solidFill>
                  </a:tcPr>
                </a:tc>
                <a:tc>
                  <a:txBody>
                    <a:bodyPr/>
                    <a:lstStyle/>
                    <a:p>
                      <a:pPr algn="l" fontAlgn="b"/>
                      <a:r>
                        <a:rPr lang="zh-CN" altLang="en-US" sz="1050" u="none" strike="noStrike" dirty="0">
                          <a:effectLst/>
                        </a:rPr>
                        <a:t>支付宝提现手续费明起正式开收 这些“免费”方法赶紧学起来</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solidFill>
                      <a:schemeClr val="accent1">
                        <a:lumMod val="60000"/>
                        <a:lumOff val="40000"/>
                      </a:schemeClr>
                    </a:solidFill>
                  </a:tcPr>
                </a:tc>
                <a:tc>
                  <a:txBody>
                    <a:bodyPr/>
                    <a:lstStyle/>
                    <a:p>
                      <a:pPr algn="ctr" fontAlgn="b"/>
                      <a:r>
                        <a:rPr lang="zh-CN" altLang="en-US" sz="1050" u="none" strike="noStrike" dirty="0">
                          <a:effectLst/>
                        </a:rPr>
                        <a:t>  </a:t>
                      </a:r>
                      <a:r>
                        <a:rPr lang="en-US" altLang="zh-CN" sz="1050" u="none" strike="noStrike" dirty="0">
                          <a:effectLst/>
                        </a:rPr>
                        <a:t>3,364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solidFill>
                      <a:schemeClr val="accent1">
                        <a:lumMod val="60000"/>
                        <a:lumOff val="40000"/>
                      </a:schemeClr>
                    </a:solidFill>
                  </a:tcPr>
                </a:tc>
              </a:tr>
              <a:tr h="227743">
                <a:tc>
                  <a:txBody>
                    <a:bodyPr/>
                    <a:lstStyle/>
                    <a:p>
                      <a:pPr algn="ctr" fontAlgn="b"/>
                      <a:r>
                        <a:rPr lang="en-US" altLang="zh-CN" sz="1000" u="none" strike="noStrike" dirty="0">
                          <a:effectLst/>
                        </a:rPr>
                        <a:t>14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solidFill>
                      <a:schemeClr val="accent1">
                        <a:lumMod val="60000"/>
                        <a:lumOff val="40000"/>
                      </a:schemeClr>
                    </a:solidFill>
                  </a:tcPr>
                </a:tc>
                <a:tc>
                  <a:txBody>
                    <a:bodyPr/>
                    <a:lstStyle/>
                    <a:p>
                      <a:pPr algn="l" fontAlgn="b"/>
                      <a:r>
                        <a:rPr lang="zh-CN" altLang="en-US" sz="1050" u="none" strike="noStrike" dirty="0">
                          <a:effectLst/>
                        </a:rPr>
                        <a:t>支付宝也将提现收费 每人</a:t>
                      </a:r>
                      <a:r>
                        <a:rPr lang="en-US" altLang="zh-CN" sz="1050" u="none" strike="noStrike" dirty="0">
                          <a:effectLst/>
                        </a:rPr>
                        <a:t>2</a:t>
                      </a:r>
                      <a:r>
                        <a:rPr lang="zh-CN" altLang="en-US" sz="1050" u="none" strike="noStrike" dirty="0">
                          <a:effectLst/>
                        </a:rPr>
                        <a:t>万基础免费额度</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solidFill>
                      <a:schemeClr val="accent1">
                        <a:lumMod val="60000"/>
                        <a:lumOff val="40000"/>
                      </a:schemeClr>
                    </a:solidFill>
                  </a:tcPr>
                </a:tc>
                <a:tc>
                  <a:txBody>
                    <a:bodyPr/>
                    <a:lstStyle/>
                    <a:p>
                      <a:pPr algn="ctr" fontAlgn="b"/>
                      <a:r>
                        <a:rPr lang="zh-CN" altLang="en-US" sz="1050" u="none" strike="noStrike" dirty="0">
                          <a:effectLst/>
                        </a:rPr>
                        <a:t>  </a:t>
                      </a:r>
                      <a:r>
                        <a:rPr lang="en-US" altLang="zh-CN" sz="1050" u="none" strike="noStrike" dirty="0">
                          <a:effectLst/>
                        </a:rPr>
                        <a:t>3,336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solidFill>
                      <a:schemeClr val="accent1">
                        <a:lumMod val="60000"/>
                        <a:lumOff val="40000"/>
                      </a:schemeClr>
                    </a:solidFill>
                  </a:tcPr>
                </a:tc>
              </a:tr>
              <a:tr h="227743">
                <a:tc>
                  <a:txBody>
                    <a:bodyPr/>
                    <a:lstStyle/>
                    <a:p>
                      <a:pPr algn="ctr" fontAlgn="b"/>
                      <a:r>
                        <a:rPr lang="en-US" altLang="zh-CN" sz="1000" u="none" strike="noStrike" dirty="0">
                          <a:effectLst/>
                        </a:rPr>
                        <a:t>15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男子去世女友转走其存款 父母致电支付宝客服无果</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3,203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16</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你们的支付宝余额宝里放了多少钱？</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3,136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17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专家谈支付宝“敬业福”真相：修复社会形象</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2,757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18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如果哪天我“没了”，支付宝里的钱咋办？</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2,718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r h="227743">
                <a:tc>
                  <a:txBody>
                    <a:bodyPr/>
                    <a:lstStyle/>
                    <a:p>
                      <a:pPr algn="ctr" fontAlgn="b"/>
                      <a:r>
                        <a:rPr lang="en-US" altLang="zh-CN" sz="1000" u="none" strike="noStrike" dirty="0">
                          <a:effectLst/>
                        </a:rPr>
                        <a:t>19</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solidFill>
                      <a:schemeClr val="accent1">
                        <a:lumMod val="60000"/>
                        <a:lumOff val="40000"/>
                      </a:schemeClr>
                    </a:solidFill>
                  </a:tcPr>
                </a:tc>
                <a:tc>
                  <a:txBody>
                    <a:bodyPr/>
                    <a:lstStyle/>
                    <a:p>
                      <a:pPr algn="l" fontAlgn="b"/>
                      <a:r>
                        <a:rPr lang="zh-CN" altLang="en-US" sz="1050" u="none" strike="noStrike" dirty="0">
                          <a:effectLst/>
                        </a:rPr>
                        <a:t>支付宝的</a:t>
                      </a:r>
                      <a:r>
                        <a:rPr lang="en-US" altLang="zh-CN" sz="1050" u="none" strike="noStrike" dirty="0">
                          <a:effectLst/>
                        </a:rPr>
                        <a:t>20</a:t>
                      </a:r>
                      <a:r>
                        <a:rPr lang="zh-CN" altLang="en-US" sz="1050" u="none" strike="noStrike" dirty="0">
                          <a:effectLst/>
                        </a:rPr>
                        <a:t>万额度限制，很可能对您压根儿没有影响</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solidFill>
                      <a:schemeClr val="accent1">
                        <a:lumMod val="60000"/>
                        <a:lumOff val="40000"/>
                      </a:schemeClr>
                    </a:solidFill>
                  </a:tcPr>
                </a:tc>
                <a:tc>
                  <a:txBody>
                    <a:bodyPr/>
                    <a:lstStyle/>
                    <a:p>
                      <a:pPr algn="ctr" fontAlgn="b"/>
                      <a:r>
                        <a:rPr lang="zh-CN" altLang="en-US" sz="1050" u="none" strike="noStrike" dirty="0">
                          <a:effectLst/>
                        </a:rPr>
                        <a:t>  </a:t>
                      </a:r>
                      <a:r>
                        <a:rPr lang="en-US" altLang="zh-CN" sz="1050" u="none" strike="noStrike" dirty="0">
                          <a:effectLst/>
                        </a:rPr>
                        <a:t>2,378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solidFill>
                      <a:schemeClr val="accent1">
                        <a:lumMod val="60000"/>
                        <a:lumOff val="40000"/>
                      </a:schemeClr>
                    </a:solidFill>
                  </a:tcPr>
                </a:tc>
              </a:tr>
              <a:tr h="227743">
                <a:tc>
                  <a:txBody>
                    <a:bodyPr/>
                    <a:lstStyle/>
                    <a:p>
                      <a:pPr algn="ctr" fontAlgn="b"/>
                      <a:r>
                        <a:rPr lang="en-US" altLang="zh-CN" sz="1000" u="none" strike="noStrike" dirty="0">
                          <a:effectLst/>
                        </a:rPr>
                        <a:t>20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008" marR="6008" marT="6008" marB="0" anchor="ctr" anchorCtr="1"/>
                </a:tc>
                <a:tc>
                  <a:txBody>
                    <a:bodyPr/>
                    <a:lstStyle/>
                    <a:p>
                      <a:pPr algn="l" fontAlgn="b"/>
                      <a:r>
                        <a:rPr lang="zh-CN" altLang="en-US" sz="1050" u="none" strike="noStrike" dirty="0">
                          <a:effectLst/>
                        </a:rPr>
                        <a:t>支付宝非要做社交很蠢么？我们跟负责设计它的人聊了聊</a:t>
                      </a:r>
                      <a:endParaRPr lang="zh-CN" altLang="en-US"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tc>
                <a:tc>
                  <a:txBody>
                    <a:bodyPr/>
                    <a:lstStyle/>
                    <a:p>
                      <a:pPr algn="ctr" fontAlgn="b"/>
                      <a:r>
                        <a:rPr lang="zh-CN" altLang="en-US" sz="1050" u="none" strike="noStrike" dirty="0">
                          <a:effectLst/>
                        </a:rPr>
                        <a:t>  </a:t>
                      </a:r>
                      <a:r>
                        <a:rPr lang="en-US" altLang="zh-CN" sz="1050" u="none" strike="noStrike" dirty="0">
                          <a:effectLst/>
                        </a:rPr>
                        <a:t>2,202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6008" marR="6008" marT="6008" marB="0" anchor="ctr" anchorCtr="1"/>
                </a:tc>
              </a:tr>
            </a:tbl>
          </a:graphicData>
        </a:graphic>
      </p:graphicFrame>
      <p:sp>
        <p:nvSpPr>
          <p:cNvPr id="7" name="文本框 6"/>
          <p:cNvSpPr txBox="1"/>
          <p:nvPr/>
        </p:nvSpPr>
        <p:spPr>
          <a:xfrm>
            <a:off x="1928662" y="1311206"/>
            <a:ext cx="2736968" cy="369332"/>
          </a:xfrm>
          <a:prstGeom prst="rect">
            <a:avLst/>
          </a:prstGeom>
          <a:noFill/>
        </p:spPr>
        <p:txBody>
          <a:bodyPr wrap="none" rtlCol="0">
            <a:spAutoFit/>
          </a:bodyPr>
          <a:lstStyle/>
          <a:p>
            <a:r>
              <a:rPr lang="en-US" altLang="zh-CN" dirty="0" smtClean="0"/>
              <a:t>[ </a:t>
            </a:r>
            <a:r>
              <a:rPr lang="zh-CN" altLang="en-US" dirty="0" smtClean="0"/>
              <a:t>蚂蚁聚宝 新闻 </a:t>
            </a:r>
            <a:r>
              <a:rPr lang="en-US" altLang="zh-CN" dirty="0" smtClean="0"/>
              <a:t>TOP 20</a:t>
            </a:r>
            <a:r>
              <a:rPr lang="zh-CN" altLang="en-US" dirty="0" smtClean="0"/>
              <a:t> </a:t>
            </a:r>
            <a:r>
              <a:rPr lang="en-US" altLang="zh-CN" dirty="0" smtClean="0"/>
              <a:t>]</a:t>
            </a:r>
            <a:endParaRPr lang="zh-CN" altLang="en-US" dirty="0"/>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9" name="标题 1"/>
          <p:cNvSpPr>
            <a:spLocks noGrp="1"/>
          </p:cNvSpPr>
          <p:nvPr>
            <p:ph type="title"/>
          </p:nvPr>
        </p:nvSpPr>
        <p:spPr>
          <a:xfrm>
            <a:off x="894499" y="226423"/>
            <a:ext cx="9629519" cy="584948"/>
          </a:xfrm>
        </p:spPr>
        <p:txBody>
          <a:bodyPr/>
          <a:lstStyle/>
          <a:p>
            <a:pPr>
              <a:lnSpc>
                <a:spcPts val="3500"/>
              </a:lnSpc>
            </a:pPr>
            <a:r>
              <a:rPr lang="zh-CN" altLang="en-US" sz="2600" dirty="0" smtClean="0">
                <a:solidFill>
                  <a:schemeClr val="tx1"/>
                </a:solidFill>
              </a:rPr>
              <a:t>企业发展、金融行业合作等内容的参与热情较高，容易引发互动 。</a:t>
            </a:r>
            <a:endParaRPr lang="zh-CN" altLang="en-US" sz="2600" dirty="0"/>
          </a:p>
        </p:txBody>
      </p:sp>
      <p:graphicFrame>
        <p:nvGraphicFramePr>
          <p:cNvPr id="10" name="表格 9"/>
          <p:cNvGraphicFramePr>
            <a:graphicFrameLocks noGrp="1"/>
          </p:cNvGraphicFramePr>
          <p:nvPr>
            <p:extLst/>
          </p:nvPr>
        </p:nvGraphicFramePr>
        <p:xfrm>
          <a:off x="6447096" y="1699706"/>
          <a:ext cx="5051998" cy="4842757"/>
        </p:xfrm>
        <a:graphic>
          <a:graphicData uri="http://schemas.openxmlformats.org/drawingml/2006/table">
            <a:tbl>
              <a:tblPr>
                <a:tableStyleId>{793D81CF-94F2-401A-BA57-92F5A7B2D0C5}</a:tableStyleId>
              </a:tblPr>
              <a:tblGrid>
                <a:gridCol w="636284"/>
                <a:gridCol w="3753822"/>
                <a:gridCol w="661892"/>
              </a:tblGrid>
              <a:tr h="223846">
                <a:tc>
                  <a:txBody>
                    <a:bodyPr/>
                    <a:lstStyle/>
                    <a:p>
                      <a:pPr algn="ctr" fontAlgn="b"/>
                      <a:r>
                        <a:rPr lang="zh-CN" altLang="en-US" sz="1000" u="none" strike="noStrike" dirty="0">
                          <a:effectLst/>
                        </a:rPr>
                        <a:t>排名</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nchorCtr="1"/>
                </a:tc>
                <a:tc>
                  <a:txBody>
                    <a:bodyPr/>
                    <a:lstStyle/>
                    <a:p>
                      <a:pPr algn="ctr" fontAlgn="b"/>
                      <a:r>
                        <a:rPr lang="zh-CN" altLang="en-US" sz="1000" u="none" strike="noStrike" dirty="0">
                          <a:effectLst/>
                        </a:rPr>
                        <a:t>新闻标题</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nchorCtr="1"/>
                </a:tc>
                <a:tc>
                  <a:txBody>
                    <a:bodyPr/>
                    <a:lstStyle/>
                    <a:p>
                      <a:pPr algn="ctr" fontAlgn="b"/>
                      <a:r>
                        <a:rPr lang="zh-CN" altLang="en-US" sz="1000" u="none" strike="noStrike" dirty="0">
                          <a:effectLst/>
                        </a:rPr>
                        <a:t>总声量</a:t>
                      </a:r>
                      <a:endParaRPr lang="zh-CN" altLang="en-US" sz="1000" b="1"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nchorCtr="1"/>
                </a:tc>
              </a:tr>
              <a:tr h="223846">
                <a:tc>
                  <a:txBody>
                    <a:bodyPr/>
                    <a:lstStyle/>
                    <a:p>
                      <a:pPr algn="ctr" fontAlgn="b"/>
                      <a:r>
                        <a:rPr lang="en-US" altLang="zh-CN" sz="1000" u="none" strike="noStrike" dirty="0">
                          <a:effectLst/>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l" fontAlgn="b"/>
                      <a:r>
                        <a:rPr lang="en-US" altLang="zh-CN" sz="1000" u="none" strike="noStrike" dirty="0">
                          <a:effectLst/>
                        </a:rPr>
                        <a:t>12</a:t>
                      </a:r>
                      <a:r>
                        <a:rPr lang="zh-CN" altLang="en-US" sz="1000" u="none" strike="noStrike" dirty="0">
                          <a:effectLst/>
                        </a:rPr>
                        <a:t>家银行结盟</a:t>
                      </a:r>
                      <a:r>
                        <a:rPr lang="en-US" altLang="zh-CN" sz="1000" u="none" strike="noStrike" dirty="0">
                          <a:effectLst/>
                        </a:rPr>
                        <a:t>:</a:t>
                      </a:r>
                      <a:r>
                        <a:rPr lang="zh-CN" altLang="en-US" sz="1000" u="none" strike="noStrike" dirty="0">
                          <a:effectLst/>
                        </a:rPr>
                        <a:t>转账免手续费 未来将有更多福利</a:t>
                      </a:r>
                      <a:endParaRPr lang="zh-CN" alt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ctr" fontAlgn="b"/>
                      <a:r>
                        <a:rPr lang="en-US" altLang="zh-CN" sz="1050" u="none" strike="noStrike" dirty="0" smtClean="0">
                          <a:effectLst/>
                        </a:rPr>
                        <a:t>4,566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tc>
              </a:tr>
              <a:tr h="223846">
                <a:tc>
                  <a:txBody>
                    <a:bodyPr/>
                    <a:lstStyle/>
                    <a:p>
                      <a:pPr algn="ctr" fontAlgn="b"/>
                      <a:r>
                        <a:rPr lang="en-US" altLang="zh-CN" sz="1000" u="none" strike="noStrike" dirty="0">
                          <a:effectLst/>
                        </a:rPr>
                        <a:t>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l" fontAlgn="b"/>
                      <a:r>
                        <a:rPr lang="zh-CN" altLang="en-US" sz="1000" u="none" strike="noStrike" dirty="0">
                          <a:effectLst/>
                        </a:rPr>
                        <a:t>同样烧钱的京东、滴滴成功，而美团怎么掉链子了？</a:t>
                      </a:r>
                      <a:endParaRPr lang="zh-CN" alt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ctr" fontAlgn="b"/>
                      <a:r>
                        <a:rPr lang="en-US" altLang="zh-CN" sz="1050" u="none" strike="noStrike" dirty="0" smtClean="0">
                          <a:effectLst/>
                        </a:rPr>
                        <a:t>4,280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tc>
              </a:tr>
              <a:tr h="223846">
                <a:tc>
                  <a:txBody>
                    <a:bodyPr/>
                    <a:lstStyle/>
                    <a:p>
                      <a:pPr algn="ctr" fontAlgn="b"/>
                      <a:r>
                        <a:rPr lang="en-US" altLang="zh-CN" sz="1000" u="none" strike="noStrike" dirty="0">
                          <a:effectLst/>
                        </a:rPr>
                        <a:t>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l" fontAlgn="b"/>
                      <a:r>
                        <a:rPr lang="zh-CN" altLang="en-US" sz="1000" u="none" strike="noStrike" dirty="0">
                          <a:effectLst/>
                        </a:rPr>
                        <a:t>十二年依旧没有盈利，京东的路还有多长？</a:t>
                      </a:r>
                      <a:endParaRPr lang="zh-CN" alt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ctr" fontAlgn="b"/>
                      <a:r>
                        <a:rPr lang="en-US" altLang="zh-CN" sz="1050" u="none" strike="noStrike" dirty="0" smtClean="0">
                          <a:effectLst/>
                        </a:rPr>
                        <a:t>4,182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solidFill>
                      <a:schemeClr val="bg1">
                        <a:lumMod val="95000"/>
                      </a:schemeClr>
                    </a:solidFill>
                  </a:tcPr>
                </a:tc>
              </a:tr>
              <a:tr h="223846">
                <a:tc>
                  <a:txBody>
                    <a:bodyPr/>
                    <a:lstStyle/>
                    <a:p>
                      <a:pPr algn="ctr" fontAlgn="b"/>
                      <a:r>
                        <a:rPr lang="en-US" altLang="zh-CN" sz="1000" u="none" strike="noStrike" dirty="0" smtClean="0">
                          <a:effectLst/>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l" fontAlgn="b"/>
                      <a:r>
                        <a:rPr lang="zh-CN" altLang="en-US" sz="1000" u="none" strike="noStrike" dirty="0">
                          <a:effectLst/>
                        </a:rPr>
                        <a:t>刘强东</a:t>
                      </a:r>
                      <a:r>
                        <a:rPr lang="en-US" altLang="zh-CN" sz="1000" u="none" strike="noStrike" dirty="0">
                          <a:effectLst/>
                        </a:rPr>
                        <a:t>618</a:t>
                      </a:r>
                      <a:r>
                        <a:rPr lang="zh-CN" altLang="en-US" sz="1000" u="none" strike="noStrike" dirty="0">
                          <a:effectLst/>
                        </a:rPr>
                        <a:t>前夕发内部信称未来要杜绝假货、严打刷单</a:t>
                      </a:r>
                      <a:endParaRPr lang="zh-CN" alt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ctr" fontAlgn="b"/>
                      <a:r>
                        <a:rPr lang="en-US" altLang="zh-CN" sz="1050" u="none" strike="noStrike" dirty="0" smtClean="0">
                          <a:effectLst/>
                        </a:rPr>
                        <a:t>3,666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solidFill>
                      <a:schemeClr val="bg1">
                        <a:lumMod val="95000"/>
                      </a:schemeClr>
                    </a:solidFill>
                  </a:tcPr>
                </a:tc>
              </a:tr>
              <a:tr h="223846">
                <a:tc>
                  <a:txBody>
                    <a:bodyPr/>
                    <a:lstStyle/>
                    <a:p>
                      <a:pPr algn="ctr" fontAlgn="b"/>
                      <a:r>
                        <a:rPr lang="en-US" altLang="zh-CN" sz="1000" u="none" strike="noStrike" dirty="0" smtClean="0">
                          <a:effectLst/>
                        </a:rPr>
                        <a:t>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l" fontAlgn="t"/>
                      <a:r>
                        <a:rPr lang="zh-CN" altLang="en-US" sz="1000" u="none" strike="noStrike" dirty="0">
                          <a:effectLst/>
                        </a:rPr>
                        <a:t>刘强东：走正道是可以成功的 希望京东能证明这点</a:t>
                      </a:r>
                      <a:endParaRPr lang="zh-CN" alt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ctr" fontAlgn="b"/>
                      <a:r>
                        <a:rPr lang="en-US" altLang="zh-CN" sz="1050" u="none" strike="noStrike" dirty="0" smtClean="0">
                          <a:effectLst/>
                        </a:rPr>
                        <a:t>3,658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solidFill>
                      <a:schemeClr val="bg1">
                        <a:lumMod val="95000"/>
                      </a:schemeClr>
                    </a:solidFill>
                  </a:tcPr>
                </a:tc>
              </a:tr>
              <a:tr h="202589">
                <a:tc>
                  <a:txBody>
                    <a:bodyPr/>
                    <a:lstStyle/>
                    <a:p>
                      <a:pPr algn="ctr" fontAlgn="b"/>
                      <a:r>
                        <a:rPr lang="en-US" altLang="zh-CN" sz="1000" u="none" strike="noStrike" dirty="0" smtClean="0">
                          <a:effectLst/>
                        </a:rPr>
                        <a:t>6</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l" fontAlgn="b"/>
                      <a:r>
                        <a:rPr lang="en-US" altLang="zh-CN" sz="1000" u="none" strike="noStrike" dirty="0">
                          <a:effectLst/>
                        </a:rPr>
                        <a:t>12</a:t>
                      </a:r>
                      <a:r>
                        <a:rPr lang="zh-CN" altLang="en-US" sz="1000" u="none" strike="noStrike" dirty="0">
                          <a:effectLst/>
                        </a:rPr>
                        <a:t>家银行发起网络金融联盟 跨行转账免手续费</a:t>
                      </a:r>
                      <a:endParaRPr lang="zh-CN" altLang="en-US" sz="100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ctr" fontAlgn="b"/>
                      <a:r>
                        <a:rPr lang="en-US" altLang="zh-CN" sz="1050" u="none" strike="noStrike" dirty="0" smtClean="0">
                          <a:effectLst/>
                        </a:rPr>
                        <a:t>3,622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tc>
              </a:tr>
              <a:tr h="289398">
                <a:tc>
                  <a:txBody>
                    <a:bodyPr/>
                    <a:lstStyle/>
                    <a:p>
                      <a:pPr algn="ctr" fontAlgn="b"/>
                      <a:r>
                        <a:rPr lang="en-US" altLang="zh-CN" sz="1000" u="none" strike="noStrike" dirty="0" smtClean="0">
                          <a:effectLst/>
                        </a:rPr>
                        <a:t>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l" fontAlgn="b"/>
                      <a:r>
                        <a:rPr lang="en-US" altLang="zh-CN" sz="1000" u="none" strike="noStrike" dirty="0">
                          <a:effectLst/>
                        </a:rPr>
                        <a:t>08</a:t>
                      </a:r>
                      <a:r>
                        <a:rPr lang="zh-CN" altLang="en-US" sz="1000" u="none" strike="noStrike" dirty="0">
                          <a:effectLst/>
                        </a:rPr>
                        <a:t>年寒冬里的京东有多险？刘强东前额那撮头发就是这么愁白的</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solidFill>
                      <a:schemeClr val="bg1">
                        <a:lumMod val="95000"/>
                      </a:schemeClr>
                    </a:solidFill>
                  </a:tcPr>
                </a:tc>
                <a:tc>
                  <a:txBody>
                    <a:bodyPr/>
                    <a:lstStyle/>
                    <a:p>
                      <a:pPr algn="ctr" fontAlgn="b"/>
                      <a:r>
                        <a:rPr lang="en-US" altLang="zh-CN" sz="1050" u="none" strike="noStrike" dirty="0" smtClean="0">
                          <a:effectLst/>
                        </a:rPr>
                        <a:t>2,970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solidFill>
                      <a:schemeClr val="bg1">
                        <a:lumMod val="95000"/>
                      </a:schemeClr>
                    </a:solidFill>
                  </a:tcPr>
                </a:tc>
              </a:tr>
              <a:tr h="207147">
                <a:tc>
                  <a:txBody>
                    <a:bodyPr/>
                    <a:lstStyle/>
                    <a:p>
                      <a:pPr algn="ctr" fontAlgn="b"/>
                      <a:r>
                        <a:rPr lang="en-US" altLang="zh-CN" sz="1000" u="none" strike="noStrike" dirty="0" smtClean="0">
                          <a:effectLst/>
                        </a:rPr>
                        <a:t>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l" fontAlgn="b"/>
                      <a:r>
                        <a:rPr lang="zh-CN" altLang="en-US" sz="1000" u="none" strike="noStrike" dirty="0">
                          <a:effectLst/>
                        </a:rPr>
                        <a:t>京东第二季度净利润</a:t>
                      </a:r>
                      <a:r>
                        <a:rPr lang="en-US" altLang="zh-CN" sz="1000" u="none" strike="noStrike" dirty="0">
                          <a:effectLst/>
                        </a:rPr>
                        <a:t>5890</a:t>
                      </a:r>
                      <a:r>
                        <a:rPr lang="zh-CN" altLang="en-US" sz="1000" u="none" strike="noStrike" dirty="0">
                          <a:effectLst/>
                        </a:rPr>
                        <a:t>万美元 同比扭亏</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solidFill>
                      <a:schemeClr val="bg1">
                        <a:lumMod val="95000"/>
                      </a:schemeClr>
                    </a:solidFill>
                  </a:tcPr>
                </a:tc>
                <a:tc>
                  <a:txBody>
                    <a:bodyPr/>
                    <a:lstStyle/>
                    <a:p>
                      <a:pPr algn="ctr" fontAlgn="b"/>
                      <a:r>
                        <a:rPr lang="en-US" altLang="zh-CN" sz="1050" u="none" strike="noStrike" dirty="0" smtClean="0">
                          <a:effectLst/>
                        </a:rPr>
                        <a:t>2,728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solidFill>
                      <a:schemeClr val="bg1">
                        <a:lumMod val="95000"/>
                      </a:schemeClr>
                    </a:solidFill>
                  </a:tcPr>
                </a:tc>
              </a:tr>
              <a:tr h="229495">
                <a:tc>
                  <a:txBody>
                    <a:bodyPr/>
                    <a:lstStyle/>
                    <a:p>
                      <a:pPr algn="ctr" fontAlgn="b"/>
                      <a:r>
                        <a:rPr lang="en-US" altLang="zh-CN" sz="1000" u="none" strike="noStrike" dirty="0">
                          <a:effectLst/>
                        </a:rPr>
                        <a:t>9</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l" fontAlgn="b"/>
                      <a:r>
                        <a:rPr lang="zh-CN" altLang="en-US" sz="1000" u="none" strike="noStrike" dirty="0">
                          <a:effectLst/>
                        </a:rPr>
                        <a:t>刘强东赖账</a:t>
                      </a:r>
                      <a:r>
                        <a:rPr lang="en-US" altLang="zh-CN" sz="1000" u="none" strike="noStrike" dirty="0">
                          <a:effectLst/>
                        </a:rPr>
                        <a:t>100</a:t>
                      </a:r>
                      <a:r>
                        <a:rPr lang="zh-CN" altLang="en-US" sz="1000" u="none" strike="noStrike" dirty="0">
                          <a:effectLst/>
                        </a:rPr>
                        <a:t>万美元？诺贝尔和平奖得主尤努斯向京东发出指控</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solidFill>
                      <a:schemeClr val="bg1">
                        <a:lumMod val="95000"/>
                      </a:schemeClr>
                    </a:solidFill>
                  </a:tcPr>
                </a:tc>
                <a:tc>
                  <a:txBody>
                    <a:bodyPr/>
                    <a:lstStyle/>
                    <a:p>
                      <a:pPr algn="ctr" fontAlgn="b"/>
                      <a:r>
                        <a:rPr lang="en-US" altLang="zh-CN" sz="1050" u="none" strike="noStrike" dirty="0" smtClean="0">
                          <a:effectLst/>
                        </a:rPr>
                        <a:t>2,020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solidFill>
                      <a:schemeClr val="bg1">
                        <a:lumMod val="95000"/>
                      </a:schemeClr>
                    </a:solidFill>
                  </a:tcPr>
                </a:tc>
              </a:tr>
              <a:tr h="223846">
                <a:tc>
                  <a:txBody>
                    <a:bodyPr/>
                    <a:lstStyle/>
                    <a:p>
                      <a:pPr algn="ctr" fontAlgn="b"/>
                      <a:r>
                        <a:rPr lang="en-US" altLang="zh-CN" sz="1000" u="none" strike="noStrike" dirty="0">
                          <a:effectLst/>
                        </a:rPr>
                        <a:t>10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l" fontAlgn="t"/>
                      <a:r>
                        <a:rPr lang="zh-CN" altLang="en-US" sz="1000" u="none" strike="noStrike">
                          <a:effectLst/>
                        </a:rPr>
                        <a:t>对不起，我完全不看好京东与</a:t>
                      </a:r>
                      <a:r>
                        <a:rPr lang="en-US" altLang="zh-CN" sz="1000" u="none" strike="noStrike">
                          <a:effectLst/>
                        </a:rPr>
                        <a:t>1</a:t>
                      </a:r>
                      <a:r>
                        <a:rPr lang="zh-CN" altLang="en-US" sz="1000" u="none" strike="noStrike">
                          <a:effectLst/>
                        </a:rPr>
                        <a:t>号店的合并</a:t>
                      </a:r>
                      <a:endParaRPr lang="zh-CN" altLang="en-US" sz="1000" b="0" i="0" u="none" strike="noStrike">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ctr" fontAlgn="b"/>
                      <a:r>
                        <a:rPr lang="en-US" altLang="zh-CN" sz="1050" u="none" strike="noStrike" dirty="0" smtClean="0">
                          <a:effectLst/>
                        </a:rPr>
                        <a:t>1,974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tc>
              </a:tr>
              <a:tr h="281863">
                <a:tc>
                  <a:txBody>
                    <a:bodyPr/>
                    <a:lstStyle/>
                    <a:p>
                      <a:pPr algn="ctr" fontAlgn="b"/>
                      <a:r>
                        <a:rPr lang="en-US" altLang="zh-CN" sz="1000" u="none" strike="noStrike" dirty="0">
                          <a:effectLst/>
                        </a:rPr>
                        <a:t>11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l" fontAlgn="b"/>
                      <a:r>
                        <a:rPr lang="zh-CN" altLang="en-US" sz="1000" u="none" strike="noStrike" dirty="0">
                          <a:effectLst/>
                        </a:rPr>
                        <a:t>京东终于赚钱了！</a:t>
                      </a:r>
                      <a:r>
                        <a:rPr lang="en-US" altLang="zh-CN" sz="1000" u="none" strike="noStrike" dirty="0">
                          <a:effectLst/>
                        </a:rPr>
                        <a:t>2017 Q1</a:t>
                      </a:r>
                      <a:r>
                        <a:rPr lang="zh-CN" altLang="en-US" sz="1000" u="none" strike="noStrike" dirty="0">
                          <a:effectLst/>
                        </a:rPr>
                        <a:t>财报：净利润达</a:t>
                      </a:r>
                      <a:r>
                        <a:rPr lang="en-US" altLang="zh-CN" sz="1000" u="none" strike="noStrike" dirty="0">
                          <a:effectLst/>
                        </a:rPr>
                        <a:t>14</a:t>
                      </a:r>
                      <a:r>
                        <a:rPr lang="zh-CN" altLang="en-US" sz="1000" u="none" strike="noStrike" dirty="0">
                          <a:effectLst/>
                        </a:rPr>
                        <a:t>亿 超</a:t>
                      </a:r>
                      <a:r>
                        <a:rPr lang="en-US" altLang="zh-CN" sz="1000" u="none" strike="noStrike" dirty="0">
                          <a:effectLst/>
                        </a:rPr>
                        <a:t>2016</a:t>
                      </a:r>
                      <a:r>
                        <a:rPr lang="zh-CN" altLang="en-US" sz="1000" u="none" strike="noStrike" dirty="0">
                          <a:effectLst/>
                        </a:rPr>
                        <a:t>年全年</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solidFill>
                      <a:schemeClr val="bg1">
                        <a:lumMod val="95000"/>
                      </a:schemeClr>
                    </a:solidFill>
                  </a:tcPr>
                </a:tc>
                <a:tc>
                  <a:txBody>
                    <a:bodyPr/>
                    <a:lstStyle/>
                    <a:p>
                      <a:pPr algn="ctr" fontAlgn="b"/>
                      <a:r>
                        <a:rPr lang="en-US" altLang="zh-CN" sz="1050" u="none" strike="noStrike" dirty="0" smtClean="0">
                          <a:effectLst/>
                        </a:rPr>
                        <a:t>1,777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solidFill>
                      <a:schemeClr val="bg1">
                        <a:lumMod val="95000"/>
                      </a:schemeClr>
                    </a:solidFill>
                  </a:tcPr>
                </a:tc>
              </a:tr>
              <a:tr h="223846">
                <a:tc>
                  <a:txBody>
                    <a:bodyPr/>
                    <a:lstStyle/>
                    <a:p>
                      <a:pPr algn="ctr" fontAlgn="b"/>
                      <a:r>
                        <a:rPr lang="en-US" altLang="zh-CN" sz="1000" u="none" strike="noStrike" dirty="0">
                          <a:effectLst/>
                        </a:rPr>
                        <a:t>12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l" fontAlgn="b"/>
                      <a:r>
                        <a:rPr lang="zh-CN" altLang="en-US" sz="1000" u="none" strike="noStrike" dirty="0">
                          <a:effectLst/>
                        </a:rPr>
                        <a:t>蚂蚁金服京东金融等套现团队形成黑色产业链 骗账号骗密码</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tc>
                <a:tc>
                  <a:txBody>
                    <a:bodyPr/>
                    <a:lstStyle/>
                    <a:p>
                      <a:pPr algn="ctr" fontAlgn="b"/>
                      <a:r>
                        <a:rPr lang="en-US" altLang="zh-CN" sz="1050" u="none" strike="noStrike" dirty="0" smtClean="0">
                          <a:effectLst/>
                        </a:rPr>
                        <a:t>1,664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tc>
              </a:tr>
              <a:tr h="223846">
                <a:tc>
                  <a:txBody>
                    <a:bodyPr/>
                    <a:lstStyle/>
                    <a:p>
                      <a:pPr algn="ctr" fontAlgn="b"/>
                      <a:r>
                        <a:rPr lang="en-US" altLang="zh-CN" sz="1000" u="none" strike="noStrike" dirty="0">
                          <a:effectLst/>
                        </a:rPr>
                        <a:t>13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l" fontAlgn="b"/>
                      <a:r>
                        <a:rPr lang="zh-CN" altLang="en-US" sz="1000" u="none" strike="noStrike" dirty="0">
                          <a:effectLst/>
                        </a:rPr>
                        <a:t>京东和亚马逊之间，仅仅隔着一封致股东信</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tc>
                <a:tc>
                  <a:txBody>
                    <a:bodyPr/>
                    <a:lstStyle/>
                    <a:p>
                      <a:pPr algn="ctr" fontAlgn="b"/>
                      <a:r>
                        <a:rPr lang="en-US" altLang="zh-CN" sz="1050" u="none" strike="noStrike" dirty="0" smtClean="0">
                          <a:effectLst/>
                        </a:rPr>
                        <a:t>1,652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tc>
              </a:tr>
              <a:tr h="223846">
                <a:tc>
                  <a:txBody>
                    <a:bodyPr/>
                    <a:lstStyle/>
                    <a:p>
                      <a:pPr algn="ctr" fontAlgn="b"/>
                      <a:r>
                        <a:rPr lang="en-US" altLang="zh-CN" sz="1000" u="none" strike="noStrike" dirty="0">
                          <a:effectLst/>
                        </a:rPr>
                        <a:t>14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l" fontAlgn="b"/>
                      <a:r>
                        <a:rPr lang="en-US" altLang="zh-CN" sz="1000" u="none" strike="noStrike" dirty="0">
                          <a:effectLst/>
                        </a:rPr>
                        <a:t>27</a:t>
                      </a:r>
                      <a:r>
                        <a:rPr lang="zh-CN" altLang="en-US" sz="1000" u="none" strike="noStrike" dirty="0">
                          <a:effectLst/>
                        </a:rPr>
                        <a:t>省份居民收入排行榜出炉：京沪浙排名前三</a:t>
                      </a:r>
                      <a:r>
                        <a:rPr lang="en-US" altLang="zh-CN" sz="1000" u="none" strike="noStrike" dirty="0">
                          <a:effectLst/>
                        </a:rPr>
                        <a:t>_</a:t>
                      </a:r>
                      <a:r>
                        <a:rPr lang="zh-CN" altLang="en-US" sz="1000" u="none" strike="noStrike" dirty="0">
                          <a:effectLst/>
                        </a:rPr>
                        <a:t>财经</a:t>
                      </a:r>
                      <a:r>
                        <a:rPr lang="en-US" altLang="zh-CN" sz="1000" u="none" strike="noStrike" dirty="0">
                          <a:effectLst/>
                        </a:rPr>
                        <a:t>_</a:t>
                      </a:r>
                      <a:r>
                        <a:rPr lang="zh-CN" altLang="en-US" sz="1000" u="none" strike="noStrike" dirty="0">
                          <a:effectLst/>
                        </a:rPr>
                        <a:t>腾讯网</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tc>
                <a:tc>
                  <a:txBody>
                    <a:bodyPr/>
                    <a:lstStyle/>
                    <a:p>
                      <a:pPr algn="ctr" fontAlgn="b"/>
                      <a:r>
                        <a:rPr lang="en-US" altLang="zh-CN" sz="1050" u="none" strike="noStrike" dirty="0" smtClean="0">
                          <a:effectLst/>
                        </a:rPr>
                        <a:t>1,431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tc>
              </a:tr>
              <a:tr h="233238">
                <a:tc>
                  <a:txBody>
                    <a:bodyPr/>
                    <a:lstStyle/>
                    <a:p>
                      <a:pPr algn="ctr" fontAlgn="b"/>
                      <a:r>
                        <a:rPr lang="en-US" altLang="zh-CN" sz="1000" u="none" strike="noStrike" dirty="0">
                          <a:effectLst/>
                        </a:rPr>
                        <a:t>15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l" fontAlgn="b"/>
                      <a:r>
                        <a:rPr lang="zh-CN" altLang="en-US" sz="1000" u="none" strike="noStrike" dirty="0">
                          <a:effectLst/>
                        </a:rPr>
                        <a:t>京东回应“赖账”百万捐款事件，称捐款接收机构资质有问题</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solidFill>
                      <a:schemeClr val="bg1">
                        <a:lumMod val="95000"/>
                      </a:schemeClr>
                    </a:solidFill>
                  </a:tcPr>
                </a:tc>
                <a:tc>
                  <a:txBody>
                    <a:bodyPr/>
                    <a:lstStyle/>
                    <a:p>
                      <a:pPr algn="ctr" fontAlgn="b"/>
                      <a:r>
                        <a:rPr lang="en-US" altLang="zh-CN" sz="1050" u="none" strike="noStrike" dirty="0" smtClean="0">
                          <a:effectLst/>
                        </a:rPr>
                        <a:t>1,426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solidFill>
                      <a:schemeClr val="bg1">
                        <a:lumMod val="95000"/>
                      </a:schemeClr>
                    </a:solidFill>
                  </a:tcPr>
                </a:tc>
              </a:tr>
              <a:tr h="223846">
                <a:tc>
                  <a:txBody>
                    <a:bodyPr/>
                    <a:lstStyle/>
                    <a:p>
                      <a:pPr algn="ctr" fontAlgn="b"/>
                      <a:r>
                        <a:rPr lang="en-US" altLang="zh-CN" sz="1000" u="none" strike="noStrike" dirty="0">
                          <a:effectLst/>
                        </a:rPr>
                        <a:t>16</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85000"/>
                      </a:schemeClr>
                    </a:solidFill>
                  </a:tcPr>
                </a:tc>
                <a:tc>
                  <a:txBody>
                    <a:bodyPr/>
                    <a:lstStyle/>
                    <a:p>
                      <a:pPr algn="l" fontAlgn="b"/>
                      <a:r>
                        <a:rPr lang="zh-CN" altLang="en-US" sz="1000" u="none" strike="noStrike" dirty="0">
                          <a:effectLst/>
                        </a:rPr>
                        <a:t>京东发布第二季度财报：净营收</a:t>
                      </a:r>
                      <a:r>
                        <a:rPr lang="en-US" altLang="zh-CN" sz="1000" u="none" strike="noStrike" dirty="0">
                          <a:effectLst/>
                        </a:rPr>
                        <a:t>652</a:t>
                      </a:r>
                      <a:r>
                        <a:rPr lang="zh-CN" altLang="en-US" sz="1000" u="none" strike="noStrike" dirty="0">
                          <a:effectLst/>
                        </a:rPr>
                        <a:t>亿元</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solidFill>
                      <a:schemeClr val="bg1">
                        <a:lumMod val="85000"/>
                      </a:schemeClr>
                    </a:solidFill>
                  </a:tcPr>
                </a:tc>
                <a:tc>
                  <a:txBody>
                    <a:bodyPr/>
                    <a:lstStyle/>
                    <a:p>
                      <a:pPr algn="ctr" fontAlgn="b"/>
                      <a:r>
                        <a:rPr lang="en-US" altLang="zh-CN" sz="1050" u="none" strike="noStrike" dirty="0" smtClean="0">
                          <a:effectLst/>
                        </a:rPr>
                        <a:t>1,366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solidFill>
                      <a:schemeClr val="bg1">
                        <a:lumMod val="85000"/>
                      </a:schemeClr>
                    </a:solidFill>
                  </a:tcPr>
                </a:tc>
              </a:tr>
              <a:tr h="223846">
                <a:tc>
                  <a:txBody>
                    <a:bodyPr/>
                    <a:lstStyle/>
                    <a:p>
                      <a:pPr algn="ctr" fontAlgn="b"/>
                      <a:r>
                        <a:rPr lang="en-US" altLang="zh-CN" sz="1000" u="none" strike="noStrike" dirty="0">
                          <a:effectLst/>
                        </a:rPr>
                        <a:t>17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l" fontAlgn="b"/>
                      <a:r>
                        <a:rPr lang="zh-CN" altLang="en-US" sz="1000" u="none" strike="noStrike" dirty="0">
                          <a:effectLst/>
                        </a:rPr>
                        <a:t>京东年报首度扭亏为盈 </a:t>
                      </a:r>
                      <a:r>
                        <a:rPr lang="en-US" altLang="zh-CN" sz="1000" u="none" strike="noStrike" dirty="0">
                          <a:effectLst/>
                        </a:rPr>
                        <a:t>143</a:t>
                      </a:r>
                      <a:r>
                        <a:rPr lang="zh-CN" altLang="en-US" sz="1000" u="none" strike="noStrike" dirty="0">
                          <a:effectLst/>
                        </a:rPr>
                        <a:t>亿元出售京东金融股份</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solidFill>
                      <a:schemeClr val="bg1">
                        <a:lumMod val="95000"/>
                      </a:schemeClr>
                    </a:solidFill>
                  </a:tcPr>
                </a:tc>
                <a:tc>
                  <a:txBody>
                    <a:bodyPr/>
                    <a:lstStyle/>
                    <a:p>
                      <a:pPr algn="ctr" fontAlgn="b"/>
                      <a:r>
                        <a:rPr lang="en-US" altLang="zh-CN" sz="1050" u="none" strike="noStrike" dirty="0" smtClean="0">
                          <a:effectLst/>
                        </a:rPr>
                        <a:t>1,365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solidFill>
                      <a:schemeClr val="bg1">
                        <a:lumMod val="95000"/>
                      </a:schemeClr>
                    </a:solidFill>
                  </a:tcPr>
                </a:tc>
              </a:tr>
              <a:tr h="223846">
                <a:tc>
                  <a:txBody>
                    <a:bodyPr/>
                    <a:lstStyle/>
                    <a:p>
                      <a:pPr algn="ctr" fontAlgn="b"/>
                      <a:r>
                        <a:rPr lang="en-US" altLang="zh-CN" sz="1000" u="none" strike="noStrike" dirty="0">
                          <a:effectLst/>
                        </a:rPr>
                        <a:t>18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95000"/>
                      </a:schemeClr>
                    </a:solidFill>
                  </a:tcPr>
                </a:tc>
                <a:tc>
                  <a:txBody>
                    <a:bodyPr/>
                    <a:lstStyle/>
                    <a:p>
                      <a:pPr algn="l" fontAlgn="b"/>
                      <a:r>
                        <a:rPr lang="en-US" altLang="zh-CN" sz="1000" u="none" strike="noStrike" dirty="0">
                          <a:effectLst/>
                        </a:rPr>
                        <a:t>《</a:t>
                      </a:r>
                      <a:r>
                        <a:rPr lang="zh-CN" altLang="en-US" sz="1000" u="none" strike="noStrike" dirty="0">
                          <a:effectLst/>
                        </a:rPr>
                        <a:t>华尔街日报</a:t>
                      </a:r>
                      <a:r>
                        <a:rPr lang="en-US" altLang="zh-CN" sz="1000" u="none" strike="noStrike" dirty="0">
                          <a:effectLst/>
                        </a:rPr>
                        <a:t>》</a:t>
                      </a:r>
                      <a:r>
                        <a:rPr lang="zh-CN" altLang="en-US" sz="1000" u="none" strike="noStrike" dirty="0">
                          <a:effectLst/>
                        </a:rPr>
                        <a:t>：中国超美国主导科技金融领域</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solidFill>
                      <a:schemeClr val="bg1">
                        <a:lumMod val="95000"/>
                      </a:schemeClr>
                    </a:solidFill>
                  </a:tcPr>
                </a:tc>
                <a:tc>
                  <a:txBody>
                    <a:bodyPr/>
                    <a:lstStyle/>
                    <a:p>
                      <a:pPr algn="ctr" fontAlgn="b"/>
                      <a:r>
                        <a:rPr lang="en-US" altLang="zh-CN" sz="1050" u="none" strike="noStrike" dirty="0" smtClean="0">
                          <a:effectLst/>
                        </a:rPr>
                        <a:t>1,234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solidFill>
                      <a:schemeClr val="bg1">
                        <a:lumMod val="95000"/>
                      </a:schemeClr>
                    </a:solidFill>
                  </a:tcPr>
                </a:tc>
              </a:tr>
              <a:tr h="223846">
                <a:tc>
                  <a:txBody>
                    <a:bodyPr/>
                    <a:lstStyle/>
                    <a:p>
                      <a:pPr algn="ctr" fontAlgn="b"/>
                      <a:r>
                        <a:rPr lang="en-US" altLang="zh-CN" sz="1000" u="none" strike="noStrike" dirty="0">
                          <a:effectLst/>
                        </a:rPr>
                        <a:t>19</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tc>
                <a:tc>
                  <a:txBody>
                    <a:bodyPr/>
                    <a:lstStyle/>
                    <a:p>
                      <a:pPr algn="l" fontAlgn="b"/>
                      <a:r>
                        <a:rPr lang="en-US" altLang="zh-CN" sz="1000" u="none" strike="noStrike" dirty="0">
                          <a:effectLst/>
                        </a:rPr>
                        <a:t>89</a:t>
                      </a:r>
                      <a:r>
                        <a:rPr lang="zh-CN" altLang="en-US" sz="1000" u="none" strike="noStrike" dirty="0">
                          <a:effectLst/>
                        </a:rPr>
                        <a:t>年女总裁接管</a:t>
                      </a:r>
                      <a:r>
                        <a:rPr lang="en-US" altLang="zh-CN" sz="1000" u="none" strike="noStrike" dirty="0">
                          <a:effectLst/>
                        </a:rPr>
                        <a:t>87</a:t>
                      </a:r>
                      <a:r>
                        <a:rPr lang="zh-CN" altLang="en-US" sz="1000" u="none" strike="noStrike" dirty="0">
                          <a:effectLst/>
                        </a:rPr>
                        <a:t>亿资产？京东辟谣称只是刘强东助理</a:t>
                      </a:r>
                      <a:endParaRPr lang="zh-CN" altLang="en-US" sz="1000" b="0" i="0" u="none" strike="noStrike" dirty="0">
                        <a:solidFill>
                          <a:srgbClr val="333333"/>
                        </a:solidFill>
                        <a:effectLst/>
                        <a:latin typeface="Arial" panose="020B0604020202020204" pitchFamily="34" charset="0"/>
                        <a:ea typeface="宋体" panose="02010600030101010101" pitchFamily="2" charset="-122"/>
                      </a:endParaRPr>
                    </a:p>
                  </a:txBody>
                  <a:tcPr marL="5675" marR="5675" marT="5675" marB="0" anchor="ctr"/>
                </a:tc>
                <a:tc>
                  <a:txBody>
                    <a:bodyPr/>
                    <a:lstStyle/>
                    <a:p>
                      <a:pPr algn="ctr" fontAlgn="b"/>
                      <a:r>
                        <a:rPr lang="en-US" altLang="zh-CN" sz="1050" u="none" strike="noStrike" dirty="0" smtClean="0">
                          <a:effectLst/>
                        </a:rPr>
                        <a:t>1,234 </a:t>
                      </a:r>
                      <a:endParaRPr lang="en-US" altLang="zh-CN" sz="1050" b="0" i="0" u="none" strike="noStrike" dirty="0">
                        <a:solidFill>
                          <a:srgbClr val="333333"/>
                        </a:solidFill>
                        <a:effectLst/>
                        <a:latin typeface="微软雅黑" panose="020B0503020204020204" pitchFamily="34" charset="-122"/>
                        <a:ea typeface="微软雅黑" panose="020B0503020204020204" pitchFamily="34" charset="-122"/>
                      </a:endParaRPr>
                    </a:p>
                  </a:txBody>
                  <a:tcPr marL="5675" marR="5675" marT="5675" marB="0" anchor="ctr" anchorCtr="1"/>
                </a:tc>
              </a:tr>
              <a:tr h="265183">
                <a:tc>
                  <a:txBody>
                    <a:bodyPr/>
                    <a:lstStyle/>
                    <a:p>
                      <a:pPr algn="ctr" fontAlgn="b"/>
                      <a:r>
                        <a:rPr lang="en-US" altLang="zh-CN" sz="1000" u="none" strike="noStrike" dirty="0">
                          <a:effectLst/>
                        </a:rPr>
                        <a:t>20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5675" marR="5675" marT="5675" marB="0" anchor="ctr">
                    <a:solidFill>
                      <a:schemeClr val="bg1">
                        <a:lumMod val="85000"/>
                      </a:schemeClr>
                    </a:solidFill>
                  </a:tcPr>
                </a:tc>
                <a:tc>
                  <a:txBody>
                    <a:bodyPr/>
                    <a:lstStyle/>
                    <a:p>
                      <a:pPr algn="l" fontAlgn="b"/>
                      <a:r>
                        <a:rPr lang="en-US" altLang="zh-CN" sz="1000" u="none" strike="noStrike" kern="1200" dirty="0">
                          <a:solidFill>
                            <a:schemeClr val="dk1"/>
                          </a:solidFill>
                          <a:effectLst/>
                          <a:latin typeface="+mn-lt"/>
                          <a:ea typeface="+mn-ea"/>
                          <a:cs typeface="+mn-cs"/>
                        </a:rPr>
                        <a:t>13</a:t>
                      </a:r>
                      <a:r>
                        <a:rPr lang="zh-CN" altLang="en-US" sz="1000" u="none" strike="noStrike" kern="1200" dirty="0">
                          <a:solidFill>
                            <a:schemeClr val="dk1"/>
                          </a:solidFill>
                          <a:effectLst/>
                          <a:latin typeface="+mn-lt"/>
                          <a:ea typeface="+mn-ea"/>
                          <a:cs typeface="+mn-cs"/>
                        </a:rPr>
                        <a:t>年后京东首次盈利：刘强东做对了什么？</a:t>
                      </a:r>
                    </a:p>
                  </a:txBody>
                  <a:tcPr marL="9525" marR="9525" marT="9525" marB="0" anchor="ctr">
                    <a:solidFill>
                      <a:schemeClr val="bg1">
                        <a:lumMod val="85000"/>
                      </a:schemeClr>
                    </a:solidFill>
                  </a:tcPr>
                </a:tc>
                <a:tc>
                  <a:txBody>
                    <a:bodyPr/>
                    <a:lstStyle/>
                    <a:p>
                      <a:pPr algn="ctr" fontAlgn="b"/>
                      <a:r>
                        <a:rPr lang="en-US" altLang="zh-CN" sz="1000" u="none" strike="noStrike" kern="1200" dirty="0" smtClean="0">
                          <a:solidFill>
                            <a:schemeClr val="dk1"/>
                          </a:solidFill>
                          <a:effectLst/>
                          <a:latin typeface="+mn-lt"/>
                          <a:ea typeface="+mn-ea"/>
                          <a:cs typeface="+mn-cs"/>
                        </a:rPr>
                        <a:t>1,233 </a:t>
                      </a:r>
                      <a:endParaRPr lang="en-US" altLang="zh-CN" sz="1000" u="none" strike="noStrike" kern="1200" dirty="0">
                        <a:solidFill>
                          <a:schemeClr val="dk1"/>
                        </a:solidFill>
                        <a:effectLst/>
                        <a:latin typeface="+mn-lt"/>
                        <a:ea typeface="+mn-ea"/>
                        <a:cs typeface="+mn-cs"/>
                      </a:endParaRPr>
                    </a:p>
                  </a:txBody>
                  <a:tcPr marL="9525" marR="9525" marT="9525" marB="0" anchor="ctr" anchorCtr="1">
                    <a:solidFill>
                      <a:schemeClr val="bg1">
                        <a:lumMod val="85000"/>
                      </a:schemeClr>
                    </a:solidFill>
                  </a:tcPr>
                </a:tc>
              </a:tr>
            </a:tbl>
          </a:graphicData>
        </a:graphic>
      </p:graphicFrame>
      <p:sp>
        <p:nvSpPr>
          <p:cNvPr id="11" name="文本框 10"/>
          <p:cNvSpPr txBox="1"/>
          <p:nvPr/>
        </p:nvSpPr>
        <p:spPr>
          <a:xfrm>
            <a:off x="7604611" y="1248939"/>
            <a:ext cx="2736968" cy="369332"/>
          </a:xfrm>
          <a:prstGeom prst="rect">
            <a:avLst/>
          </a:prstGeom>
          <a:noFill/>
        </p:spPr>
        <p:txBody>
          <a:bodyPr wrap="none" rtlCol="0">
            <a:spAutoFit/>
          </a:bodyPr>
          <a:lstStyle/>
          <a:p>
            <a:r>
              <a:rPr lang="en-US" altLang="zh-CN" dirty="0" smtClean="0"/>
              <a:t>[ </a:t>
            </a:r>
            <a:r>
              <a:rPr lang="zh-CN" altLang="en-US" dirty="0" smtClean="0"/>
              <a:t>京东金融 新闻 </a:t>
            </a:r>
            <a:r>
              <a:rPr lang="en-US" altLang="zh-CN" dirty="0" smtClean="0"/>
              <a:t>TOP 20</a:t>
            </a:r>
            <a:r>
              <a:rPr lang="zh-CN" altLang="en-US" dirty="0" smtClean="0"/>
              <a:t> </a:t>
            </a:r>
            <a:r>
              <a:rPr lang="en-US" altLang="zh-CN" dirty="0" smtClean="0"/>
              <a:t>]</a:t>
            </a:r>
            <a:endParaRPr lang="zh-CN" altLang="en-US" dirty="0"/>
          </a:p>
        </p:txBody>
      </p:sp>
      <p:sp>
        <p:nvSpPr>
          <p:cNvPr id="13" name="文本框 12"/>
          <p:cNvSpPr txBox="1"/>
          <p:nvPr/>
        </p:nvSpPr>
        <p:spPr>
          <a:xfrm>
            <a:off x="10774668" y="1262191"/>
            <a:ext cx="646331" cy="369332"/>
          </a:xfrm>
          <a:prstGeom prst="rect">
            <a:avLst/>
          </a:prstGeom>
          <a:noFill/>
        </p:spPr>
        <p:txBody>
          <a:bodyPr wrap="none" rtlCol="0">
            <a:spAutoFit/>
          </a:bodyPr>
          <a:lstStyle/>
          <a:p>
            <a:r>
              <a:rPr lang="zh-CN" altLang="en-US" dirty="0" smtClean="0">
                <a:solidFill>
                  <a:srgbClr val="FF0000"/>
                </a:solidFill>
              </a:rPr>
              <a:t>新增</a:t>
            </a:r>
            <a:endParaRPr lang="zh-CN" altLang="en-US" dirty="0">
              <a:solidFill>
                <a:srgbClr val="FF0000"/>
              </a:solidFill>
            </a:endParaRPr>
          </a:p>
        </p:txBody>
      </p:sp>
      <p:sp>
        <p:nvSpPr>
          <p:cNvPr id="12" name="文本框 11"/>
          <p:cNvSpPr txBox="1"/>
          <p:nvPr/>
        </p:nvSpPr>
        <p:spPr>
          <a:xfrm>
            <a:off x="830550" y="6493684"/>
            <a:ext cx="1031051" cy="261610"/>
          </a:xfrm>
          <a:prstGeom prst="rect">
            <a:avLst/>
          </a:prstGeom>
          <a:noFill/>
        </p:spPr>
        <p:txBody>
          <a:bodyPr wrap="none" rtlCol="0">
            <a:spAutoFit/>
          </a:bodyPr>
          <a:lstStyle/>
          <a:p>
            <a:r>
              <a:rPr lang="zh-CN" altLang="en-US" sz="1100" dirty="0" smtClean="0"/>
              <a:t>数据源：新闻</a:t>
            </a:r>
            <a:endParaRPr lang="en-US" altLang="zh-CN" sz="1100" dirty="0"/>
          </a:p>
        </p:txBody>
      </p:sp>
    </p:spTree>
    <p:extLst>
      <p:ext uri="{BB962C8B-B14F-4D97-AF65-F5344CB8AC3E}">
        <p14:creationId xmlns:p14="http://schemas.microsoft.com/office/powerpoint/2010/main" val="4007736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716" y="157221"/>
            <a:ext cx="9818711" cy="1111164"/>
          </a:xfrm>
        </p:spPr>
        <p:txBody>
          <a:bodyPr/>
          <a:lstStyle/>
          <a:p>
            <a:pPr>
              <a:lnSpc>
                <a:spcPts val="3500"/>
              </a:lnSpc>
            </a:pPr>
            <a:r>
              <a:rPr lang="zh-CN" altLang="en-US" sz="2600" dirty="0" smtClean="0">
                <a:solidFill>
                  <a:schemeClr val="tx1"/>
                </a:solidFill>
              </a:rPr>
              <a:t>小额理财、短期理财、微信与支付宝的对比分析在问答及论坛上较易引发互动量。</a:t>
            </a:r>
            <a:r>
              <a:rPr lang="zh-CN" altLang="en-US" sz="2600" dirty="0">
                <a:solidFill>
                  <a:schemeClr val="tx1"/>
                </a:solidFill>
              </a:rPr>
              <a:t/>
            </a:r>
            <a:br>
              <a:rPr lang="zh-CN" altLang="en-US" sz="2600" dirty="0">
                <a:solidFill>
                  <a:schemeClr val="tx1"/>
                </a:solidFill>
              </a:rPr>
            </a:br>
            <a:endParaRPr lang="zh-CN" altLang="en-US" sz="2600" dirty="0">
              <a:solidFill>
                <a:schemeClr val="tx1"/>
              </a:solidFill>
            </a:endParaRPr>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17</a:t>
            </a:fld>
            <a:endParaRPr lang="zh-CN" altLang="en-US">
              <a:solidFill>
                <a:srgbClr val="2B2929"/>
              </a:solidFill>
            </a:endParaRPr>
          </a:p>
        </p:txBody>
      </p:sp>
      <p:pic>
        <p:nvPicPr>
          <p:cNvPr id="20"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25" name="文本框 24"/>
          <p:cNvSpPr txBox="1"/>
          <p:nvPr/>
        </p:nvSpPr>
        <p:spPr>
          <a:xfrm>
            <a:off x="894945" y="6390652"/>
            <a:ext cx="1736373" cy="261610"/>
          </a:xfrm>
          <a:prstGeom prst="rect">
            <a:avLst/>
          </a:prstGeom>
          <a:noFill/>
        </p:spPr>
        <p:txBody>
          <a:bodyPr wrap="none" rtlCol="0">
            <a:spAutoFit/>
          </a:bodyPr>
          <a:lstStyle/>
          <a:p>
            <a:r>
              <a:rPr lang="zh-CN" altLang="en-US" sz="1100" dirty="0" smtClean="0"/>
              <a:t>数据源：问答平台、论坛</a:t>
            </a:r>
            <a:endParaRPr lang="en-US" altLang="zh-CN" sz="1100" dirty="0"/>
          </a:p>
        </p:txBody>
      </p:sp>
      <p:sp>
        <p:nvSpPr>
          <p:cNvPr id="53" name="文本框 52"/>
          <p:cNvSpPr txBox="1"/>
          <p:nvPr/>
        </p:nvSpPr>
        <p:spPr>
          <a:xfrm>
            <a:off x="2252632" y="2046536"/>
            <a:ext cx="2424703" cy="369332"/>
          </a:xfrm>
          <a:prstGeom prst="rect">
            <a:avLst/>
          </a:prstGeom>
          <a:noFill/>
        </p:spPr>
        <p:txBody>
          <a:bodyPr wrap="none" rtlCol="0">
            <a:spAutoFit/>
          </a:bodyPr>
          <a:lstStyle/>
          <a:p>
            <a:r>
              <a:rPr lang="en-US" altLang="zh-CN" dirty="0" smtClean="0"/>
              <a:t>[ </a:t>
            </a:r>
            <a:r>
              <a:rPr lang="zh-CN" altLang="en-US" dirty="0" smtClean="0"/>
              <a:t>问答声量</a:t>
            </a:r>
            <a:r>
              <a:rPr lang="en-US" altLang="zh-CN" dirty="0" smtClean="0"/>
              <a:t>TOP5</a:t>
            </a:r>
            <a:r>
              <a:rPr lang="zh-CN" altLang="en-US" dirty="0" smtClean="0"/>
              <a:t>贴子</a:t>
            </a:r>
            <a:r>
              <a:rPr lang="en-US" altLang="zh-CN" dirty="0" smtClean="0"/>
              <a:t> ]</a:t>
            </a:r>
            <a:endParaRPr lang="zh-CN" altLang="en-US" dirty="0"/>
          </a:p>
        </p:txBody>
      </p:sp>
      <p:sp>
        <p:nvSpPr>
          <p:cNvPr id="54" name="内容占位符 2"/>
          <p:cNvSpPr txBox="1">
            <a:spLocks/>
          </p:cNvSpPr>
          <p:nvPr/>
        </p:nvSpPr>
        <p:spPr>
          <a:xfrm>
            <a:off x="891321" y="1330427"/>
            <a:ext cx="10029964" cy="3816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smtClean="0"/>
              <a:t>与</a:t>
            </a:r>
            <a:r>
              <a:rPr lang="zh-CN" altLang="en-US" sz="1400" dirty="0"/>
              <a:t>理财产品使用相关的知识</a:t>
            </a:r>
            <a:r>
              <a:rPr lang="zh-CN" altLang="en-US" sz="1400" dirty="0" smtClean="0"/>
              <a:t>分享也是问答和论坛上</a:t>
            </a:r>
            <a:r>
              <a:rPr lang="zh-CN" altLang="en-US" sz="1400" dirty="0"/>
              <a:t>的</a:t>
            </a:r>
            <a:r>
              <a:rPr lang="zh-CN" altLang="en-US" sz="1400" dirty="0" smtClean="0"/>
              <a:t>讨论热点</a:t>
            </a:r>
            <a:r>
              <a:rPr lang="zh-CN" altLang="en-US" sz="1400" dirty="0" smtClean="0">
                <a:latin typeface="微软雅黑"/>
              </a:rPr>
              <a:t>。</a:t>
            </a:r>
            <a:endParaRPr lang="en-US" altLang="zh-CN" sz="1400" dirty="0" smtClean="0">
              <a:latin typeface="微软雅黑"/>
            </a:endParaRPr>
          </a:p>
        </p:txBody>
      </p:sp>
      <p:sp>
        <p:nvSpPr>
          <p:cNvPr id="35" name="文本框 34"/>
          <p:cNvSpPr txBox="1"/>
          <p:nvPr/>
        </p:nvSpPr>
        <p:spPr>
          <a:xfrm>
            <a:off x="7842064" y="1995020"/>
            <a:ext cx="2424703" cy="369332"/>
          </a:xfrm>
          <a:prstGeom prst="rect">
            <a:avLst/>
          </a:prstGeom>
          <a:noFill/>
        </p:spPr>
        <p:txBody>
          <a:bodyPr wrap="none" rtlCol="0">
            <a:spAutoFit/>
          </a:bodyPr>
          <a:lstStyle/>
          <a:p>
            <a:r>
              <a:rPr lang="en-US" altLang="zh-CN" dirty="0" smtClean="0"/>
              <a:t>[ </a:t>
            </a:r>
            <a:r>
              <a:rPr lang="zh-CN" altLang="en-US" dirty="0" smtClean="0"/>
              <a:t>论坛声量</a:t>
            </a:r>
            <a:r>
              <a:rPr lang="en-US" altLang="zh-CN" dirty="0" smtClean="0"/>
              <a:t>TOP5</a:t>
            </a:r>
            <a:r>
              <a:rPr lang="zh-CN" altLang="en-US" dirty="0" smtClean="0"/>
              <a:t>贴子</a:t>
            </a:r>
            <a:r>
              <a:rPr lang="en-US" altLang="zh-CN" dirty="0" smtClean="0"/>
              <a:t> ]</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572518347"/>
              </p:ext>
            </p:extLst>
          </p:nvPr>
        </p:nvGraphicFramePr>
        <p:xfrm>
          <a:off x="867642" y="2575774"/>
          <a:ext cx="5158128" cy="3464418"/>
        </p:xfrm>
        <a:graphic>
          <a:graphicData uri="http://schemas.openxmlformats.org/drawingml/2006/table">
            <a:tbl>
              <a:tblPr firstRow="1" bandRow="1">
                <a:tableStyleId>{9D7B26C5-4107-4FEC-AEDC-1716B250A1EF}</a:tableStyleId>
              </a:tblPr>
              <a:tblGrid>
                <a:gridCol w="407366"/>
                <a:gridCol w="1729449"/>
                <a:gridCol w="730416"/>
                <a:gridCol w="734096"/>
                <a:gridCol w="727145"/>
                <a:gridCol w="829656"/>
              </a:tblGrid>
              <a:tr h="389270">
                <a:tc>
                  <a:txBody>
                    <a:bodyPr/>
                    <a:lstStyle/>
                    <a:p>
                      <a:endParaRPr lang="zh-CN" altLang="en-US" dirty="0"/>
                    </a:p>
                  </a:txBody>
                  <a:tcPr anchor="ctr" anchorCtr="1"/>
                </a:tc>
                <a:tc>
                  <a:txBody>
                    <a:bodyPr/>
                    <a:lstStyle/>
                    <a:p>
                      <a:pPr marL="0" algn="ctr" defTabSz="914400" rtl="0" eaLnBrk="1" latinLnBrk="0" hangingPunct="1"/>
                      <a:r>
                        <a:rPr lang="zh-CN" altLang="en-US" sz="1200" b="1" kern="1200" dirty="0" smtClean="0">
                          <a:solidFill>
                            <a:schemeClr val="tx1"/>
                          </a:solidFill>
                          <a:latin typeface="+mn-lt"/>
                          <a:ea typeface="+mn-ea"/>
                          <a:cs typeface="+mn-cs"/>
                        </a:rPr>
                        <a:t>标题</a:t>
                      </a:r>
                      <a:endParaRPr lang="zh-CN" altLang="en-US" sz="1200" b="1" kern="1200" dirty="0">
                        <a:solidFill>
                          <a:schemeClr val="tx1"/>
                        </a:solidFill>
                        <a:latin typeface="+mn-lt"/>
                        <a:ea typeface="+mn-ea"/>
                        <a:cs typeface="+mn-cs"/>
                      </a:endParaRPr>
                    </a:p>
                  </a:txBody>
                  <a:tcPr anchor="ctr" anchorCtr="1"/>
                </a:tc>
                <a:tc>
                  <a:txBody>
                    <a:bodyPr/>
                    <a:lstStyle/>
                    <a:p>
                      <a:pPr algn="ctr"/>
                      <a:r>
                        <a:rPr lang="zh-CN" altLang="en-US" sz="1200" dirty="0" smtClean="0"/>
                        <a:t>总声量</a:t>
                      </a:r>
                      <a:endParaRPr lang="zh-CN" altLang="en-US" sz="1200" dirty="0"/>
                    </a:p>
                  </a:txBody>
                  <a:tcPr anchor="ctr" anchorCtr="1"/>
                </a:tc>
                <a:tc>
                  <a:txBody>
                    <a:bodyPr/>
                    <a:lstStyle/>
                    <a:p>
                      <a:pPr algn="ctr"/>
                      <a:r>
                        <a:rPr lang="zh-CN" altLang="en-US" sz="1200" dirty="0" smtClean="0"/>
                        <a:t>互动量</a:t>
                      </a:r>
                      <a:endParaRPr lang="zh-CN" altLang="en-US" sz="1200" dirty="0"/>
                    </a:p>
                  </a:txBody>
                  <a:tcPr anchor="ctr" anchorCtr="1"/>
                </a:tc>
                <a:tc>
                  <a:txBody>
                    <a:bodyPr/>
                    <a:lstStyle/>
                    <a:p>
                      <a:pPr algn="ctr"/>
                      <a:r>
                        <a:rPr lang="zh-CN" altLang="en-US" sz="1200" dirty="0" smtClean="0"/>
                        <a:t>品牌</a:t>
                      </a:r>
                      <a:endParaRPr lang="zh-CN" altLang="en-US" sz="1200" dirty="0"/>
                    </a:p>
                  </a:txBody>
                  <a:tcPr anchor="ctr" anchorCtr="1"/>
                </a:tc>
                <a:tc>
                  <a:txBody>
                    <a:bodyPr/>
                    <a:lstStyle/>
                    <a:p>
                      <a:pPr algn="ctr"/>
                      <a:r>
                        <a:rPr lang="zh-CN" altLang="en-US" sz="1200" dirty="0" smtClean="0"/>
                        <a:t>问答平台</a:t>
                      </a:r>
                      <a:endParaRPr lang="zh-CN" altLang="en-US" sz="1200" dirty="0"/>
                    </a:p>
                  </a:txBody>
                  <a:tcPr anchor="ctr" anchorCtr="1"/>
                </a:tc>
              </a:tr>
              <a:tr h="723799">
                <a:tc>
                  <a:txBody>
                    <a:bodyPr/>
                    <a:lstStyle/>
                    <a:p>
                      <a:r>
                        <a:rPr lang="en-US" altLang="zh-CN" dirty="0" smtClean="0"/>
                        <a:t>1</a:t>
                      </a:r>
                      <a:endParaRPr lang="zh-CN" altLang="en-US" dirty="0"/>
                    </a:p>
                  </a:txBody>
                  <a:tcPr anchor="ctr" anchorCtr="1"/>
                </a:tc>
                <a:tc>
                  <a:txBody>
                    <a:bodyPr/>
                    <a:lstStyle/>
                    <a:p>
                      <a:pPr algn="l" fontAlgn="b"/>
                      <a:r>
                        <a:rPr lang="zh-CN" altLang="en-US" sz="1100" b="0" i="0" u="none" strike="noStrike" dirty="0">
                          <a:solidFill>
                            <a:srgbClr val="000000"/>
                          </a:solidFill>
                          <a:effectLst/>
                          <a:latin typeface="+mj-ea"/>
                          <a:ea typeface="+mj-ea"/>
                        </a:rPr>
                        <a:t>月薪 </a:t>
                      </a:r>
                      <a:r>
                        <a:rPr lang="en-US" altLang="zh-CN" sz="1100" b="0" i="0" u="none" strike="noStrike" dirty="0">
                          <a:solidFill>
                            <a:srgbClr val="000000"/>
                          </a:solidFill>
                          <a:effectLst/>
                          <a:latin typeface="+mj-ea"/>
                          <a:ea typeface="+mj-ea"/>
                        </a:rPr>
                        <a:t>4000</a:t>
                      </a:r>
                      <a:r>
                        <a:rPr lang="zh-CN" altLang="en-US" sz="1100" b="0" i="0" u="none" strike="noStrike" dirty="0">
                          <a:solidFill>
                            <a:srgbClr val="000000"/>
                          </a:solidFill>
                          <a:effectLst/>
                          <a:latin typeface="+mj-ea"/>
                          <a:ea typeface="+mj-ea"/>
                        </a:rPr>
                        <a:t>，如何理财？</a:t>
                      </a:r>
                    </a:p>
                  </a:txBody>
                  <a:tcPr marL="9525" marR="9525" marT="9525" marB="0" anchor="ctr"/>
                </a:tc>
                <a:tc>
                  <a:txBody>
                    <a:bodyPr/>
                    <a:lstStyle/>
                    <a:p>
                      <a:pPr algn="l" fontAlgn="b"/>
                      <a:r>
                        <a:rPr lang="en-US" altLang="zh-CN" sz="1100" b="0" i="0" u="none" strike="noStrike" dirty="0" smtClean="0">
                          <a:solidFill>
                            <a:srgbClr val="000000"/>
                          </a:solidFill>
                          <a:effectLst/>
                          <a:latin typeface="+mj-ea"/>
                          <a:ea typeface="+mj-ea"/>
                        </a:rPr>
                        <a:t>1,830 </a:t>
                      </a:r>
                      <a:endParaRPr lang="en-US" altLang="zh-CN" sz="1100" b="0" i="0" u="none" strike="noStrike" dirty="0">
                        <a:solidFill>
                          <a:srgbClr val="000000"/>
                        </a:solidFill>
                        <a:effectLst/>
                        <a:latin typeface="+mj-ea"/>
                        <a:ea typeface="+mj-ea"/>
                      </a:endParaRPr>
                    </a:p>
                  </a:txBody>
                  <a:tcPr marL="9525" marR="9525" marT="9525" marB="0" anchor="ctr" anchorCtr="1"/>
                </a:tc>
                <a:tc>
                  <a:txBody>
                    <a:bodyPr/>
                    <a:lstStyle/>
                    <a:p>
                      <a:pPr algn="l" fontAlgn="b"/>
                      <a:r>
                        <a:rPr lang="en-US" altLang="zh-CN" sz="1100" b="0" i="0" u="none" strike="noStrike" dirty="0" smtClean="0">
                          <a:solidFill>
                            <a:srgbClr val="000000"/>
                          </a:solidFill>
                          <a:effectLst/>
                          <a:latin typeface="+mj-ea"/>
                          <a:ea typeface="+mj-ea"/>
                        </a:rPr>
                        <a:t>1,113 </a:t>
                      </a:r>
                      <a:endParaRPr lang="en-US" altLang="zh-CN" sz="1100" b="0" i="0" u="none" strike="noStrike" dirty="0">
                        <a:solidFill>
                          <a:srgbClr val="000000"/>
                        </a:solidFill>
                        <a:effectLst/>
                        <a:latin typeface="+mj-ea"/>
                        <a:ea typeface="+mj-ea"/>
                      </a:endParaRPr>
                    </a:p>
                  </a:txBody>
                  <a:tcPr marL="9525" marR="9525" marT="9525" marB="0" anchor="ctr" anchorCtr="1"/>
                </a:tc>
                <a:tc>
                  <a:txBody>
                    <a:bodyPr/>
                    <a:lstStyle/>
                    <a:p>
                      <a:endParaRPr lang="zh-CN" altLang="en-US">
                        <a:latin typeface="+mj-ea"/>
                        <a:ea typeface="+mj-ea"/>
                      </a:endParaRPr>
                    </a:p>
                  </a:txBody>
                  <a:tcPr anchor="ctr" anchorCtr="1"/>
                </a:tc>
                <a:tc>
                  <a:txBody>
                    <a:bodyPr/>
                    <a:lstStyle/>
                    <a:p>
                      <a:pPr algn="l" fontAlgn="b"/>
                      <a:r>
                        <a:rPr lang="zh-CN" altLang="en-US" sz="1100" b="0" i="0" u="none" strike="noStrike">
                          <a:solidFill>
                            <a:srgbClr val="000000"/>
                          </a:solidFill>
                          <a:effectLst/>
                          <a:latin typeface="+mj-ea"/>
                          <a:ea typeface="+mj-ea"/>
                        </a:rPr>
                        <a:t>知乎</a:t>
                      </a:r>
                    </a:p>
                  </a:txBody>
                  <a:tcPr marL="9525" marR="9525" marT="9525" marB="0" anchor="ctr" anchorCtr="1"/>
                </a:tc>
              </a:tr>
              <a:tr h="522727">
                <a:tc>
                  <a:txBody>
                    <a:bodyPr/>
                    <a:lstStyle/>
                    <a:p>
                      <a:r>
                        <a:rPr lang="en-US" altLang="zh-CN" dirty="0" smtClean="0"/>
                        <a:t>2</a:t>
                      </a:r>
                      <a:endParaRPr lang="zh-CN" altLang="en-US" dirty="0"/>
                    </a:p>
                  </a:txBody>
                  <a:tcPr anchor="ctr" anchorCtr="1"/>
                </a:tc>
                <a:tc>
                  <a:txBody>
                    <a:bodyPr/>
                    <a:lstStyle/>
                    <a:p>
                      <a:pPr algn="l" fontAlgn="b"/>
                      <a:r>
                        <a:rPr lang="zh-CN" altLang="en-US" sz="1100" b="0" i="0" u="none" strike="noStrike" dirty="0">
                          <a:solidFill>
                            <a:srgbClr val="000000"/>
                          </a:solidFill>
                          <a:effectLst/>
                          <a:latin typeface="+mj-ea"/>
                          <a:ea typeface="+mj-ea"/>
                        </a:rPr>
                        <a:t>每天都拿出 </a:t>
                      </a:r>
                      <a:r>
                        <a:rPr lang="en-US" altLang="zh-CN" sz="1100" b="0" i="0" u="none" strike="noStrike" dirty="0">
                          <a:solidFill>
                            <a:srgbClr val="000000"/>
                          </a:solidFill>
                          <a:effectLst/>
                          <a:latin typeface="+mj-ea"/>
                          <a:ea typeface="+mj-ea"/>
                        </a:rPr>
                        <a:t>10 </a:t>
                      </a:r>
                      <a:r>
                        <a:rPr lang="zh-CN" altLang="en-US" sz="1100" b="0" i="0" u="none" strike="noStrike" dirty="0">
                          <a:solidFill>
                            <a:srgbClr val="000000"/>
                          </a:solidFill>
                          <a:effectLst/>
                          <a:latin typeface="+mj-ea"/>
                          <a:ea typeface="+mj-ea"/>
                        </a:rPr>
                        <a:t>元到 </a:t>
                      </a:r>
                      <a:r>
                        <a:rPr lang="en-US" altLang="zh-CN" sz="1100" b="0" i="0" u="none" strike="noStrike" dirty="0">
                          <a:solidFill>
                            <a:srgbClr val="000000"/>
                          </a:solidFill>
                          <a:effectLst/>
                          <a:latin typeface="+mj-ea"/>
                          <a:ea typeface="+mj-ea"/>
                        </a:rPr>
                        <a:t>50 </a:t>
                      </a:r>
                      <a:r>
                        <a:rPr lang="zh-CN" altLang="en-US" sz="1100" b="0" i="0" u="none" strike="noStrike" dirty="0">
                          <a:solidFill>
                            <a:srgbClr val="000000"/>
                          </a:solidFill>
                          <a:effectLst/>
                          <a:latin typeface="+mj-ea"/>
                          <a:ea typeface="+mj-ea"/>
                        </a:rPr>
                        <a:t>元投资什么能起到聚沙成塔的效果？</a:t>
                      </a:r>
                    </a:p>
                  </a:txBody>
                  <a:tcPr marL="9525" marR="9525" marT="9525" marB="0" anchor="ctr"/>
                </a:tc>
                <a:tc>
                  <a:txBody>
                    <a:bodyPr/>
                    <a:lstStyle/>
                    <a:p>
                      <a:pPr algn="l" fontAlgn="b"/>
                      <a:r>
                        <a:rPr lang="en-US" altLang="zh-CN" sz="1100" b="0" i="0" u="none" strike="noStrike" dirty="0" smtClean="0">
                          <a:solidFill>
                            <a:srgbClr val="000000"/>
                          </a:solidFill>
                          <a:effectLst/>
                          <a:latin typeface="+mj-ea"/>
                          <a:ea typeface="+mj-ea"/>
                        </a:rPr>
                        <a:t>1,151 </a:t>
                      </a:r>
                      <a:endParaRPr lang="en-US" altLang="zh-CN" sz="1100" b="0" i="0" u="none" strike="noStrike" dirty="0">
                        <a:solidFill>
                          <a:srgbClr val="000000"/>
                        </a:solidFill>
                        <a:effectLst/>
                        <a:latin typeface="+mj-ea"/>
                        <a:ea typeface="+mj-ea"/>
                      </a:endParaRPr>
                    </a:p>
                  </a:txBody>
                  <a:tcPr marL="9525" marR="9525" marT="9525" marB="0" anchor="ctr" anchorCtr="1"/>
                </a:tc>
                <a:tc>
                  <a:txBody>
                    <a:bodyPr/>
                    <a:lstStyle/>
                    <a:p>
                      <a:pPr algn="l" fontAlgn="b"/>
                      <a:r>
                        <a:rPr lang="en-US" altLang="zh-CN" sz="1100" b="0" i="0" u="none" strike="noStrike" dirty="0" smtClean="0">
                          <a:solidFill>
                            <a:srgbClr val="000000"/>
                          </a:solidFill>
                          <a:effectLst/>
                          <a:latin typeface="+mj-ea"/>
                          <a:ea typeface="+mj-ea"/>
                        </a:rPr>
                        <a:t>953 </a:t>
                      </a:r>
                      <a:endParaRPr lang="en-US" altLang="zh-CN" sz="1100" b="0" i="0" u="none" strike="noStrike" dirty="0">
                        <a:solidFill>
                          <a:srgbClr val="000000"/>
                        </a:solidFill>
                        <a:effectLst/>
                        <a:latin typeface="+mj-ea"/>
                        <a:ea typeface="+mj-ea"/>
                      </a:endParaRPr>
                    </a:p>
                  </a:txBody>
                  <a:tcPr marL="9525" marR="9525" marT="9525" marB="0" anchor="ctr" anchorCtr="1"/>
                </a:tc>
                <a:tc>
                  <a:txBody>
                    <a:bodyPr/>
                    <a:lstStyle/>
                    <a:p>
                      <a:endParaRPr lang="zh-CN" altLang="en-US" dirty="0">
                        <a:solidFill>
                          <a:srgbClr val="FF0000"/>
                        </a:solidFill>
                        <a:latin typeface="+mj-ea"/>
                        <a:ea typeface="+mj-ea"/>
                      </a:endParaRPr>
                    </a:p>
                  </a:txBody>
                  <a:tcPr anchor="ctr" anchorCtr="1"/>
                </a:tc>
                <a:tc>
                  <a:txBody>
                    <a:bodyPr/>
                    <a:lstStyle/>
                    <a:p>
                      <a:pPr algn="l" fontAlgn="b"/>
                      <a:r>
                        <a:rPr lang="zh-CN" altLang="en-US" sz="1100" b="0" i="0" u="none" strike="noStrike" dirty="0">
                          <a:solidFill>
                            <a:schemeClr val="tx1"/>
                          </a:solidFill>
                          <a:effectLst/>
                          <a:latin typeface="+mj-ea"/>
                          <a:ea typeface="+mj-ea"/>
                        </a:rPr>
                        <a:t>知乎</a:t>
                      </a:r>
                    </a:p>
                  </a:txBody>
                  <a:tcPr marL="9525" marR="9525" marT="9525" marB="0" anchor="ctr" anchorCtr="1"/>
                </a:tc>
              </a:tr>
              <a:tr h="783168">
                <a:tc>
                  <a:txBody>
                    <a:bodyPr/>
                    <a:lstStyle/>
                    <a:p>
                      <a:r>
                        <a:rPr lang="en-US" altLang="zh-CN" dirty="0" smtClean="0"/>
                        <a:t>3</a:t>
                      </a:r>
                      <a:endParaRPr lang="zh-CN" altLang="en-US" dirty="0"/>
                    </a:p>
                  </a:txBody>
                  <a:tcPr anchor="ctr" anchorCtr="1"/>
                </a:tc>
                <a:tc>
                  <a:txBody>
                    <a:bodyPr/>
                    <a:lstStyle/>
                    <a:p>
                      <a:pPr algn="l" fontAlgn="b"/>
                      <a:r>
                        <a:rPr lang="zh-CN" altLang="en-US" sz="1100" b="0" i="0" u="none" strike="noStrike" dirty="0">
                          <a:solidFill>
                            <a:srgbClr val="000000"/>
                          </a:solidFill>
                          <a:effectLst/>
                          <a:latin typeface="+mj-ea"/>
                          <a:ea typeface="+mj-ea"/>
                        </a:rPr>
                        <a:t>如果我意外身亡，在不知道密码的情况下，我的父母能否得到我银行卡</a:t>
                      </a:r>
                      <a:r>
                        <a:rPr lang="en-US" altLang="zh-CN" sz="1100" b="0" i="0" u="none" strike="noStrike" dirty="0">
                          <a:solidFill>
                            <a:srgbClr val="000000"/>
                          </a:solidFill>
                          <a:effectLst/>
                          <a:latin typeface="+mj-ea"/>
                          <a:ea typeface="+mj-ea"/>
                        </a:rPr>
                        <a:t>/</a:t>
                      </a:r>
                      <a:r>
                        <a:rPr lang="zh-CN" altLang="en-US" sz="1100" b="0" i="0" u="none" strike="noStrike" dirty="0">
                          <a:solidFill>
                            <a:srgbClr val="000000"/>
                          </a:solidFill>
                          <a:effectLst/>
                          <a:latin typeface="+mj-ea"/>
                          <a:ea typeface="+mj-ea"/>
                        </a:rPr>
                        <a:t>支付宝</a:t>
                      </a:r>
                      <a:r>
                        <a:rPr lang="en-US" altLang="zh-CN" sz="1100" b="0" i="0" u="none" strike="noStrike" dirty="0">
                          <a:solidFill>
                            <a:srgbClr val="000000"/>
                          </a:solidFill>
                          <a:effectLst/>
                          <a:latin typeface="+mj-ea"/>
                          <a:ea typeface="+mj-ea"/>
                        </a:rPr>
                        <a:t>/</a:t>
                      </a:r>
                      <a:r>
                        <a:rPr lang="zh-CN" altLang="en-US" sz="1100" b="0" i="0" u="none" strike="noStrike" dirty="0">
                          <a:solidFill>
                            <a:srgbClr val="000000"/>
                          </a:solidFill>
                          <a:effectLst/>
                          <a:latin typeface="+mj-ea"/>
                          <a:ea typeface="+mj-ea"/>
                        </a:rPr>
                        <a:t>微信 里的钱？</a:t>
                      </a:r>
                    </a:p>
                  </a:txBody>
                  <a:tcPr marL="9525" marR="9525" marT="9525" marB="0" anchor="ctr"/>
                </a:tc>
                <a:tc>
                  <a:txBody>
                    <a:bodyPr/>
                    <a:lstStyle/>
                    <a:p>
                      <a:pPr algn="l" fontAlgn="b"/>
                      <a:r>
                        <a:rPr lang="en-US" altLang="zh-CN" sz="1100" b="0" i="0" u="none" strike="noStrike" dirty="0" smtClean="0">
                          <a:solidFill>
                            <a:srgbClr val="000000"/>
                          </a:solidFill>
                          <a:effectLst/>
                          <a:latin typeface="+mj-ea"/>
                          <a:ea typeface="+mj-ea"/>
                        </a:rPr>
                        <a:t>1,010 </a:t>
                      </a:r>
                      <a:endParaRPr lang="en-US" altLang="zh-CN" sz="1100" b="0" i="0" u="none" strike="noStrike" dirty="0">
                        <a:solidFill>
                          <a:srgbClr val="000000"/>
                        </a:solidFill>
                        <a:effectLst/>
                        <a:latin typeface="+mj-ea"/>
                        <a:ea typeface="+mj-ea"/>
                      </a:endParaRPr>
                    </a:p>
                  </a:txBody>
                  <a:tcPr marL="9525" marR="9525" marT="9525" marB="0" anchor="ctr" anchorCtr="1"/>
                </a:tc>
                <a:tc>
                  <a:txBody>
                    <a:bodyPr/>
                    <a:lstStyle/>
                    <a:p>
                      <a:pPr algn="l" fontAlgn="b"/>
                      <a:r>
                        <a:rPr lang="en-US" altLang="zh-CN" sz="1100" b="0" i="0" u="none" strike="noStrike" dirty="0" smtClean="0">
                          <a:solidFill>
                            <a:srgbClr val="000000"/>
                          </a:solidFill>
                          <a:effectLst/>
                          <a:latin typeface="+mj-ea"/>
                          <a:ea typeface="+mj-ea"/>
                        </a:rPr>
                        <a:t>988 </a:t>
                      </a:r>
                      <a:endParaRPr lang="en-US" altLang="zh-CN" sz="1100" b="0" i="0" u="none" strike="noStrike" dirty="0">
                        <a:solidFill>
                          <a:srgbClr val="000000"/>
                        </a:solidFill>
                        <a:effectLst/>
                        <a:latin typeface="+mj-ea"/>
                        <a:ea typeface="+mj-ea"/>
                      </a:endParaRPr>
                    </a:p>
                  </a:txBody>
                  <a:tcPr marL="9525" marR="9525" marT="9525" marB="0" anchor="ctr" anchorCtr="1"/>
                </a:tc>
                <a:tc>
                  <a:txBody>
                    <a:bodyPr/>
                    <a:lstStyle/>
                    <a:p>
                      <a:endParaRPr lang="zh-CN" altLang="en-US" dirty="0">
                        <a:latin typeface="+mj-ea"/>
                        <a:ea typeface="+mj-ea"/>
                      </a:endParaRPr>
                    </a:p>
                  </a:txBody>
                  <a:tcPr anchor="ctr" anchorCtr="1"/>
                </a:tc>
                <a:tc>
                  <a:txBody>
                    <a:bodyPr/>
                    <a:lstStyle/>
                    <a:p>
                      <a:pPr algn="l" fontAlgn="b"/>
                      <a:r>
                        <a:rPr lang="zh-CN" altLang="en-US" sz="1100" b="0" i="0" u="none" strike="noStrike">
                          <a:solidFill>
                            <a:srgbClr val="000000"/>
                          </a:solidFill>
                          <a:effectLst/>
                          <a:latin typeface="+mj-ea"/>
                          <a:ea typeface="+mj-ea"/>
                        </a:rPr>
                        <a:t>知乎</a:t>
                      </a:r>
                    </a:p>
                  </a:txBody>
                  <a:tcPr marL="9525" marR="9525" marT="9525" marB="0" anchor="ctr" anchorCtr="1"/>
                </a:tc>
              </a:tr>
              <a:tr h="522727">
                <a:tc>
                  <a:txBody>
                    <a:bodyPr/>
                    <a:lstStyle/>
                    <a:p>
                      <a:r>
                        <a:rPr lang="en-US" altLang="zh-CN" dirty="0" smtClean="0"/>
                        <a:t>4</a:t>
                      </a:r>
                      <a:endParaRPr lang="zh-CN" altLang="en-US" dirty="0"/>
                    </a:p>
                  </a:txBody>
                  <a:tcPr anchor="ctr" anchorCtr="1"/>
                </a:tc>
                <a:tc>
                  <a:txBody>
                    <a:bodyPr/>
                    <a:lstStyle/>
                    <a:p>
                      <a:pPr algn="l" fontAlgn="b"/>
                      <a:r>
                        <a:rPr lang="zh-CN" altLang="en-US" sz="1100" b="0" i="0" u="none" strike="noStrike">
                          <a:solidFill>
                            <a:srgbClr val="000000"/>
                          </a:solidFill>
                          <a:effectLst/>
                          <a:latin typeface="+mj-ea"/>
                          <a:ea typeface="+mj-ea"/>
                        </a:rPr>
                        <a:t>每个月有</a:t>
                      </a:r>
                      <a:r>
                        <a:rPr lang="en-US" altLang="zh-CN" sz="1100" b="0" i="0" u="none" strike="noStrike">
                          <a:solidFill>
                            <a:srgbClr val="000000"/>
                          </a:solidFill>
                          <a:effectLst/>
                          <a:latin typeface="+mj-ea"/>
                          <a:ea typeface="+mj-ea"/>
                        </a:rPr>
                        <a:t>5000</a:t>
                      </a:r>
                      <a:r>
                        <a:rPr lang="zh-CN" altLang="en-US" sz="1100" b="0" i="0" u="none" strike="noStrike">
                          <a:solidFill>
                            <a:srgbClr val="000000"/>
                          </a:solidFill>
                          <a:effectLst/>
                          <a:latin typeface="+mj-ea"/>
                          <a:ea typeface="+mj-ea"/>
                        </a:rPr>
                        <a:t>元结余，买基金定投好还是扔余额宝？</a:t>
                      </a:r>
                    </a:p>
                  </a:txBody>
                  <a:tcPr marL="9525" marR="9525" marT="9525" marB="0" anchor="ctr"/>
                </a:tc>
                <a:tc>
                  <a:txBody>
                    <a:bodyPr/>
                    <a:lstStyle/>
                    <a:p>
                      <a:pPr algn="l" fontAlgn="b"/>
                      <a:r>
                        <a:rPr lang="en-US" altLang="zh-CN" sz="1100" b="0" i="0" u="none" strike="noStrike" dirty="0" smtClean="0">
                          <a:solidFill>
                            <a:srgbClr val="000000"/>
                          </a:solidFill>
                          <a:effectLst/>
                          <a:latin typeface="+mj-ea"/>
                          <a:ea typeface="+mj-ea"/>
                        </a:rPr>
                        <a:t>868 </a:t>
                      </a:r>
                      <a:endParaRPr lang="en-US" altLang="zh-CN" sz="1100" b="0" i="0" u="none" strike="noStrike" dirty="0">
                        <a:solidFill>
                          <a:srgbClr val="000000"/>
                        </a:solidFill>
                        <a:effectLst/>
                        <a:latin typeface="+mj-ea"/>
                        <a:ea typeface="+mj-ea"/>
                      </a:endParaRPr>
                    </a:p>
                  </a:txBody>
                  <a:tcPr marL="9525" marR="9525" marT="9525" marB="0" anchor="ctr" anchorCtr="1"/>
                </a:tc>
                <a:tc>
                  <a:txBody>
                    <a:bodyPr/>
                    <a:lstStyle/>
                    <a:p>
                      <a:pPr algn="l" fontAlgn="b"/>
                      <a:r>
                        <a:rPr lang="en-US" altLang="zh-CN" sz="1100" b="0" i="0" u="none" strike="noStrike" dirty="0" smtClean="0">
                          <a:solidFill>
                            <a:srgbClr val="000000"/>
                          </a:solidFill>
                          <a:effectLst/>
                          <a:latin typeface="+mj-ea"/>
                          <a:ea typeface="+mj-ea"/>
                        </a:rPr>
                        <a:t>851 </a:t>
                      </a:r>
                      <a:endParaRPr lang="en-US" altLang="zh-CN" sz="1100" b="0" i="0" u="none" strike="noStrike" dirty="0">
                        <a:solidFill>
                          <a:srgbClr val="000000"/>
                        </a:solidFill>
                        <a:effectLst/>
                        <a:latin typeface="+mj-ea"/>
                        <a:ea typeface="+mj-ea"/>
                      </a:endParaRPr>
                    </a:p>
                  </a:txBody>
                  <a:tcPr marL="9525" marR="9525" marT="9525" marB="0" anchor="ctr" anchorCtr="1"/>
                </a:tc>
                <a:tc>
                  <a:txBody>
                    <a:bodyPr/>
                    <a:lstStyle/>
                    <a:p>
                      <a:endParaRPr lang="zh-CN" altLang="en-US" dirty="0">
                        <a:latin typeface="+mj-ea"/>
                        <a:ea typeface="+mj-ea"/>
                      </a:endParaRPr>
                    </a:p>
                  </a:txBody>
                  <a:tcPr anchor="ctr" anchorCtr="1"/>
                </a:tc>
                <a:tc>
                  <a:txBody>
                    <a:bodyPr/>
                    <a:lstStyle/>
                    <a:p>
                      <a:pPr algn="l" fontAlgn="b"/>
                      <a:r>
                        <a:rPr lang="zh-CN" altLang="en-US" sz="1100" b="0" i="0" u="none" strike="noStrike" dirty="0">
                          <a:solidFill>
                            <a:srgbClr val="000000"/>
                          </a:solidFill>
                          <a:effectLst/>
                          <a:latin typeface="+mj-ea"/>
                          <a:ea typeface="+mj-ea"/>
                        </a:rPr>
                        <a:t>知乎</a:t>
                      </a:r>
                    </a:p>
                  </a:txBody>
                  <a:tcPr marL="9525" marR="9525" marT="9525" marB="0" anchor="ctr" anchorCtr="1"/>
                </a:tc>
              </a:tr>
              <a:tr h="522727">
                <a:tc>
                  <a:txBody>
                    <a:bodyPr/>
                    <a:lstStyle/>
                    <a:p>
                      <a:r>
                        <a:rPr lang="en-US" altLang="zh-CN" dirty="0" smtClean="0"/>
                        <a:t>5</a:t>
                      </a:r>
                      <a:endParaRPr lang="zh-CN" altLang="en-US" dirty="0"/>
                    </a:p>
                  </a:txBody>
                  <a:tcPr anchor="ctr" anchorCtr="1"/>
                </a:tc>
                <a:tc>
                  <a:txBody>
                    <a:bodyPr/>
                    <a:lstStyle/>
                    <a:p>
                      <a:pPr algn="l" fontAlgn="b"/>
                      <a:r>
                        <a:rPr lang="zh-CN" altLang="en-US" sz="1100" b="0" i="0" u="none" strike="noStrike" dirty="0">
                          <a:solidFill>
                            <a:srgbClr val="000000"/>
                          </a:solidFill>
                          <a:effectLst/>
                          <a:latin typeface="+mj-ea"/>
                          <a:ea typeface="+mj-ea"/>
                        </a:rPr>
                        <a:t>有哪些比余额宝更好的理财方式？</a:t>
                      </a:r>
                    </a:p>
                  </a:txBody>
                  <a:tcPr marL="9525" marR="9525" marT="9525" marB="0" anchor="ctr"/>
                </a:tc>
                <a:tc>
                  <a:txBody>
                    <a:bodyPr/>
                    <a:lstStyle/>
                    <a:p>
                      <a:pPr algn="l" fontAlgn="b"/>
                      <a:r>
                        <a:rPr lang="en-US" altLang="zh-CN" sz="1100" b="0" i="0" u="none" strike="noStrike" dirty="0" smtClean="0">
                          <a:solidFill>
                            <a:srgbClr val="000000"/>
                          </a:solidFill>
                          <a:effectLst/>
                          <a:latin typeface="+mj-ea"/>
                          <a:ea typeface="+mj-ea"/>
                        </a:rPr>
                        <a:t>820 </a:t>
                      </a:r>
                      <a:endParaRPr lang="en-US" altLang="zh-CN" sz="1100" b="0" i="0" u="none" strike="noStrike" dirty="0">
                        <a:solidFill>
                          <a:srgbClr val="000000"/>
                        </a:solidFill>
                        <a:effectLst/>
                        <a:latin typeface="+mj-ea"/>
                        <a:ea typeface="+mj-ea"/>
                      </a:endParaRPr>
                    </a:p>
                  </a:txBody>
                  <a:tcPr marL="9525" marR="9525" marT="9525" marB="0" anchor="ctr" anchorCtr="1"/>
                </a:tc>
                <a:tc>
                  <a:txBody>
                    <a:bodyPr/>
                    <a:lstStyle/>
                    <a:p>
                      <a:pPr algn="l" fontAlgn="b"/>
                      <a:r>
                        <a:rPr lang="en-US" altLang="zh-CN" sz="1100" b="0" i="0" u="none" strike="noStrike" dirty="0" smtClean="0">
                          <a:solidFill>
                            <a:srgbClr val="000000"/>
                          </a:solidFill>
                          <a:effectLst/>
                          <a:latin typeface="+mj-ea"/>
                          <a:ea typeface="+mj-ea"/>
                        </a:rPr>
                        <a:t>660 </a:t>
                      </a:r>
                      <a:endParaRPr lang="en-US" altLang="zh-CN" sz="1100" b="0" i="0" u="none" strike="noStrike" dirty="0">
                        <a:solidFill>
                          <a:srgbClr val="000000"/>
                        </a:solidFill>
                        <a:effectLst/>
                        <a:latin typeface="+mj-ea"/>
                        <a:ea typeface="+mj-ea"/>
                      </a:endParaRPr>
                    </a:p>
                  </a:txBody>
                  <a:tcPr marL="9525" marR="9525" marT="9525" marB="0" anchor="ctr" anchorCtr="1"/>
                </a:tc>
                <a:tc>
                  <a:txBody>
                    <a:bodyPr/>
                    <a:lstStyle/>
                    <a:p>
                      <a:endParaRPr lang="zh-CN" altLang="en-US">
                        <a:latin typeface="+mj-ea"/>
                        <a:ea typeface="+mj-ea"/>
                      </a:endParaRPr>
                    </a:p>
                  </a:txBody>
                  <a:tcPr anchor="ctr" anchorCtr="1"/>
                </a:tc>
                <a:tc>
                  <a:txBody>
                    <a:bodyPr/>
                    <a:lstStyle/>
                    <a:p>
                      <a:pPr algn="l" fontAlgn="b"/>
                      <a:r>
                        <a:rPr lang="zh-CN" altLang="en-US" sz="1100" b="0" i="0" u="none" strike="noStrike" dirty="0">
                          <a:solidFill>
                            <a:srgbClr val="000000"/>
                          </a:solidFill>
                          <a:effectLst/>
                          <a:latin typeface="+mj-ea"/>
                          <a:ea typeface="+mj-ea"/>
                        </a:rPr>
                        <a:t>知乎</a:t>
                      </a:r>
                    </a:p>
                  </a:txBody>
                  <a:tcPr marL="9525" marR="9525" marT="9525" marB="0" anchor="ctr" anchorCtr="1"/>
                </a:tc>
              </a:tr>
            </a:tbl>
          </a:graphicData>
        </a:graphic>
      </p:graphicFrame>
      <p:pic>
        <p:nvPicPr>
          <p:cNvPr id="38" name="图片 37"/>
          <p:cNvPicPr>
            <a:picLocks noChangeAspect="1"/>
          </p:cNvPicPr>
          <p:nvPr/>
        </p:nvPicPr>
        <p:blipFill rotWithShape="1">
          <a:blip r:embed="rId3"/>
          <a:srcRect l="14997" t="26867" r="46928" b="46826"/>
          <a:stretch/>
        </p:blipFill>
        <p:spPr>
          <a:xfrm>
            <a:off x="4488064" y="3183720"/>
            <a:ext cx="637727" cy="245280"/>
          </a:xfrm>
          <a:prstGeom prst="rect">
            <a:avLst/>
          </a:prstGeom>
        </p:spPr>
      </p:pic>
      <p:pic>
        <p:nvPicPr>
          <p:cNvPr id="40" name="图片 39"/>
          <p:cNvPicPr>
            <a:picLocks noChangeAspect="1"/>
          </p:cNvPicPr>
          <p:nvPr/>
        </p:nvPicPr>
        <p:blipFill rotWithShape="1">
          <a:blip r:embed="rId3"/>
          <a:srcRect l="14997" t="26867" r="46928" b="46826"/>
          <a:stretch/>
        </p:blipFill>
        <p:spPr>
          <a:xfrm>
            <a:off x="4488064" y="3815008"/>
            <a:ext cx="637727" cy="245280"/>
          </a:xfrm>
          <a:prstGeom prst="rect">
            <a:avLst/>
          </a:prstGeom>
        </p:spPr>
      </p:pic>
      <p:pic>
        <p:nvPicPr>
          <p:cNvPr id="41" name="图片 40"/>
          <p:cNvPicPr>
            <a:picLocks noChangeAspect="1"/>
          </p:cNvPicPr>
          <p:nvPr/>
        </p:nvPicPr>
        <p:blipFill rotWithShape="1">
          <a:blip r:embed="rId3"/>
          <a:srcRect l="14997" t="26867" r="46928" b="46826"/>
          <a:stretch/>
        </p:blipFill>
        <p:spPr>
          <a:xfrm>
            <a:off x="4488064" y="4489316"/>
            <a:ext cx="637727" cy="245280"/>
          </a:xfrm>
          <a:prstGeom prst="rect">
            <a:avLst/>
          </a:prstGeom>
        </p:spPr>
      </p:pic>
      <p:pic>
        <p:nvPicPr>
          <p:cNvPr id="42" name="图片 41"/>
          <p:cNvPicPr>
            <a:picLocks noChangeAspect="1"/>
          </p:cNvPicPr>
          <p:nvPr/>
        </p:nvPicPr>
        <p:blipFill rotWithShape="1">
          <a:blip r:embed="rId3"/>
          <a:srcRect l="14997" t="26867" r="46928" b="46826"/>
          <a:stretch/>
        </p:blipFill>
        <p:spPr>
          <a:xfrm>
            <a:off x="4488064" y="5142114"/>
            <a:ext cx="637727" cy="245280"/>
          </a:xfrm>
          <a:prstGeom prst="rect">
            <a:avLst/>
          </a:prstGeom>
        </p:spPr>
      </p:pic>
      <p:pic>
        <p:nvPicPr>
          <p:cNvPr id="43" name="图片 42"/>
          <p:cNvPicPr>
            <a:picLocks noChangeAspect="1"/>
          </p:cNvPicPr>
          <p:nvPr/>
        </p:nvPicPr>
        <p:blipFill rotWithShape="1">
          <a:blip r:embed="rId3"/>
          <a:srcRect l="14997" t="26867" r="46928" b="46826"/>
          <a:stretch/>
        </p:blipFill>
        <p:spPr>
          <a:xfrm>
            <a:off x="4488064" y="5672272"/>
            <a:ext cx="637727" cy="245280"/>
          </a:xfrm>
          <a:prstGeom prst="rect">
            <a:avLst/>
          </a:prstGeom>
        </p:spPr>
      </p:pic>
      <p:graphicFrame>
        <p:nvGraphicFramePr>
          <p:cNvPr id="44" name="表格 43"/>
          <p:cNvGraphicFramePr>
            <a:graphicFrameLocks noGrp="1"/>
          </p:cNvGraphicFramePr>
          <p:nvPr>
            <p:extLst>
              <p:ext uri="{D42A27DB-BD31-4B8C-83A1-F6EECF244321}">
                <p14:modId xmlns:p14="http://schemas.microsoft.com/office/powerpoint/2010/main" val="3157921179"/>
              </p:ext>
            </p:extLst>
          </p:nvPr>
        </p:nvGraphicFramePr>
        <p:xfrm>
          <a:off x="6341163" y="2575774"/>
          <a:ext cx="5507400" cy="3464418"/>
        </p:xfrm>
        <a:graphic>
          <a:graphicData uri="http://schemas.openxmlformats.org/drawingml/2006/table">
            <a:tbl>
              <a:tblPr firstRow="1" bandRow="1">
                <a:tableStyleId>{9D7B26C5-4107-4FEC-AEDC-1716B250A1EF}</a:tableStyleId>
              </a:tblPr>
              <a:tblGrid>
                <a:gridCol w="407366"/>
                <a:gridCol w="1584102"/>
                <a:gridCol w="875763"/>
                <a:gridCol w="734096"/>
                <a:gridCol w="862885"/>
                <a:gridCol w="1043188"/>
              </a:tblGrid>
              <a:tr h="377736">
                <a:tc>
                  <a:txBody>
                    <a:bodyPr/>
                    <a:lstStyle/>
                    <a:p>
                      <a:endParaRPr lang="zh-CN" altLang="en-US" dirty="0"/>
                    </a:p>
                  </a:txBody>
                  <a:tcPr anchor="ctr" anchorCtr="1"/>
                </a:tc>
                <a:tc>
                  <a:txBody>
                    <a:bodyPr/>
                    <a:lstStyle/>
                    <a:p>
                      <a:pPr marL="0" algn="ctr" defTabSz="914400" rtl="0" eaLnBrk="1" latinLnBrk="0" hangingPunct="1"/>
                      <a:r>
                        <a:rPr lang="zh-CN" altLang="en-US" sz="1200" b="1" kern="1200" dirty="0" smtClean="0">
                          <a:solidFill>
                            <a:schemeClr val="tx1"/>
                          </a:solidFill>
                          <a:latin typeface="+mn-lt"/>
                          <a:ea typeface="+mn-ea"/>
                          <a:cs typeface="+mn-cs"/>
                        </a:rPr>
                        <a:t>标题</a:t>
                      </a:r>
                      <a:endParaRPr lang="zh-CN" altLang="en-US" sz="1200" b="1" kern="1200" dirty="0">
                        <a:solidFill>
                          <a:schemeClr val="tx1"/>
                        </a:solidFill>
                        <a:latin typeface="+mn-lt"/>
                        <a:ea typeface="+mn-ea"/>
                        <a:cs typeface="+mn-cs"/>
                      </a:endParaRPr>
                    </a:p>
                  </a:txBody>
                  <a:tcPr anchor="ctr" anchorCtr="1"/>
                </a:tc>
                <a:tc>
                  <a:txBody>
                    <a:bodyPr/>
                    <a:lstStyle/>
                    <a:p>
                      <a:pPr algn="ctr"/>
                      <a:r>
                        <a:rPr lang="zh-CN" altLang="en-US" sz="1200" dirty="0" smtClean="0"/>
                        <a:t>总声量</a:t>
                      </a:r>
                      <a:endParaRPr lang="zh-CN" altLang="en-US" sz="1200" dirty="0"/>
                    </a:p>
                  </a:txBody>
                  <a:tcPr anchor="ctr" anchorCtr="1"/>
                </a:tc>
                <a:tc>
                  <a:txBody>
                    <a:bodyPr/>
                    <a:lstStyle/>
                    <a:p>
                      <a:pPr algn="ctr"/>
                      <a:r>
                        <a:rPr lang="zh-CN" altLang="en-US" sz="1200" dirty="0" smtClean="0"/>
                        <a:t>互动量</a:t>
                      </a:r>
                      <a:endParaRPr lang="zh-CN" altLang="en-US" sz="1200" dirty="0"/>
                    </a:p>
                  </a:txBody>
                  <a:tcPr anchor="ctr" anchorCtr="1"/>
                </a:tc>
                <a:tc>
                  <a:txBody>
                    <a:bodyPr/>
                    <a:lstStyle/>
                    <a:p>
                      <a:pPr algn="ctr"/>
                      <a:r>
                        <a:rPr lang="zh-CN" altLang="en-US" sz="1200" dirty="0" smtClean="0"/>
                        <a:t>品牌</a:t>
                      </a:r>
                      <a:endParaRPr lang="zh-CN" altLang="en-US" sz="1200" dirty="0"/>
                    </a:p>
                  </a:txBody>
                  <a:tcPr anchor="ctr" anchorCtr="1"/>
                </a:tc>
                <a:tc>
                  <a:txBody>
                    <a:bodyPr/>
                    <a:lstStyle/>
                    <a:p>
                      <a:pPr algn="ctr"/>
                      <a:r>
                        <a:rPr lang="zh-CN" altLang="en-US" sz="1200" dirty="0" smtClean="0"/>
                        <a:t>论坛</a:t>
                      </a:r>
                      <a:endParaRPr lang="zh-CN" altLang="en-US" sz="1200" dirty="0"/>
                    </a:p>
                  </a:txBody>
                  <a:tcPr anchor="ctr" anchorCtr="1"/>
                </a:tc>
              </a:tr>
              <a:tr h="702353">
                <a:tc>
                  <a:txBody>
                    <a:bodyPr/>
                    <a:lstStyle/>
                    <a:p>
                      <a:r>
                        <a:rPr lang="en-US" altLang="zh-CN" dirty="0" smtClean="0">
                          <a:solidFill>
                            <a:schemeClr val="tx1"/>
                          </a:solidFill>
                        </a:rPr>
                        <a:t>1</a:t>
                      </a:r>
                      <a:endParaRPr lang="zh-CN" altLang="en-US" dirty="0">
                        <a:solidFill>
                          <a:schemeClr val="tx1"/>
                        </a:solidFill>
                      </a:endParaRPr>
                    </a:p>
                  </a:txBody>
                  <a:tcPr anchor="ctr" anchorCtr="1"/>
                </a:tc>
                <a:tc>
                  <a:txBody>
                    <a:bodyPr/>
                    <a:lstStyle/>
                    <a:p>
                      <a:pPr algn="l" fontAlgn="b"/>
                      <a:r>
                        <a:rPr lang="zh-CN" altLang="en-US" sz="1100" b="0" i="0" u="none" strike="noStrike" dirty="0">
                          <a:solidFill>
                            <a:srgbClr val="000000"/>
                          </a:solidFill>
                          <a:effectLst/>
                          <a:latin typeface="+mj-ea"/>
                          <a:ea typeface="+mj-ea"/>
                        </a:rPr>
                        <a:t>逆袭！马化腾宣布微信支付线下已经超越支付宝！支付宝为何输的这么快</a:t>
                      </a:r>
                      <a:r>
                        <a:rPr lang="zh-CN" altLang="en-US" sz="1100" b="0" i="0" u="none" strike="noStrike" dirty="0" smtClean="0">
                          <a:solidFill>
                            <a:srgbClr val="000000"/>
                          </a:solidFill>
                          <a:effectLst/>
                          <a:latin typeface="+mj-ea"/>
                          <a:ea typeface="+mj-ea"/>
                        </a:rPr>
                        <a:t>？</a:t>
                      </a:r>
                      <a:endParaRPr lang="en-US" altLang="zh-CN" sz="11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100" b="0" i="0" u="none" strike="noStrike" dirty="0" smtClean="0">
                          <a:solidFill>
                            <a:srgbClr val="000000"/>
                          </a:solidFill>
                          <a:effectLst/>
                          <a:latin typeface="+mj-ea"/>
                          <a:ea typeface="+mj-ea"/>
                        </a:rPr>
                        <a:t>1,365 </a:t>
                      </a:r>
                      <a:endParaRPr lang="en-US" altLang="zh-CN" sz="11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100" b="0" i="0" u="none" strike="noStrike" dirty="0" smtClean="0">
                          <a:solidFill>
                            <a:srgbClr val="000000"/>
                          </a:solidFill>
                          <a:effectLst/>
                          <a:latin typeface="+mj-ea"/>
                          <a:ea typeface="+mj-ea"/>
                        </a:rPr>
                        <a:t>1,364 </a:t>
                      </a:r>
                      <a:endParaRPr lang="en-US" altLang="zh-CN" sz="1100" b="0" i="0" u="none" strike="noStrike" dirty="0">
                        <a:solidFill>
                          <a:srgbClr val="000000"/>
                        </a:solidFill>
                        <a:effectLst/>
                        <a:latin typeface="+mj-ea"/>
                        <a:ea typeface="+mj-ea"/>
                      </a:endParaRPr>
                    </a:p>
                  </a:txBody>
                  <a:tcPr marL="9525" marR="9525" marT="9525" marB="0" anchor="ctr"/>
                </a:tc>
                <a:tc>
                  <a:txBody>
                    <a:bodyPr/>
                    <a:lstStyle/>
                    <a:p>
                      <a:endParaRPr lang="zh-CN" altLang="en-US" dirty="0">
                        <a:solidFill>
                          <a:srgbClr val="FF0000"/>
                        </a:solidFill>
                        <a:latin typeface="+mj-ea"/>
                        <a:ea typeface="+mj-ea"/>
                      </a:endParaRPr>
                    </a:p>
                  </a:txBody>
                  <a:tcPr anchor="ctr" anchorCtr="1"/>
                </a:tc>
                <a:tc>
                  <a:txBody>
                    <a:bodyPr/>
                    <a:lstStyle/>
                    <a:p>
                      <a:pPr algn="l" fontAlgn="b"/>
                      <a:r>
                        <a:rPr lang="zh-CN" altLang="en-US" sz="1100" b="0" i="0" u="none" strike="noStrike" kern="1200" dirty="0" smtClean="0">
                          <a:solidFill>
                            <a:srgbClr val="000000"/>
                          </a:solidFill>
                          <a:effectLst/>
                          <a:latin typeface="+mj-ea"/>
                          <a:ea typeface="+mn-ea"/>
                          <a:cs typeface="+mn-cs"/>
                        </a:rPr>
                        <a:t>虎扑体育论坛</a:t>
                      </a:r>
                      <a:endParaRPr lang="zh-CN" altLang="en-US" sz="1100" b="0" i="0" u="none" strike="noStrike" dirty="0">
                        <a:solidFill>
                          <a:srgbClr val="FF0000"/>
                        </a:solidFill>
                        <a:effectLst/>
                        <a:latin typeface="+mj-ea"/>
                        <a:ea typeface="+mj-ea"/>
                      </a:endParaRPr>
                    </a:p>
                  </a:txBody>
                  <a:tcPr marL="9525" marR="9525" marT="9525" marB="0" anchor="ctr" anchorCtr="1"/>
                </a:tc>
              </a:tr>
              <a:tr h="659934">
                <a:tc>
                  <a:txBody>
                    <a:bodyPr/>
                    <a:lstStyle/>
                    <a:p>
                      <a:r>
                        <a:rPr lang="en-US" altLang="zh-CN" dirty="0" smtClean="0"/>
                        <a:t>2</a:t>
                      </a:r>
                      <a:endParaRPr lang="zh-CN" altLang="en-US" dirty="0"/>
                    </a:p>
                  </a:txBody>
                  <a:tcPr anchor="ctr" anchorCtr="1"/>
                </a:tc>
                <a:tc>
                  <a:txBody>
                    <a:bodyPr/>
                    <a:lstStyle/>
                    <a:p>
                      <a:pPr algn="l" fontAlgn="b"/>
                      <a:r>
                        <a:rPr lang="zh-CN" altLang="en-US" sz="1100" b="0" i="0" u="none" strike="noStrike" dirty="0">
                          <a:solidFill>
                            <a:srgbClr val="000000"/>
                          </a:solidFill>
                          <a:effectLst/>
                          <a:latin typeface="+mj-ea"/>
                          <a:ea typeface="+mj-ea"/>
                        </a:rPr>
                        <a:t>有了支付宝和微信支付，你还频繁的使用现金吗？</a:t>
                      </a:r>
                    </a:p>
                  </a:txBody>
                  <a:tcPr marL="9525" marR="9525" marT="9525" marB="0" anchor="ctr"/>
                </a:tc>
                <a:tc>
                  <a:txBody>
                    <a:bodyPr/>
                    <a:lstStyle/>
                    <a:p>
                      <a:pPr algn="ctr" fontAlgn="b"/>
                      <a:r>
                        <a:rPr lang="en-US" altLang="zh-CN" sz="1100" b="0" i="0" u="none" strike="noStrike" dirty="0" smtClean="0">
                          <a:solidFill>
                            <a:srgbClr val="000000"/>
                          </a:solidFill>
                          <a:effectLst/>
                          <a:latin typeface="+mj-ea"/>
                          <a:ea typeface="+mj-ea"/>
                        </a:rPr>
                        <a:t>506 </a:t>
                      </a:r>
                      <a:endParaRPr lang="en-US" altLang="zh-CN" sz="11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100" b="0" i="0" u="none" strike="noStrike" dirty="0" smtClean="0">
                          <a:solidFill>
                            <a:srgbClr val="000000"/>
                          </a:solidFill>
                          <a:effectLst/>
                          <a:latin typeface="+mj-ea"/>
                          <a:ea typeface="+mj-ea"/>
                        </a:rPr>
                        <a:t>505 </a:t>
                      </a:r>
                      <a:endParaRPr lang="en-US" altLang="zh-CN" sz="1100" b="0" i="0" u="none" strike="noStrike" dirty="0">
                        <a:solidFill>
                          <a:srgbClr val="000000"/>
                        </a:solidFill>
                        <a:effectLst/>
                        <a:latin typeface="+mj-ea"/>
                        <a:ea typeface="+mj-ea"/>
                      </a:endParaRPr>
                    </a:p>
                  </a:txBody>
                  <a:tcPr marL="9525" marR="9525" marT="9525" marB="0" anchor="ctr"/>
                </a:tc>
                <a:tc>
                  <a:txBody>
                    <a:bodyPr/>
                    <a:lstStyle/>
                    <a:p>
                      <a:endParaRPr lang="zh-CN" altLang="en-US" dirty="0">
                        <a:latin typeface="+mj-ea"/>
                        <a:ea typeface="+mj-ea"/>
                      </a:endParaRPr>
                    </a:p>
                  </a:txBody>
                  <a:tcPr anchor="ctr" anchorCtr="1"/>
                </a:tc>
                <a:tc>
                  <a:txBody>
                    <a:bodyPr/>
                    <a:lstStyle/>
                    <a:p>
                      <a:pPr algn="l" fontAlgn="b"/>
                      <a:r>
                        <a:rPr lang="zh-CN" altLang="en-US" sz="1100" b="0" i="0" u="none" strike="noStrike" dirty="0">
                          <a:solidFill>
                            <a:srgbClr val="000000"/>
                          </a:solidFill>
                          <a:effectLst/>
                          <a:latin typeface="+mj-ea"/>
                          <a:ea typeface="+mj-ea"/>
                        </a:rPr>
                        <a:t>虎扑体育论坛</a:t>
                      </a:r>
                    </a:p>
                  </a:txBody>
                  <a:tcPr marL="9525" marR="9525" marT="9525" marB="0" anchor="ctr" anchorCtr="1"/>
                </a:tc>
              </a:tr>
              <a:tr h="697309">
                <a:tc>
                  <a:txBody>
                    <a:bodyPr/>
                    <a:lstStyle/>
                    <a:p>
                      <a:r>
                        <a:rPr lang="en-US" altLang="zh-CN" dirty="0" smtClean="0"/>
                        <a:t>3</a:t>
                      </a:r>
                      <a:endParaRPr lang="zh-CN" altLang="en-US" dirty="0"/>
                    </a:p>
                  </a:txBody>
                  <a:tcPr anchor="ctr" anchorCtr="1"/>
                </a:tc>
                <a:tc>
                  <a:txBody>
                    <a:bodyPr/>
                    <a:lstStyle/>
                    <a:p>
                      <a:pPr algn="l" fontAlgn="b"/>
                      <a:r>
                        <a:rPr lang="zh-CN" altLang="en-US" sz="1100" b="0" i="0" u="none" strike="noStrike" dirty="0">
                          <a:solidFill>
                            <a:srgbClr val="000000"/>
                          </a:solidFill>
                          <a:effectLst/>
                          <a:latin typeface="+mj-ea"/>
                          <a:ea typeface="+mj-ea"/>
                        </a:rPr>
                        <a:t>这半个月手里有</a:t>
                      </a:r>
                      <a:r>
                        <a:rPr lang="en-US" altLang="zh-CN" sz="1100" b="0" i="0" u="none" strike="noStrike" dirty="0">
                          <a:solidFill>
                            <a:srgbClr val="000000"/>
                          </a:solidFill>
                          <a:effectLst/>
                          <a:latin typeface="+mj-ea"/>
                          <a:ea typeface="+mj-ea"/>
                        </a:rPr>
                        <a:t>20w</a:t>
                      </a:r>
                      <a:r>
                        <a:rPr lang="zh-CN" altLang="en-US" sz="1100" b="0" i="0" u="none" strike="noStrike" dirty="0">
                          <a:solidFill>
                            <a:srgbClr val="000000"/>
                          </a:solidFill>
                          <a:effectLst/>
                          <a:latin typeface="+mj-ea"/>
                          <a:ea typeface="+mj-ea"/>
                        </a:rPr>
                        <a:t>闲钱，可以放余额宝里收利息吗</a:t>
                      </a:r>
                    </a:p>
                  </a:txBody>
                  <a:tcPr marL="9525" marR="9525" marT="9525" marB="0" anchor="ctr"/>
                </a:tc>
                <a:tc>
                  <a:txBody>
                    <a:bodyPr/>
                    <a:lstStyle/>
                    <a:p>
                      <a:pPr algn="ctr" fontAlgn="b"/>
                      <a:r>
                        <a:rPr lang="en-US" altLang="zh-CN" sz="1100" b="0" i="0" u="none" strike="noStrike" dirty="0" smtClean="0">
                          <a:solidFill>
                            <a:srgbClr val="000000"/>
                          </a:solidFill>
                          <a:effectLst/>
                          <a:latin typeface="+mj-ea"/>
                          <a:ea typeface="+mj-ea"/>
                        </a:rPr>
                        <a:t>407 </a:t>
                      </a:r>
                      <a:endParaRPr lang="en-US" altLang="zh-CN" sz="11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100" b="0" i="0" u="none" strike="noStrike" dirty="0" smtClean="0">
                          <a:solidFill>
                            <a:srgbClr val="000000"/>
                          </a:solidFill>
                          <a:effectLst/>
                          <a:latin typeface="+mj-ea"/>
                          <a:ea typeface="+mj-ea"/>
                        </a:rPr>
                        <a:t>406 </a:t>
                      </a:r>
                      <a:endParaRPr lang="en-US" altLang="zh-CN" sz="1100" b="0" i="0" u="none" strike="noStrike" dirty="0">
                        <a:solidFill>
                          <a:srgbClr val="000000"/>
                        </a:solidFill>
                        <a:effectLst/>
                        <a:latin typeface="+mj-ea"/>
                        <a:ea typeface="+mj-ea"/>
                      </a:endParaRPr>
                    </a:p>
                  </a:txBody>
                  <a:tcPr marL="9525" marR="9525" marT="9525" marB="0" anchor="ctr"/>
                </a:tc>
                <a:tc>
                  <a:txBody>
                    <a:bodyPr/>
                    <a:lstStyle/>
                    <a:p>
                      <a:endParaRPr lang="zh-CN" altLang="en-US" dirty="0">
                        <a:latin typeface="+mj-ea"/>
                        <a:ea typeface="+mj-ea"/>
                      </a:endParaRPr>
                    </a:p>
                  </a:txBody>
                  <a:tcPr anchor="ctr" anchorCtr="1"/>
                </a:tc>
                <a:tc>
                  <a:txBody>
                    <a:bodyPr/>
                    <a:lstStyle/>
                    <a:p>
                      <a:pPr algn="l" fontAlgn="b"/>
                      <a:r>
                        <a:rPr lang="zh-CN" altLang="en-US" sz="1100" b="0" i="0" u="none" strike="noStrike" dirty="0">
                          <a:solidFill>
                            <a:srgbClr val="000000"/>
                          </a:solidFill>
                          <a:effectLst/>
                          <a:latin typeface="+mj-ea"/>
                          <a:ea typeface="+mj-ea"/>
                        </a:rPr>
                        <a:t>虎扑体育论坛</a:t>
                      </a:r>
                    </a:p>
                  </a:txBody>
                  <a:tcPr marL="9525" marR="9525" marT="9525" marB="0" anchor="ctr" anchorCtr="1"/>
                </a:tc>
              </a:tr>
              <a:tr h="519847">
                <a:tc>
                  <a:txBody>
                    <a:bodyPr/>
                    <a:lstStyle/>
                    <a:p>
                      <a:r>
                        <a:rPr lang="en-US" altLang="zh-CN" dirty="0" smtClean="0">
                          <a:solidFill>
                            <a:schemeClr val="tx1"/>
                          </a:solidFill>
                        </a:rPr>
                        <a:t>4</a:t>
                      </a:r>
                      <a:endParaRPr lang="zh-CN" altLang="en-US" dirty="0">
                        <a:solidFill>
                          <a:schemeClr val="tx1"/>
                        </a:solidFill>
                      </a:endParaRPr>
                    </a:p>
                  </a:txBody>
                  <a:tcPr anchor="ctr" anchorCtr="1"/>
                </a:tc>
                <a:tc>
                  <a:txBody>
                    <a:bodyPr/>
                    <a:lstStyle/>
                    <a:p>
                      <a:pPr algn="l" fontAlgn="b"/>
                      <a:r>
                        <a:rPr lang="zh-CN" altLang="en-US" sz="1100" b="0" i="0" u="none" strike="noStrike" dirty="0">
                          <a:solidFill>
                            <a:srgbClr val="000000"/>
                          </a:solidFill>
                          <a:effectLst/>
                          <a:latin typeface="+mj-ea"/>
                          <a:ea typeface="+mj-ea"/>
                        </a:rPr>
                        <a:t>没人聊？余额宝的收益破</a:t>
                      </a:r>
                      <a:r>
                        <a:rPr lang="en-US" altLang="zh-CN" sz="1100" b="0" i="0" u="none" strike="noStrike" dirty="0">
                          <a:solidFill>
                            <a:srgbClr val="000000"/>
                          </a:solidFill>
                          <a:effectLst/>
                          <a:latin typeface="+mj-ea"/>
                          <a:ea typeface="+mj-ea"/>
                        </a:rPr>
                        <a:t>4</a:t>
                      </a:r>
                      <a:r>
                        <a:rPr lang="zh-CN" altLang="en-US" sz="1100" b="0" i="0" u="none" strike="noStrike" dirty="0">
                          <a:solidFill>
                            <a:srgbClr val="000000"/>
                          </a:solidFill>
                          <a:effectLst/>
                          <a:latin typeface="+mj-ea"/>
                          <a:ea typeface="+mj-ea"/>
                        </a:rPr>
                        <a:t>％了，还有不断上涨的趋势</a:t>
                      </a:r>
                    </a:p>
                  </a:txBody>
                  <a:tcPr marL="9525" marR="9525" marT="9525" marB="0" anchor="ctr"/>
                </a:tc>
                <a:tc>
                  <a:txBody>
                    <a:bodyPr/>
                    <a:lstStyle/>
                    <a:p>
                      <a:pPr algn="ctr" fontAlgn="b"/>
                      <a:r>
                        <a:rPr lang="en-US" altLang="zh-CN" sz="1100" b="0" i="0" u="none" strike="noStrike" dirty="0" smtClean="0">
                          <a:solidFill>
                            <a:srgbClr val="000000"/>
                          </a:solidFill>
                          <a:effectLst/>
                          <a:latin typeface="+mj-ea"/>
                          <a:ea typeface="+mj-ea"/>
                        </a:rPr>
                        <a:t>262 </a:t>
                      </a:r>
                      <a:endParaRPr lang="en-US" altLang="zh-CN" sz="11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100" b="0" i="0" u="none" strike="noStrike" dirty="0" smtClean="0">
                          <a:solidFill>
                            <a:srgbClr val="000000"/>
                          </a:solidFill>
                          <a:effectLst/>
                          <a:latin typeface="+mj-ea"/>
                          <a:ea typeface="+mj-ea"/>
                        </a:rPr>
                        <a:t>261 </a:t>
                      </a:r>
                      <a:endParaRPr lang="en-US" altLang="zh-CN" sz="1100" b="0" i="0" u="none" strike="noStrike" dirty="0">
                        <a:solidFill>
                          <a:srgbClr val="000000"/>
                        </a:solidFill>
                        <a:effectLst/>
                        <a:latin typeface="+mj-ea"/>
                        <a:ea typeface="+mj-ea"/>
                      </a:endParaRPr>
                    </a:p>
                  </a:txBody>
                  <a:tcPr marL="9525" marR="9525" marT="9525" marB="0" anchor="ctr"/>
                </a:tc>
                <a:tc>
                  <a:txBody>
                    <a:bodyPr/>
                    <a:lstStyle/>
                    <a:p>
                      <a:endParaRPr lang="zh-CN" altLang="en-US" dirty="0">
                        <a:solidFill>
                          <a:srgbClr val="FF0000"/>
                        </a:solidFill>
                        <a:latin typeface="+mj-ea"/>
                        <a:ea typeface="+mj-ea"/>
                      </a:endParaRPr>
                    </a:p>
                  </a:txBody>
                  <a:tcPr anchor="ctr" anchorCtr="1"/>
                </a:tc>
                <a:tc>
                  <a:txBody>
                    <a:bodyPr/>
                    <a:lstStyle/>
                    <a:p>
                      <a:pPr algn="l" fontAlgn="b"/>
                      <a:r>
                        <a:rPr lang="zh-CN" altLang="en-US" sz="1100" b="0" i="0" u="none" strike="noStrike" kern="1200" dirty="0" smtClean="0">
                          <a:solidFill>
                            <a:srgbClr val="000000"/>
                          </a:solidFill>
                          <a:effectLst/>
                          <a:latin typeface="+mj-ea"/>
                          <a:ea typeface="+mn-ea"/>
                          <a:cs typeface="+mn-cs"/>
                        </a:rPr>
                        <a:t>虎扑体育论坛</a:t>
                      </a:r>
                      <a:endParaRPr lang="zh-CN" altLang="en-US" sz="1100" b="0" i="0" u="none" strike="noStrike" dirty="0">
                        <a:solidFill>
                          <a:srgbClr val="FF0000"/>
                        </a:solidFill>
                        <a:effectLst/>
                        <a:latin typeface="+mj-ea"/>
                        <a:ea typeface="+mj-ea"/>
                      </a:endParaRPr>
                    </a:p>
                  </a:txBody>
                  <a:tcPr marL="9525" marR="9525" marT="9525" marB="0" anchor="ctr" anchorCtr="1"/>
                </a:tc>
              </a:tr>
              <a:tr h="507239">
                <a:tc>
                  <a:txBody>
                    <a:bodyPr/>
                    <a:lstStyle/>
                    <a:p>
                      <a:r>
                        <a:rPr lang="en-US" altLang="zh-CN" dirty="0" smtClean="0"/>
                        <a:t>5</a:t>
                      </a:r>
                      <a:endParaRPr lang="zh-CN" altLang="en-US" dirty="0"/>
                    </a:p>
                  </a:txBody>
                  <a:tcPr anchor="ctr" anchorCtr="1"/>
                </a:tc>
                <a:tc>
                  <a:txBody>
                    <a:bodyPr/>
                    <a:lstStyle/>
                    <a:p>
                      <a:pPr algn="l" fontAlgn="b"/>
                      <a:r>
                        <a:rPr lang="zh-CN" altLang="en-US" sz="1100" b="0" i="0" u="none" strike="noStrike" dirty="0">
                          <a:solidFill>
                            <a:srgbClr val="000000"/>
                          </a:solidFill>
                          <a:effectLst/>
                          <a:latin typeface="+mj-ea"/>
                          <a:ea typeface="+mj-ea"/>
                        </a:rPr>
                        <a:t>余额宝收益节节攀升，大家怎么看</a:t>
                      </a:r>
                    </a:p>
                  </a:txBody>
                  <a:tcPr marL="9525" marR="9525" marT="9525" marB="0" anchor="ctr"/>
                </a:tc>
                <a:tc>
                  <a:txBody>
                    <a:bodyPr/>
                    <a:lstStyle/>
                    <a:p>
                      <a:pPr algn="ctr" fontAlgn="b"/>
                      <a:r>
                        <a:rPr lang="en-US" altLang="zh-CN" sz="1100" b="0" i="0" u="none" strike="noStrike" dirty="0" smtClean="0">
                          <a:solidFill>
                            <a:srgbClr val="000000"/>
                          </a:solidFill>
                          <a:effectLst/>
                          <a:latin typeface="+mj-ea"/>
                          <a:ea typeface="+mj-ea"/>
                        </a:rPr>
                        <a:t>213 </a:t>
                      </a:r>
                      <a:endParaRPr lang="en-US" altLang="zh-CN" sz="11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100" b="0" i="0" u="none" strike="noStrike" dirty="0" smtClean="0">
                          <a:solidFill>
                            <a:srgbClr val="000000"/>
                          </a:solidFill>
                          <a:effectLst/>
                          <a:latin typeface="+mj-ea"/>
                          <a:ea typeface="+mj-ea"/>
                        </a:rPr>
                        <a:t>212 </a:t>
                      </a:r>
                      <a:endParaRPr lang="en-US" altLang="zh-CN" sz="1100" b="0" i="0" u="none" strike="noStrike" dirty="0">
                        <a:solidFill>
                          <a:srgbClr val="000000"/>
                        </a:solidFill>
                        <a:effectLst/>
                        <a:latin typeface="+mj-ea"/>
                        <a:ea typeface="+mj-ea"/>
                      </a:endParaRPr>
                    </a:p>
                  </a:txBody>
                  <a:tcPr marL="9525" marR="9525" marT="9525" marB="0" anchor="ctr"/>
                </a:tc>
                <a:tc>
                  <a:txBody>
                    <a:bodyPr/>
                    <a:lstStyle/>
                    <a:p>
                      <a:endParaRPr lang="zh-CN" altLang="en-US">
                        <a:latin typeface="+mj-ea"/>
                        <a:ea typeface="+mj-ea"/>
                      </a:endParaRPr>
                    </a:p>
                  </a:txBody>
                  <a:tcPr anchor="ctr" anchorCtr="1"/>
                </a:tc>
                <a:tc>
                  <a:txBody>
                    <a:bodyPr/>
                    <a:lstStyle/>
                    <a:p>
                      <a:pPr algn="l" fontAlgn="b"/>
                      <a:r>
                        <a:rPr lang="zh-CN" altLang="en-US" sz="1100" b="0" i="0" u="none" strike="noStrike" dirty="0">
                          <a:solidFill>
                            <a:srgbClr val="000000"/>
                          </a:solidFill>
                          <a:effectLst/>
                          <a:latin typeface="+mj-ea"/>
                          <a:ea typeface="+mj-ea"/>
                        </a:rPr>
                        <a:t>虎扑体育论坛</a:t>
                      </a:r>
                    </a:p>
                  </a:txBody>
                  <a:tcPr marL="9525" marR="9525" marT="9525" marB="0" anchor="ctr" anchorCtr="1"/>
                </a:tc>
              </a:tr>
            </a:tbl>
          </a:graphicData>
        </a:graphic>
      </p:graphicFrame>
      <p:pic>
        <p:nvPicPr>
          <p:cNvPr id="46" name="图片 45"/>
          <p:cNvPicPr>
            <a:picLocks noChangeAspect="1"/>
          </p:cNvPicPr>
          <p:nvPr/>
        </p:nvPicPr>
        <p:blipFill rotWithShape="1">
          <a:blip r:embed="rId3"/>
          <a:srcRect l="14997" t="26867" r="46928" b="46826"/>
          <a:stretch/>
        </p:blipFill>
        <p:spPr>
          <a:xfrm>
            <a:off x="10023264" y="3834666"/>
            <a:ext cx="637727" cy="245280"/>
          </a:xfrm>
          <a:prstGeom prst="rect">
            <a:avLst/>
          </a:prstGeom>
        </p:spPr>
      </p:pic>
      <p:pic>
        <p:nvPicPr>
          <p:cNvPr id="48" name="图片 47"/>
          <p:cNvPicPr>
            <a:picLocks noChangeAspect="1"/>
          </p:cNvPicPr>
          <p:nvPr/>
        </p:nvPicPr>
        <p:blipFill rotWithShape="1">
          <a:blip r:embed="rId3"/>
          <a:srcRect l="14997" t="26867" r="46928" b="46826"/>
          <a:stretch/>
        </p:blipFill>
        <p:spPr>
          <a:xfrm>
            <a:off x="10023264" y="4482783"/>
            <a:ext cx="637727" cy="245280"/>
          </a:xfrm>
          <a:prstGeom prst="rect">
            <a:avLst/>
          </a:prstGeom>
        </p:spPr>
      </p:pic>
      <p:pic>
        <p:nvPicPr>
          <p:cNvPr id="49" name="图片 48"/>
          <p:cNvPicPr>
            <a:picLocks noChangeAspect="1"/>
          </p:cNvPicPr>
          <p:nvPr/>
        </p:nvPicPr>
        <p:blipFill rotWithShape="1">
          <a:blip r:embed="rId3"/>
          <a:srcRect l="14997" t="26867" r="46928" b="46826"/>
          <a:stretch/>
        </p:blipFill>
        <p:spPr>
          <a:xfrm>
            <a:off x="10023264" y="5079749"/>
            <a:ext cx="637727" cy="245280"/>
          </a:xfrm>
          <a:prstGeom prst="rect">
            <a:avLst/>
          </a:prstGeom>
        </p:spPr>
      </p:pic>
      <p:pic>
        <p:nvPicPr>
          <p:cNvPr id="50" name="图片 49"/>
          <p:cNvPicPr>
            <a:picLocks noChangeAspect="1"/>
          </p:cNvPicPr>
          <p:nvPr/>
        </p:nvPicPr>
        <p:blipFill rotWithShape="1">
          <a:blip r:embed="rId3"/>
          <a:srcRect l="14997" t="26867" r="46928" b="46826"/>
          <a:stretch/>
        </p:blipFill>
        <p:spPr>
          <a:xfrm>
            <a:off x="10023264" y="5604215"/>
            <a:ext cx="637727" cy="245280"/>
          </a:xfrm>
          <a:prstGeom prst="rect">
            <a:avLst/>
          </a:prstGeom>
        </p:spPr>
      </p:pic>
      <p:pic>
        <p:nvPicPr>
          <p:cNvPr id="51" name="图片 50"/>
          <p:cNvPicPr>
            <a:picLocks noChangeAspect="1"/>
          </p:cNvPicPr>
          <p:nvPr/>
        </p:nvPicPr>
        <p:blipFill rotWithShape="1">
          <a:blip r:embed="rId4"/>
          <a:srcRect l="16977" t="42961" r="16295" b="16369"/>
          <a:stretch/>
        </p:blipFill>
        <p:spPr>
          <a:xfrm>
            <a:off x="10069537" y="3195658"/>
            <a:ext cx="545180" cy="217403"/>
          </a:xfrm>
          <a:prstGeom prst="rect">
            <a:avLst/>
          </a:prstGeom>
        </p:spPr>
      </p:pic>
    </p:spTree>
    <p:extLst>
      <p:ext uri="{BB962C8B-B14F-4D97-AF65-F5344CB8AC3E}">
        <p14:creationId xmlns:p14="http://schemas.microsoft.com/office/powerpoint/2010/main" val="1545801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716" y="182881"/>
            <a:ext cx="9818711" cy="917522"/>
          </a:xfrm>
        </p:spPr>
        <p:txBody>
          <a:bodyPr/>
          <a:lstStyle/>
          <a:p>
            <a:pPr>
              <a:lnSpc>
                <a:spcPts val="3300"/>
              </a:lnSpc>
            </a:pPr>
            <a:r>
              <a:rPr lang="zh-CN" altLang="en-US" sz="2600" dirty="0">
                <a:solidFill>
                  <a:schemeClr val="tx1"/>
                </a:solidFill>
              </a:rPr>
              <a:t>理财通在品牌健康度上的表现较好，优于其它品牌</a:t>
            </a:r>
            <a:r>
              <a:rPr lang="zh-CN" altLang="en-US" sz="2600" dirty="0" smtClean="0">
                <a:solidFill>
                  <a:schemeClr val="tx1"/>
                </a:solidFill>
              </a:rPr>
              <a:t>。蚂蚁聚宝“提现收费”降低了品牌健康度。</a:t>
            </a:r>
            <a:endParaRPr lang="zh-CN" altLang="en-US" sz="2600" dirty="0">
              <a:solidFill>
                <a:schemeClr val="tx1"/>
              </a:solidFill>
            </a:endParaRPr>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18</a:t>
            </a:fld>
            <a:endParaRPr lang="zh-CN" altLang="en-US">
              <a:solidFill>
                <a:srgbClr val="2B2929"/>
              </a:solidFill>
            </a:endParaRPr>
          </a:p>
        </p:txBody>
      </p:sp>
      <p:graphicFrame>
        <p:nvGraphicFramePr>
          <p:cNvPr id="5" name="图表 4"/>
          <p:cNvGraphicFramePr/>
          <p:nvPr>
            <p:extLst>
              <p:ext uri="{D42A27DB-BD31-4B8C-83A1-F6EECF244321}">
                <p14:modId xmlns:p14="http://schemas.microsoft.com/office/powerpoint/2010/main" val="4214168409"/>
              </p:ext>
            </p:extLst>
          </p:nvPr>
        </p:nvGraphicFramePr>
        <p:xfrm>
          <a:off x="838200" y="2293907"/>
          <a:ext cx="10254521" cy="3509796"/>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7" name="文本框 6"/>
          <p:cNvSpPr txBox="1"/>
          <p:nvPr/>
        </p:nvSpPr>
        <p:spPr>
          <a:xfrm>
            <a:off x="988499" y="6377773"/>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8" name="文本框 7"/>
          <p:cNvSpPr txBox="1"/>
          <p:nvPr/>
        </p:nvSpPr>
        <p:spPr>
          <a:xfrm>
            <a:off x="3386851" y="1884985"/>
            <a:ext cx="5083443"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zh-CN" altLang="en-US" dirty="0" smtClean="0"/>
              <a:t>竞品过去</a:t>
            </a:r>
            <a:r>
              <a:rPr lang="en-US" altLang="zh-CN" dirty="0" smtClean="0"/>
              <a:t>1</a:t>
            </a:r>
            <a:r>
              <a:rPr lang="zh-CN" altLang="en-US" dirty="0" smtClean="0"/>
              <a:t>年品牌健康度</a:t>
            </a:r>
            <a:r>
              <a:rPr lang="en-US" altLang="zh-CN" dirty="0" smtClean="0"/>
              <a:t>---</a:t>
            </a:r>
            <a:r>
              <a:rPr lang="zh-CN" altLang="en-US" dirty="0" smtClean="0"/>
              <a:t>分月对比 </a:t>
            </a:r>
            <a:r>
              <a:rPr lang="en-US" altLang="zh-CN" dirty="0" smtClean="0"/>
              <a:t>]</a:t>
            </a:r>
            <a:endParaRPr lang="zh-CN" altLang="en-US" dirty="0"/>
          </a:p>
        </p:txBody>
      </p:sp>
      <p:sp>
        <p:nvSpPr>
          <p:cNvPr id="9" name="椭圆 8"/>
          <p:cNvSpPr/>
          <p:nvPr/>
        </p:nvSpPr>
        <p:spPr>
          <a:xfrm>
            <a:off x="5796963" y="2255270"/>
            <a:ext cx="577299" cy="39186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5121615" y="2230135"/>
            <a:ext cx="649590" cy="465360"/>
          </a:xfrm>
          <a:prstGeom prst="rect">
            <a:avLst/>
          </a:prstGeom>
        </p:spPr>
      </p:pic>
      <p:sp>
        <p:nvSpPr>
          <p:cNvPr id="11" name="文本框 10"/>
          <p:cNvSpPr txBox="1"/>
          <p:nvPr/>
        </p:nvSpPr>
        <p:spPr>
          <a:xfrm>
            <a:off x="6348504" y="2254317"/>
            <a:ext cx="825028" cy="430887"/>
          </a:xfrm>
          <a:prstGeom prst="rect">
            <a:avLst/>
          </a:prstGeom>
          <a:noFill/>
        </p:spPr>
        <p:txBody>
          <a:bodyPr wrap="square" rtlCol="0">
            <a:spAutoFit/>
          </a:bodyPr>
          <a:lstStyle/>
          <a:p>
            <a:r>
              <a:rPr lang="zh-CN" altLang="en-US" sz="1100" b="1" dirty="0" smtClean="0">
                <a:solidFill>
                  <a:srgbClr val="FF0000"/>
                </a:solidFill>
              </a:rPr>
              <a:t>刘涛代言转发抽奖</a:t>
            </a:r>
            <a:endParaRPr lang="zh-CN" altLang="en-US" sz="1100" b="1" dirty="0">
              <a:solidFill>
                <a:srgbClr val="FF0000"/>
              </a:solidFill>
            </a:endParaRPr>
          </a:p>
        </p:txBody>
      </p:sp>
      <p:sp>
        <p:nvSpPr>
          <p:cNvPr id="18" name="椭圆 17"/>
          <p:cNvSpPr/>
          <p:nvPr/>
        </p:nvSpPr>
        <p:spPr>
          <a:xfrm>
            <a:off x="3007029" y="5004151"/>
            <a:ext cx="505008" cy="39186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849082" y="4533674"/>
            <a:ext cx="1325910" cy="430887"/>
          </a:xfrm>
          <a:prstGeom prst="rect">
            <a:avLst/>
          </a:prstGeom>
          <a:noFill/>
        </p:spPr>
        <p:txBody>
          <a:bodyPr wrap="square" rtlCol="0">
            <a:spAutoFit/>
          </a:bodyPr>
          <a:lstStyle/>
          <a:p>
            <a:r>
              <a:rPr lang="zh-CN" altLang="en-US" sz="1100" b="1" dirty="0" smtClean="0">
                <a:solidFill>
                  <a:srgbClr val="FF0000"/>
                </a:solidFill>
              </a:rPr>
              <a:t>支付宝限额，担心余额宝也会限额</a:t>
            </a:r>
            <a:endParaRPr lang="zh-CN" altLang="en-US" sz="1100" b="1" dirty="0">
              <a:solidFill>
                <a:srgbClr val="FF0000"/>
              </a:solidFill>
            </a:endParaRPr>
          </a:p>
        </p:txBody>
      </p:sp>
      <p:sp>
        <p:nvSpPr>
          <p:cNvPr id="20" name="圆角矩形 19"/>
          <p:cNvSpPr/>
          <p:nvPr/>
        </p:nvSpPr>
        <p:spPr>
          <a:xfrm>
            <a:off x="4273856" y="3751104"/>
            <a:ext cx="4183559" cy="1516355"/>
          </a:xfrm>
          <a:prstGeom prst="roundRect">
            <a:avLst>
              <a:gd name="adj" fmla="val 388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r>
              <a:rPr lang="en-US" altLang="zh-CN" sz="1000" dirty="0" smtClean="0">
                <a:solidFill>
                  <a:schemeClr val="tx1"/>
                </a:solidFill>
              </a:rPr>
              <a:t>- </a:t>
            </a:r>
            <a:r>
              <a:rPr lang="zh-CN" altLang="en-US" sz="1000" dirty="0" smtClean="0">
                <a:solidFill>
                  <a:schemeClr val="tx1"/>
                </a:solidFill>
              </a:rPr>
              <a:t>所以</a:t>
            </a:r>
            <a:r>
              <a:rPr lang="zh-CN" altLang="en-US" sz="1000" dirty="0">
                <a:solidFill>
                  <a:schemeClr val="tx1"/>
                </a:solidFill>
              </a:rPr>
              <a:t>说 放在余额宝里的钱只能提到余额里 再从余额里提现到银行卡才行？而且免费提现额度是有两万 而且是累积两万？不是一定时间内两万？提现</a:t>
            </a:r>
            <a:r>
              <a:rPr lang="en-US" altLang="zh-CN" sz="1000" dirty="0">
                <a:solidFill>
                  <a:schemeClr val="tx1"/>
                </a:solidFill>
              </a:rPr>
              <a:t>1000</a:t>
            </a:r>
            <a:r>
              <a:rPr lang="zh-CN" altLang="en-US" sz="1000" dirty="0">
                <a:solidFill>
                  <a:schemeClr val="tx1"/>
                </a:solidFill>
              </a:rPr>
              <a:t>收一块 </a:t>
            </a:r>
            <a:r>
              <a:rPr lang="en-US" altLang="zh-CN" sz="1000" dirty="0">
                <a:solidFill>
                  <a:schemeClr val="tx1"/>
                </a:solidFill>
              </a:rPr>
              <a:t>10000</a:t>
            </a:r>
            <a:r>
              <a:rPr lang="zh-CN" altLang="en-US" sz="1000" dirty="0">
                <a:solidFill>
                  <a:schemeClr val="tx1"/>
                </a:solidFill>
              </a:rPr>
              <a:t>就要收十块 你厉害</a:t>
            </a:r>
            <a:r>
              <a:rPr lang="en-US" altLang="zh-CN" sz="1000" dirty="0">
                <a:solidFill>
                  <a:schemeClr val="tx1"/>
                </a:solidFill>
              </a:rPr>
              <a:t>[</a:t>
            </a:r>
            <a:r>
              <a:rPr lang="zh-CN" altLang="en-US" sz="1000" dirty="0">
                <a:solidFill>
                  <a:schemeClr val="tx1"/>
                </a:solidFill>
              </a:rPr>
              <a:t>拜拜</a:t>
            </a:r>
            <a:r>
              <a:rPr lang="en-US" altLang="zh-CN" sz="1000" dirty="0">
                <a:solidFill>
                  <a:schemeClr val="tx1"/>
                </a:solidFill>
              </a:rPr>
              <a:t>][</a:t>
            </a:r>
            <a:r>
              <a:rPr lang="zh-CN" altLang="en-US" sz="1000" dirty="0">
                <a:solidFill>
                  <a:schemeClr val="tx1"/>
                </a:solidFill>
              </a:rPr>
              <a:t>拜拜</a:t>
            </a:r>
            <a:r>
              <a:rPr lang="en-US" altLang="zh-CN" sz="1000" dirty="0">
                <a:solidFill>
                  <a:schemeClr val="tx1"/>
                </a:solidFill>
              </a:rPr>
              <a:t>][</a:t>
            </a:r>
            <a:r>
              <a:rPr lang="zh-CN" altLang="en-US" sz="1000" dirty="0">
                <a:solidFill>
                  <a:schemeClr val="tx1"/>
                </a:solidFill>
              </a:rPr>
              <a:t>拜拜</a:t>
            </a:r>
            <a:r>
              <a:rPr lang="en-US" altLang="zh-CN" sz="1000" dirty="0" smtClean="0">
                <a:solidFill>
                  <a:schemeClr val="tx1"/>
                </a:solidFill>
              </a:rPr>
              <a:t>]</a:t>
            </a:r>
          </a:p>
          <a:p>
            <a:pPr>
              <a:lnSpc>
                <a:spcPts val="1400"/>
              </a:lnSpc>
            </a:pPr>
            <a:endParaRPr lang="en-US" altLang="zh-CN" sz="1000" dirty="0" smtClean="0">
              <a:solidFill>
                <a:schemeClr val="tx1"/>
              </a:solidFill>
            </a:endParaRPr>
          </a:p>
          <a:p>
            <a:pPr>
              <a:lnSpc>
                <a:spcPts val="1400"/>
              </a:lnSpc>
            </a:pPr>
            <a:r>
              <a:rPr lang="en-US" altLang="zh-CN" sz="1000" dirty="0">
                <a:solidFill>
                  <a:schemeClr val="tx1"/>
                </a:solidFill>
              </a:rPr>
              <a:t>- [</a:t>
            </a:r>
            <a:r>
              <a:rPr lang="zh-CN" altLang="en-US" sz="1000" dirty="0">
                <a:solidFill>
                  <a:schemeClr val="tx1"/>
                </a:solidFill>
              </a:rPr>
              <a:t>拜拜</a:t>
            </a:r>
            <a:r>
              <a:rPr lang="en-US" altLang="zh-CN" sz="1000" dirty="0">
                <a:solidFill>
                  <a:schemeClr val="tx1"/>
                </a:solidFill>
              </a:rPr>
              <a:t>]</a:t>
            </a:r>
            <a:r>
              <a:rPr lang="zh-CN" altLang="en-US" sz="1000" dirty="0">
                <a:solidFill>
                  <a:schemeClr val="tx1"/>
                </a:solidFill>
              </a:rPr>
              <a:t>支付宝被限额，什么狗屁监管部门，一年才给</a:t>
            </a:r>
            <a:r>
              <a:rPr lang="en-US" altLang="zh-CN" sz="1000" dirty="0">
                <a:solidFill>
                  <a:schemeClr val="tx1"/>
                </a:solidFill>
              </a:rPr>
              <a:t>20</a:t>
            </a:r>
            <a:r>
              <a:rPr lang="zh-CN" altLang="en-US" sz="1000" dirty="0">
                <a:solidFill>
                  <a:schemeClr val="tx1"/>
                </a:solidFill>
              </a:rPr>
              <a:t>万？确定不是一个月吗？余额转到余额宝都要扣额度！真黑喂！考虑过做生意的人感受吗，完全不够用谢谢</a:t>
            </a:r>
            <a:endParaRPr lang="en-US" altLang="zh-CN" sz="1000" dirty="0">
              <a:solidFill>
                <a:schemeClr val="tx1"/>
              </a:solidFill>
            </a:endParaRPr>
          </a:p>
        </p:txBody>
      </p:sp>
      <p:sp>
        <p:nvSpPr>
          <p:cNvPr id="21" name="文本框 20"/>
          <p:cNvSpPr txBox="1"/>
          <p:nvPr/>
        </p:nvSpPr>
        <p:spPr>
          <a:xfrm>
            <a:off x="4273856" y="3598772"/>
            <a:ext cx="1873333" cy="276999"/>
          </a:xfrm>
          <a:prstGeom prst="rect">
            <a:avLst/>
          </a:prstGeom>
          <a:noFill/>
        </p:spPr>
        <p:txBody>
          <a:bodyPr wrap="none" rtlCol="0">
            <a:spAutoFit/>
          </a:bodyPr>
          <a:lstStyle/>
          <a:p>
            <a:r>
              <a:rPr lang="en-US" altLang="zh-CN" sz="1200" b="1" i="1" dirty="0" smtClean="0">
                <a:solidFill>
                  <a:srgbClr val="0070C0"/>
                </a:solidFill>
              </a:rPr>
              <a:t>Voice of Consumer </a:t>
            </a:r>
            <a:r>
              <a:rPr lang="en-US" altLang="zh-CN" sz="1200" b="1" i="1" dirty="0" smtClean="0">
                <a:solidFill>
                  <a:srgbClr val="0070C0"/>
                </a:solidFill>
                <a:sym typeface="Webdings" panose="05030102010509060703" pitchFamily="18" charset="2"/>
              </a:rPr>
              <a:t></a:t>
            </a:r>
            <a:r>
              <a:rPr lang="en-US" altLang="zh-CN" sz="1200" b="1" i="1" dirty="0" smtClean="0">
                <a:solidFill>
                  <a:srgbClr val="0070C0"/>
                </a:solidFill>
              </a:rPr>
              <a:t>: </a:t>
            </a:r>
            <a:endParaRPr lang="zh-CN" altLang="en-US" sz="1200" b="1" i="1" dirty="0">
              <a:solidFill>
                <a:srgbClr val="0070C0"/>
              </a:solidFill>
            </a:endParaRPr>
          </a:p>
        </p:txBody>
      </p:sp>
    </p:spTree>
    <p:extLst>
      <p:ext uri="{BB962C8B-B14F-4D97-AF65-F5344CB8AC3E}">
        <p14:creationId xmlns:p14="http://schemas.microsoft.com/office/powerpoint/2010/main" val="817406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4373" y="582223"/>
            <a:ext cx="3413951" cy="628389"/>
          </a:xfrm>
        </p:spPr>
        <p:txBody>
          <a:bodyPr/>
          <a:lstStyle/>
          <a:p>
            <a:r>
              <a:rPr lang="zh-CN" altLang="en-US" sz="3600" dirty="0" smtClean="0"/>
              <a:t>理财通品牌表现</a:t>
            </a:r>
            <a:endParaRPr lang="zh-CN" altLang="en-US" sz="3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19</a:t>
            </a:fld>
            <a:endParaRPr lang="zh-CN" altLang="en-US">
              <a:solidFill>
                <a:srgbClr val="2B2929"/>
              </a:solidFill>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cxnSp>
        <p:nvCxnSpPr>
          <p:cNvPr id="9" name="直接连接符 8"/>
          <p:cNvCxnSpPr/>
          <p:nvPr/>
        </p:nvCxnSpPr>
        <p:spPr>
          <a:xfrm>
            <a:off x="910130" y="1261818"/>
            <a:ext cx="3362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10130" y="499819"/>
            <a:ext cx="336243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84373" y="1459696"/>
            <a:ext cx="9915862" cy="4580741"/>
          </a:xfrm>
          <a:prstGeom prst="rect">
            <a:avLst/>
          </a:prstGeom>
          <a:noFill/>
        </p:spPr>
        <p:txBody>
          <a:bodyPr wrap="square" rtlCol="0">
            <a:spAutoFit/>
          </a:bodyPr>
          <a:lstStyle/>
          <a:p>
            <a:pPr marL="285750" indent="-285750">
              <a:lnSpc>
                <a:spcPts val="2500"/>
              </a:lnSpc>
              <a:buFontTx/>
              <a:buChar char="-"/>
            </a:pPr>
            <a:r>
              <a:rPr lang="zh-CN" altLang="en-US" dirty="0" smtClean="0"/>
              <a:t>理财通声量及健康度均处于良好水平。健康度高于蚂蚁聚宝和京东金融。但声量不敌蚂蚁聚宝。蚂蚁聚宝近期的负面消息造成其健康度较低（提现收费、招财宝逾期事件）</a:t>
            </a:r>
            <a:endParaRPr lang="en-US" altLang="zh-CN" dirty="0" smtClean="0"/>
          </a:p>
          <a:p>
            <a:pPr marL="285750" indent="-285750">
              <a:lnSpc>
                <a:spcPts val="2500"/>
              </a:lnSpc>
              <a:buFontTx/>
              <a:buChar char="-"/>
            </a:pPr>
            <a:endParaRPr lang="en-US" altLang="zh-CN" dirty="0"/>
          </a:p>
          <a:p>
            <a:pPr marL="285750" indent="-285750">
              <a:lnSpc>
                <a:spcPts val="2500"/>
              </a:lnSpc>
              <a:buFontTx/>
              <a:buChar char="-"/>
            </a:pPr>
            <a:r>
              <a:rPr lang="zh-CN" altLang="en-US" dirty="0" smtClean="0"/>
              <a:t>从声量引发的互动量来看，理财通表现低于</a:t>
            </a:r>
            <a:r>
              <a:rPr lang="zh-CN" altLang="en-US" dirty="0"/>
              <a:t>蚂蚁聚</a:t>
            </a:r>
            <a:r>
              <a:rPr lang="zh-CN" altLang="en-US" dirty="0" smtClean="0"/>
              <a:t>宝、天天基金、京东金融。</a:t>
            </a:r>
            <a:endParaRPr lang="en-US" altLang="zh-CN" dirty="0" smtClean="0"/>
          </a:p>
          <a:p>
            <a:pPr marL="285750" indent="-285750">
              <a:lnSpc>
                <a:spcPts val="2500"/>
              </a:lnSpc>
              <a:buFontTx/>
              <a:buChar char="-"/>
            </a:pPr>
            <a:endParaRPr lang="en-US" altLang="zh-CN" dirty="0"/>
          </a:p>
          <a:p>
            <a:pPr marL="285750" indent="-285750">
              <a:lnSpc>
                <a:spcPts val="2500"/>
              </a:lnSpc>
              <a:buFontTx/>
              <a:buChar char="-"/>
            </a:pPr>
            <a:r>
              <a:rPr lang="zh-CN" altLang="en-US" dirty="0" smtClean="0"/>
              <a:t>理财通紧跟时间节点，并联合各大品牌推出的活动，不断制造声量小高峰，保持社交活跃度。自</a:t>
            </a:r>
            <a:r>
              <a:rPr lang="en-US" altLang="zh-CN" dirty="0" smtClean="0"/>
              <a:t>2017</a:t>
            </a:r>
            <a:r>
              <a:rPr lang="zh-CN" altLang="en-US" dirty="0" smtClean="0"/>
              <a:t>年</a:t>
            </a:r>
            <a:r>
              <a:rPr lang="en-US" altLang="zh-CN" dirty="0" smtClean="0"/>
              <a:t>1</a:t>
            </a:r>
            <a:r>
              <a:rPr lang="zh-CN" altLang="en-US" dirty="0" smtClean="0"/>
              <a:t>月以来，品牌声量较</a:t>
            </a:r>
            <a:r>
              <a:rPr lang="en-US" altLang="zh-CN" dirty="0" smtClean="0"/>
              <a:t>2016</a:t>
            </a:r>
            <a:r>
              <a:rPr lang="zh-CN" altLang="en-US" dirty="0" smtClean="0"/>
              <a:t>年下半年低。</a:t>
            </a:r>
            <a:endParaRPr lang="en-US" altLang="zh-CN" dirty="0" smtClean="0"/>
          </a:p>
          <a:p>
            <a:pPr marL="285750" indent="-285750">
              <a:lnSpc>
                <a:spcPts val="2500"/>
              </a:lnSpc>
              <a:buFontTx/>
              <a:buChar char="-"/>
            </a:pPr>
            <a:endParaRPr lang="en-US" altLang="zh-CN" dirty="0"/>
          </a:p>
          <a:p>
            <a:pPr marL="285750" indent="-285750">
              <a:lnSpc>
                <a:spcPts val="2500"/>
              </a:lnSpc>
              <a:buFontTx/>
              <a:buChar char="-"/>
            </a:pPr>
            <a:r>
              <a:rPr lang="zh-CN" altLang="en-US" dirty="0" smtClean="0"/>
              <a:t>刘涛代言使理财通声量达到顶峰，有助于提升理财通</a:t>
            </a:r>
            <a:r>
              <a:rPr lang="zh-CN" altLang="en-US" dirty="0"/>
              <a:t>声</a:t>
            </a:r>
            <a:r>
              <a:rPr lang="zh-CN" altLang="en-US" dirty="0" smtClean="0"/>
              <a:t>量及健康度。</a:t>
            </a:r>
            <a:endParaRPr lang="en-US" altLang="zh-CN" dirty="0" smtClean="0"/>
          </a:p>
          <a:p>
            <a:pPr marL="285750" indent="-285750">
              <a:lnSpc>
                <a:spcPts val="2500"/>
              </a:lnSpc>
              <a:buFontTx/>
              <a:buChar char="-"/>
            </a:pPr>
            <a:endParaRPr lang="en-US" altLang="zh-CN" dirty="0"/>
          </a:p>
          <a:p>
            <a:pPr marL="285750" indent="-285750">
              <a:lnSpc>
                <a:spcPts val="2500"/>
              </a:lnSpc>
              <a:buFontTx/>
              <a:buChar char="-"/>
            </a:pPr>
            <a:r>
              <a:rPr lang="zh-CN" altLang="en-US" dirty="0" smtClean="0"/>
              <a:t>相比竞品，理财通在新闻渠道上的声量占比较小，且内容以产品本身的宣传为主，在引发消费者互动上有些乏力。</a:t>
            </a:r>
            <a:endParaRPr lang="en-US" altLang="zh-CN" dirty="0" smtClean="0"/>
          </a:p>
          <a:p>
            <a:pPr marL="285750" indent="-285750">
              <a:lnSpc>
                <a:spcPts val="2500"/>
              </a:lnSpc>
              <a:buFontTx/>
              <a:buChar char="-"/>
            </a:pPr>
            <a:endParaRPr lang="en-US" altLang="zh-CN" dirty="0" smtClean="0"/>
          </a:p>
          <a:p>
            <a:pPr marL="285750" indent="-285750">
              <a:lnSpc>
                <a:spcPts val="2500"/>
              </a:lnSpc>
              <a:buFontTx/>
              <a:buChar char="-"/>
            </a:pPr>
            <a:r>
              <a:rPr lang="zh-CN" altLang="en-US" dirty="0" smtClean="0"/>
              <a:t>知乎作为热门的问答平台，引发消费者对于小额、短期理财的讨论。是可以考虑的传播渠道。</a:t>
            </a:r>
            <a:endParaRPr lang="en-US" altLang="zh-CN" dirty="0" smtClean="0"/>
          </a:p>
        </p:txBody>
      </p:sp>
    </p:spTree>
    <p:extLst>
      <p:ext uri="{BB962C8B-B14F-4D97-AF65-F5344CB8AC3E}">
        <p14:creationId xmlns:p14="http://schemas.microsoft.com/office/powerpoint/2010/main" val="149989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8352" y="234494"/>
            <a:ext cx="10515600" cy="735889"/>
          </a:xfrm>
        </p:spPr>
        <p:txBody>
          <a:bodyPr/>
          <a:lstStyle/>
          <a:p>
            <a:r>
              <a:rPr lang="zh-CN" altLang="en-US" dirty="0" smtClean="0"/>
              <a:t>项目背景及目的</a:t>
            </a:r>
            <a:endParaRPr lang="zh-CN" altLang="en-US" dirty="0"/>
          </a:p>
        </p:txBody>
      </p:sp>
      <p:sp>
        <p:nvSpPr>
          <p:cNvPr id="3" name="内容占位符 2"/>
          <p:cNvSpPr>
            <a:spLocks noGrp="1"/>
          </p:cNvSpPr>
          <p:nvPr>
            <p:ph idx="4294967295"/>
          </p:nvPr>
        </p:nvSpPr>
        <p:spPr>
          <a:xfrm>
            <a:off x="928352" y="1137164"/>
            <a:ext cx="10004612" cy="4413630"/>
          </a:xfrm>
          <a:prstGeom prst="rect">
            <a:avLst/>
          </a:prstGeom>
        </p:spPr>
        <p:txBody>
          <a:bodyPr/>
          <a:lstStyle/>
          <a:p>
            <a:pPr fontAlgn="base">
              <a:lnSpc>
                <a:spcPct val="150000"/>
              </a:lnSpc>
            </a:pPr>
            <a:r>
              <a:rPr lang="zh-CN" altLang="en-US" sz="1800" b="1" dirty="0"/>
              <a:t>背景</a:t>
            </a:r>
            <a:r>
              <a:rPr lang="zh-CN" altLang="en-US" sz="1800" b="1" dirty="0" smtClean="0"/>
              <a:t>：</a:t>
            </a:r>
            <a:endParaRPr lang="en-US" altLang="zh-CN" sz="1800" b="1" dirty="0"/>
          </a:p>
          <a:p>
            <a:pPr marL="0" indent="0" fontAlgn="base">
              <a:lnSpc>
                <a:spcPts val="3000"/>
              </a:lnSpc>
              <a:buNone/>
            </a:pPr>
            <a:r>
              <a:rPr lang="zh-CN" altLang="en-US" sz="1700" dirty="0" smtClean="0"/>
              <a:t>从长期战略来看，腾讯</a:t>
            </a:r>
            <a:r>
              <a:rPr lang="en-US" altLang="zh-CN" sz="1700" dirty="0" smtClean="0"/>
              <a:t>MROI</a:t>
            </a:r>
            <a:r>
              <a:rPr lang="zh-CN" altLang="en-US" sz="1700" dirty="0" smtClean="0"/>
              <a:t>联合项目组计划搭建系统化的</a:t>
            </a:r>
            <a:r>
              <a:rPr lang="zh-CN" altLang="zh-CN" sz="1700" dirty="0" smtClean="0"/>
              <a:t>数字</a:t>
            </a:r>
            <a:r>
              <a:rPr lang="zh-CN" altLang="zh-CN" sz="1700" dirty="0"/>
              <a:t>品牌资产管理平台</a:t>
            </a:r>
            <a:r>
              <a:rPr lang="zh-CN" altLang="en-US" sz="1700" dirty="0"/>
              <a:t>，</a:t>
            </a:r>
            <a:r>
              <a:rPr lang="zh-CN" altLang="zh-CN" sz="1700" dirty="0" smtClean="0"/>
              <a:t>用于</a:t>
            </a:r>
            <a:r>
              <a:rPr lang="zh-CN" altLang="en-US" sz="1700" dirty="0" smtClean="0"/>
              <a:t>实时</a:t>
            </a:r>
            <a:r>
              <a:rPr lang="zh-CN" altLang="zh-CN" sz="1700" dirty="0" smtClean="0"/>
              <a:t>衡量</a:t>
            </a:r>
            <a:r>
              <a:rPr lang="zh-CN" altLang="zh-CN" sz="1700" dirty="0"/>
              <a:t>和</a:t>
            </a:r>
            <a:r>
              <a:rPr lang="zh-CN" altLang="zh-CN" sz="1700" dirty="0" smtClean="0"/>
              <a:t>评估</a:t>
            </a:r>
            <a:r>
              <a:rPr lang="zh-CN" altLang="en-US" sz="1700" dirty="0" smtClean="0"/>
              <a:t>集团</a:t>
            </a:r>
            <a:r>
              <a:rPr lang="zh-CN" altLang="zh-CN" sz="1700" dirty="0" smtClean="0"/>
              <a:t>各个</a:t>
            </a:r>
            <a:r>
              <a:rPr lang="zh-CN" altLang="en-US" sz="1700" dirty="0" smtClean="0"/>
              <a:t>子</a:t>
            </a:r>
            <a:r>
              <a:rPr lang="zh-CN" altLang="zh-CN" sz="1700" dirty="0" smtClean="0"/>
              <a:t>品牌</a:t>
            </a:r>
            <a:r>
              <a:rPr lang="zh-CN" altLang="en-US" sz="1700" dirty="0" smtClean="0"/>
              <a:t>表现及营销</a:t>
            </a:r>
            <a:r>
              <a:rPr lang="zh-CN" altLang="zh-CN" sz="1700" dirty="0" smtClean="0"/>
              <a:t>活动效果</a:t>
            </a:r>
            <a:r>
              <a:rPr lang="zh-CN" altLang="en-US" sz="1700" dirty="0"/>
              <a:t>，并作为营销预算分配的参考</a:t>
            </a:r>
            <a:r>
              <a:rPr lang="zh-CN" altLang="en-US" sz="1700" dirty="0" smtClean="0"/>
              <a:t>。同时配合数字品牌资产管理平台输出专项分析报告，以有针对性的评估并回顾子品牌的数字品牌资产，导出更落地及更有可行性的策略建议。在专项分析</a:t>
            </a:r>
            <a:r>
              <a:rPr lang="zh-CN" altLang="en-US" sz="1700" dirty="0"/>
              <a:t>报告</a:t>
            </a:r>
            <a:r>
              <a:rPr lang="zh-CN" altLang="en-US" sz="1700" dirty="0" smtClean="0"/>
              <a:t>中也会尝试性新增品牌评估维</a:t>
            </a:r>
            <a:r>
              <a:rPr lang="zh-CN" altLang="en-US" sz="1700" dirty="0"/>
              <a:t>度</a:t>
            </a:r>
            <a:r>
              <a:rPr lang="zh-CN" altLang="en-US" sz="1700" dirty="0" smtClean="0"/>
              <a:t>，并及时在平台中给予体现。本次报告即是针对理财通品牌的专项分析报告。</a:t>
            </a:r>
            <a:endParaRPr lang="zh-CN" altLang="zh-CN" sz="1700" dirty="0"/>
          </a:p>
          <a:p>
            <a:pPr>
              <a:lnSpc>
                <a:spcPct val="150000"/>
              </a:lnSpc>
              <a:spcBef>
                <a:spcPts val="1200"/>
              </a:spcBef>
            </a:pPr>
            <a:r>
              <a:rPr lang="zh-CN" altLang="en-US" sz="1800" b="1" dirty="0"/>
              <a:t>目的：</a:t>
            </a:r>
            <a:endParaRPr lang="en-US" altLang="zh-CN" sz="1800" b="1" dirty="0"/>
          </a:p>
          <a:p>
            <a:pPr marL="800100" lvl="1" indent="-342900">
              <a:lnSpc>
                <a:spcPts val="2700"/>
              </a:lnSpc>
              <a:spcBef>
                <a:spcPts val="1200"/>
              </a:spcBef>
              <a:buFont typeface="+mj-lt"/>
              <a:buAutoNum type="arabicPeriod"/>
            </a:pPr>
            <a:r>
              <a:rPr lang="zh-CN" altLang="en-US" sz="1800" dirty="0"/>
              <a:t>了解理财通</a:t>
            </a:r>
            <a:r>
              <a:rPr lang="zh-CN" altLang="en-US" sz="1800" dirty="0" smtClean="0"/>
              <a:t>品牌过去</a:t>
            </a:r>
            <a:r>
              <a:rPr lang="en-US" altLang="zh-CN" sz="1800" dirty="0" smtClean="0"/>
              <a:t>1</a:t>
            </a:r>
            <a:r>
              <a:rPr lang="zh-CN" altLang="en-US" sz="1800" dirty="0" smtClean="0"/>
              <a:t>年的数字品牌表现</a:t>
            </a:r>
            <a:endParaRPr lang="en-US" altLang="zh-CN" sz="1800" dirty="0" smtClean="0"/>
          </a:p>
          <a:p>
            <a:pPr marL="800100" lvl="1" indent="-342900">
              <a:lnSpc>
                <a:spcPts val="2700"/>
              </a:lnSpc>
              <a:spcBef>
                <a:spcPts val="1200"/>
              </a:spcBef>
              <a:buFont typeface="+mj-lt"/>
              <a:buAutoNum type="arabicPeriod"/>
            </a:pPr>
            <a:r>
              <a:rPr lang="zh-CN" altLang="en-US" sz="1800" dirty="0" smtClean="0"/>
              <a:t>理财通品牌形象分析</a:t>
            </a:r>
            <a:endParaRPr lang="en-US" altLang="zh-CN" sz="1800" dirty="0"/>
          </a:p>
          <a:p>
            <a:pPr marL="800100" lvl="1" indent="-342900">
              <a:lnSpc>
                <a:spcPts val="2700"/>
              </a:lnSpc>
              <a:spcBef>
                <a:spcPts val="1200"/>
              </a:spcBef>
              <a:buFont typeface="+mj-lt"/>
              <a:buAutoNum type="arabicPeriod"/>
            </a:pPr>
            <a:r>
              <a:rPr lang="zh-CN" altLang="en-US" sz="1800" dirty="0" smtClean="0"/>
              <a:t>分析重点营销活动（</a:t>
            </a:r>
            <a:r>
              <a:rPr lang="en-US" altLang="zh-CN" sz="1800" dirty="0"/>
              <a:t>3</a:t>
            </a:r>
            <a:r>
              <a:rPr lang="zh-CN" altLang="en-US" sz="1800" dirty="0" smtClean="0"/>
              <a:t>个）的表现</a:t>
            </a:r>
            <a:endParaRPr lang="zh-CN" altLang="en-US" sz="18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2</a:t>
            </a:fld>
            <a:endParaRPr lang="zh-CN" altLang="en-US">
              <a:solidFill>
                <a:srgbClr val="2B2929"/>
              </a:solidFill>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5144" y="67715"/>
            <a:ext cx="1636911" cy="333559"/>
          </a:xfrm>
          <a:prstGeom prst="rect">
            <a:avLst/>
          </a:prstGeom>
        </p:spPr>
      </p:pic>
    </p:spTree>
    <p:extLst>
      <p:ext uri="{BB962C8B-B14F-4D97-AF65-F5344CB8AC3E}">
        <p14:creationId xmlns:p14="http://schemas.microsoft.com/office/powerpoint/2010/main" val="4193967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604719" y="3433665"/>
            <a:ext cx="6957533" cy="2954256"/>
          </a:xfrm>
        </p:spPr>
        <p:txBody>
          <a:bodyPr/>
          <a:lstStyle/>
          <a:p>
            <a:r>
              <a:rPr lang="zh-CN" altLang="en-US" sz="4000" dirty="0"/>
              <a:t>理财通品牌</a:t>
            </a:r>
            <a:r>
              <a:rPr lang="zh-CN" altLang="en-US" sz="4000" dirty="0" smtClean="0"/>
              <a:t>形象</a:t>
            </a:r>
            <a:endParaRPr lang="en-US" altLang="zh-CN" sz="4000" dirty="0" smtClean="0"/>
          </a:p>
          <a:p>
            <a:pPr marL="685800" indent="-685800">
              <a:lnSpc>
                <a:spcPts val="3500"/>
              </a:lnSpc>
              <a:buFontTx/>
              <a:buChar char="-"/>
            </a:pPr>
            <a:r>
              <a:rPr lang="zh-CN" altLang="en-US" sz="3200" b="0" dirty="0" smtClean="0"/>
              <a:t>品牌形象</a:t>
            </a:r>
            <a:endParaRPr lang="en-US" altLang="zh-CN" sz="3200" b="0" dirty="0" smtClean="0"/>
          </a:p>
          <a:p>
            <a:pPr>
              <a:lnSpc>
                <a:spcPts val="3500"/>
              </a:lnSpc>
            </a:pPr>
            <a:r>
              <a:rPr lang="en-US" altLang="zh-CN" sz="3200" b="0" dirty="0"/>
              <a:t> </a:t>
            </a:r>
            <a:r>
              <a:rPr lang="en-US" altLang="zh-CN" sz="3200" b="0" dirty="0" smtClean="0"/>
              <a:t>     </a:t>
            </a:r>
            <a:r>
              <a:rPr lang="en-US" altLang="zh-CN" sz="2800" b="0" dirty="0" smtClean="0"/>
              <a:t>- </a:t>
            </a:r>
            <a:r>
              <a:rPr lang="zh-CN" altLang="en-US" sz="2800" b="0" dirty="0" smtClean="0"/>
              <a:t>一级维度</a:t>
            </a:r>
            <a:endParaRPr lang="en-US" altLang="zh-CN" sz="2800" b="0" dirty="0" smtClean="0"/>
          </a:p>
          <a:p>
            <a:pPr>
              <a:lnSpc>
                <a:spcPts val="3500"/>
              </a:lnSpc>
            </a:pPr>
            <a:r>
              <a:rPr lang="en-US" altLang="zh-CN" sz="2800" b="0" dirty="0">
                <a:solidFill>
                  <a:schemeClr val="bg1">
                    <a:lumMod val="65000"/>
                  </a:schemeClr>
                </a:solidFill>
              </a:rPr>
              <a:t> </a:t>
            </a:r>
            <a:r>
              <a:rPr lang="en-US" altLang="zh-CN" sz="2800" b="0" dirty="0" smtClean="0">
                <a:solidFill>
                  <a:schemeClr val="bg1">
                    <a:lumMod val="65000"/>
                  </a:schemeClr>
                </a:solidFill>
              </a:rPr>
              <a:t>      - </a:t>
            </a:r>
            <a:r>
              <a:rPr lang="zh-CN" altLang="en-US" sz="2800" b="0" dirty="0" smtClean="0">
                <a:solidFill>
                  <a:schemeClr val="bg1">
                    <a:lumMod val="65000"/>
                  </a:schemeClr>
                </a:solidFill>
              </a:rPr>
              <a:t>二级维度</a:t>
            </a:r>
            <a:endParaRPr lang="en-US" altLang="zh-CN" sz="2800" b="0" dirty="0" smtClean="0">
              <a:solidFill>
                <a:schemeClr val="bg1">
                  <a:lumMod val="65000"/>
                </a:schemeClr>
              </a:solidFill>
            </a:endParaRPr>
          </a:p>
          <a:p>
            <a:pPr marL="685800" indent="-685800">
              <a:lnSpc>
                <a:spcPts val="3500"/>
              </a:lnSpc>
              <a:buFontTx/>
              <a:buChar char="-"/>
            </a:pPr>
            <a:r>
              <a:rPr lang="zh-CN" altLang="en-US" sz="3200" b="0" dirty="0">
                <a:solidFill>
                  <a:schemeClr val="bg1">
                    <a:lumMod val="65000"/>
                  </a:schemeClr>
                </a:solidFill>
              </a:rPr>
              <a:t>目标人群特征</a:t>
            </a:r>
          </a:p>
        </p:txBody>
      </p:sp>
      <p:sp>
        <p:nvSpPr>
          <p:cNvPr id="4" name="文本占位符 3"/>
          <p:cNvSpPr>
            <a:spLocks noGrp="1"/>
          </p:cNvSpPr>
          <p:nvPr>
            <p:ph type="body" sz="quarter" idx="11"/>
          </p:nvPr>
        </p:nvSpPr>
        <p:spPr>
          <a:xfrm>
            <a:off x="2617747" y="3411125"/>
            <a:ext cx="793712" cy="587551"/>
          </a:xfrm>
        </p:spPr>
        <p:txBody>
          <a:bodyPr/>
          <a:lstStyle/>
          <a:p>
            <a:r>
              <a:rPr lang="en-US" altLang="zh-CN" sz="5400" dirty="0" smtClean="0"/>
              <a:t>2</a:t>
            </a:r>
            <a:endParaRPr lang="zh-CN" altLang="en-US" sz="5400" dirty="0"/>
          </a:p>
        </p:txBody>
      </p:sp>
    </p:spTree>
    <p:extLst>
      <p:ext uri="{BB962C8B-B14F-4D97-AF65-F5344CB8AC3E}">
        <p14:creationId xmlns:p14="http://schemas.microsoft.com/office/powerpoint/2010/main" val="13064160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34496"/>
            <a:ext cx="10515600" cy="565770"/>
          </a:xfrm>
        </p:spPr>
        <p:txBody>
          <a:bodyPr/>
          <a:lstStyle/>
          <a:p>
            <a:r>
              <a:rPr lang="zh-CN" altLang="en-US" sz="2600" dirty="0">
                <a:solidFill>
                  <a:schemeClr val="tx1"/>
                </a:solidFill>
              </a:rPr>
              <a:t>运用以下评估框架评价理财通及竞品的品牌形象表现</a:t>
            </a:r>
            <a:endParaRPr lang="zh-CN" altLang="en-US" sz="2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21</a:t>
            </a:fld>
            <a:endParaRPr lang="zh-CN" altLang="en-US">
              <a:solidFill>
                <a:srgbClr val="2B2929"/>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1530081889"/>
              </p:ext>
            </p:extLst>
          </p:nvPr>
        </p:nvGraphicFramePr>
        <p:xfrm>
          <a:off x="164217" y="1815922"/>
          <a:ext cx="11837808" cy="4033863"/>
        </p:xfrm>
        <a:graphic>
          <a:graphicData uri="http://schemas.openxmlformats.org/drawingml/2006/table">
            <a:tbl>
              <a:tblPr firstRow="1" bandRow="1">
                <a:tableStyleId>{3B4B98B0-60AC-42C2-AFA5-B58CD77FA1E5}</a:tableStyleId>
              </a:tblPr>
              <a:tblGrid>
                <a:gridCol w="502230"/>
                <a:gridCol w="1236372"/>
                <a:gridCol w="643943"/>
                <a:gridCol w="721217"/>
                <a:gridCol w="929449"/>
                <a:gridCol w="1094704"/>
                <a:gridCol w="1081826"/>
                <a:gridCol w="1118292"/>
                <a:gridCol w="860688"/>
                <a:gridCol w="1059103"/>
                <a:gridCol w="953192"/>
                <a:gridCol w="865144"/>
                <a:gridCol w="771648"/>
              </a:tblGrid>
              <a:tr h="650583">
                <a:tc>
                  <a:txBody>
                    <a:bodyPr/>
                    <a:lstStyle/>
                    <a:p>
                      <a:r>
                        <a:rPr lang="zh-CN" altLang="en-US" sz="1200" dirty="0" smtClean="0"/>
                        <a:t>一级维度</a:t>
                      </a:r>
                      <a:endParaRPr lang="zh-CN" altLang="en-US" sz="1200" dirty="0"/>
                    </a:p>
                  </a:txBody>
                  <a:tcPr anchor="ctr" anchorCtr="1"/>
                </a:tc>
                <a:tc>
                  <a:txBody>
                    <a:bodyPr/>
                    <a:lstStyle/>
                    <a:p>
                      <a:pPr algn="ctr"/>
                      <a:r>
                        <a:rPr lang="zh-CN" altLang="en-US" sz="1200" dirty="0" smtClean="0">
                          <a:solidFill>
                            <a:srgbClr val="000000"/>
                          </a:solidFill>
                          <a:latin typeface="微软雅黑" panose="020B0503020204020204" pitchFamily="34" charset="-122"/>
                          <a:ea typeface="微软雅黑" panose="020B0503020204020204" pitchFamily="34" charset="-122"/>
                        </a:rPr>
                        <a:t>品牌有实力</a:t>
                      </a:r>
                      <a:endParaRPr lang="zh-CN" altLang="en-US" sz="1200" dirty="0"/>
                    </a:p>
                  </a:txBody>
                  <a:tcPr anchor="ctr" anchorCtr="1"/>
                </a:tc>
                <a:tc>
                  <a:txBody>
                    <a:bodyPr/>
                    <a:lstStyle/>
                    <a:p>
                      <a:pPr algn="ctr"/>
                      <a:r>
                        <a:rPr lang="zh-CN" altLang="en-US" sz="1200" dirty="0" smtClean="0">
                          <a:solidFill>
                            <a:srgbClr val="000000"/>
                          </a:solidFill>
                          <a:latin typeface="微软雅黑" panose="020B0503020204020204" pitchFamily="34" charset="-122"/>
                          <a:ea typeface="微软雅黑" panose="020B0503020204020204" pitchFamily="34" charset="-122"/>
                        </a:rPr>
                        <a:t>专业</a:t>
                      </a:r>
                      <a:endParaRPr lang="zh-CN" altLang="en-US" sz="1200" dirty="0"/>
                    </a:p>
                  </a:txBody>
                  <a:tcPr anchor="ctr" anchorCtr="1"/>
                </a:tc>
                <a:tc>
                  <a:txBody>
                    <a:bodyPr/>
                    <a:lstStyle/>
                    <a:p>
                      <a:pPr algn="ctr"/>
                      <a:r>
                        <a:rPr lang="zh-CN" altLang="en-US" sz="1200" dirty="0" smtClean="0">
                          <a:solidFill>
                            <a:srgbClr val="000000"/>
                          </a:solidFill>
                          <a:latin typeface="微软雅黑" panose="020B0503020204020204" pitchFamily="34" charset="-122"/>
                          <a:ea typeface="微软雅黑" panose="020B0503020204020204" pitchFamily="34" charset="-122"/>
                        </a:rPr>
                        <a:t>创新</a:t>
                      </a:r>
                      <a:endParaRPr lang="zh-CN" altLang="en-US" sz="1200" dirty="0"/>
                    </a:p>
                  </a:txBody>
                  <a:tcPr anchor="ctr" anchorCtr="1"/>
                </a:tc>
                <a:tc>
                  <a:txBody>
                    <a:bodyPr/>
                    <a:lstStyle/>
                    <a:p>
                      <a:pPr algn="ctr"/>
                      <a:r>
                        <a:rPr lang="zh-CN" altLang="en-US" sz="1200" dirty="0" smtClean="0">
                          <a:solidFill>
                            <a:srgbClr val="000000"/>
                          </a:solidFill>
                          <a:latin typeface="微软雅黑" panose="020B0503020204020204" pitchFamily="34" charset="-122"/>
                          <a:ea typeface="微软雅黑" panose="020B0503020204020204" pitchFamily="34" charset="-122"/>
                        </a:rPr>
                        <a:t>营销活动丰富</a:t>
                      </a:r>
                      <a:endParaRPr lang="zh-CN" altLang="en-US" sz="1200" dirty="0"/>
                    </a:p>
                  </a:txBody>
                  <a:tcPr anchor="ctr" anchorCtr="1"/>
                </a:tc>
                <a:tc>
                  <a:txBody>
                    <a:bodyPr/>
                    <a:lstStyle/>
                    <a:p>
                      <a:pPr algn="ctr"/>
                      <a:r>
                        <a:rPr lang="zh-CN" altLang="en-US" sz="1200" dirty="0" smtClean="0">
                          <a:solidFill>
                            <a:srgbClr val="000000"/>
                          </a:solidFill>
                          <a:latin typeface="微软雅黑" panose="020B0503020204020204" pitchFamily="34" charset="-122"/>
                          <a:ea typeface="微软雅黑" panose="020B0503020204020204" pitchFamily="34" charset="-122"/>
                        </a:rPr>
                        <a:t>交易门槛低</a:t>
                      </a:r>
                      <a:endParaRPr lang="zh-CN" altLang="en-US" sz="1200" dirty="0"/>
                    </a:p>
                  </a:txBody>
                  <a:tcPr anchor="ctr" anchorCtr="1"/>
                </a:tc>
                <a:tc>
                  <a:txBody>
                    <a:bodyPr/>
                    <a:lstStyle/>
                    <a:p>
                      <a:pPr algn="ctr"/>
                      <a:r>
                        <a:rPr lang="zh-CN" altLang="en-US" sz="1200" dirty="0" smtClean="0">
                          <a:solidFill>
                            <a:srgbClr val="000000"/>
                          </a:solidFill>
                          <a:latin typeface="微软雅黑" panose="020B0503020204020204" pitchFamily="34" charset="-122"/>
                          <a:ea typeface="微软雅黑" panose="020B0503020204020204" pitchFamily="34" charset="-122"/>
                        </a:rPr>
                        <a:t>投资产品精而全</a:t>
                      </a:r>
                      <a:endParaRPr lang="zh-CN" altLang="en-US" sz="1200" dirty="0"/>
                    </a:p>
                  </a:txBody>
                  <a:tcPr anchor="ctr" anchorCtr="1"/>
                </a:tc>
                <a:tc>
                  <a:txBody>
                    <a:bodyPr/>
                    <a:lstStyle/>
                    <a:p>
                      <a:pPr algn="ctr"/>
                      <a:r>
                        <a:rPr lang="zh-CN" altLang="en-US" sz="1200" dirty="0" smtClean="0">
                          <a:solidFill>
                            <a:srgbClr val="000000"/>
                          </a:solidFill>
                          <a:latin typeface="微软雅黑" panose="020B0503020204020204" pitchFamily="34" charset="-122"/>
                          <a:ea typeface="微软雅黑" panose="020B0503020204020204" pitchFamily="34" charset="-122"/>
                        </a:rPr>
                        <a:t>操作界面方便好看</a:t>
                      </a:r>
                      <a:endParaRPr lang="zh-CN" altLang="en-US" sz="1200" dirty="0"/>
                    </a:p>
                  </a:txBody>
                  <a:tcPr anchor="ctr" anchorCtr="1"/>
                </a:tc>
                <a:tc>
                  <a:txBody>
                    <a:bodyPr/>
                    <a:lstStyle/>
                    <a:p>
                      <a:pPr algn="ctr"/>
                      <a:r>
                        <a:rPr lang="en-US" altLang="zh-CN" sz="1200" dirty="0" smtClean="0">
                          <a:solidFill>
                            <a:srgbClr val="000000"/>
                          </a:solidFill>
                          <a:latin typeface="微软雅黑" panose="020B0503020204020204" pitchFamily="34" charset="-122"/>
                          <a:ea typeface="微软雅黑" panose="020B0503020204020204" pitchFamily="34" charset="-122"/>
                        </a:rPr>
                        <a:t>App</a:t>
                      </a:r>
                      <a:r>
                        <a:rPr lang="zh-CN" altLang="en-US" sz="1200" dirty="0" smtClean="0">
                          <a:solidFill>
                            <a:srgbClr val="000000"/>
                          </a:solidFill>
                          <a:latin typeface="微软雅黑" panose="020B0503020204020204" pitchFamily="34" charset="-122"/>
                          <a:ea typeface="微软雅黑" panose="020B0503020204020204" pitchFamily="34" charset="-122"/>
                        </a:rPr>
                        <a:t>稳定功能全</a:t>
                      </a:r>
                      <a:endParaRPr lang="zh-CN" altLang="en-US" sz="1200" dirty="0"/>
                    </a:p>
                  </a:txBody>
                  <a:tcPr anchor="ctr" anchorCtr="1"/>
                </a:tc>
                <a:tc>
                  <a:txBody>
                    <a:bodyPr/>
                    <a:lstStyle/>
                    <a:p>
                      <a:pPr algn="ctr"/>
                      <a:r>
                        <a:rPr lang="zh-CN" altLang="en-US" sz="1200" dirty="0" smtClean="0">
                          <a:solidFill>
                            <a:srgbClr val="000000"/>
                          </a:solidFill>
                          <a:latin typeface="微软雅黑" panose="020B0503020204020204" pitchFamily="34" charset="-122"/>
                          <a:ea typeface="微软雅黑" panose="020B0503020204020204" pitchFamily="34" charset="-122"/>
                        </a:rPr>
                        <a:t>流程</a:t>
                      </a:r>
                      <a:r>
                        <a:rPr lang="en-US" altLang="zh-CN" sz="1200" dirty="0" smtClean="0">
                          <a:solidFill>
                            <a:srgbClr val="000000"/>
                          </a:solidFill>
                          <a:latin typeface="微软雅黑" panose="020B0503020204020204" pitchFamily="34" charset="-122"/>
                          <a:ea typeface="微软雅黑" panose="020B0503020204020204" pitchFamily="34" charset="-122"/>
                        </a:rPr>
                        <a:t>/</a:t>
                      </a:r>
                      <a:r>
                        <a:rPr lang="zh-CN" altLang="en-US" sz="1200" dirty="0" smtClean="0">
                          <a:solidFill>
                            <a:srgbClr val="000000"/>
                          </a:solidFill>
                          <a:latin typeface="微软雅黑" panose="020B0503020204020204" pitchFamily="34" charset="-122"/>
                          <a:ea typeface="微软雅黑" panose="020B0503020204020204" pitchFamily="34" charset="-122"/>
                        </a:rPr>
                        <a:t>机制合理迅速</a:t>
                      </a:r>
                      <a:endParaRPr lang="zh-CN" altLang="en-US" sz="1200" dirty="0"/>
                    </a:p>
                  </a:txBody>
                  <a:tcPr anchor="ctr" anchorCtr="1"/>
                </a:tc>
                <a:tc>
                  <a:txBody>
                    <a:bodyPr/>
                    <a:lstStyle/>
                    <a:p>
                      <a:pPr algn="ctr"/>
                      <a:r>
                        <a:rPr lang="zh-CN" altLang="en-US" sz="1200" dirty="0" smtClean="0">
                          <a:solidFill>
                            <a:srgbClr val="000000"/>
                          </a:solidFill>
                          <a:latin typeface="微软雅黑" panose="020B0503020204020204" pitchFamily="34" charset="-122"/>
                          <a:ea typeface="微软雅黑" panose="020B0503020204020204" pitchFamily="34" charset="-122"/>
                        </a:rPr>
                        <a:t>安全可靠</a:t>
                      </a:r>
                      <a:endParaRPr lang="zh-CN" altLang="en-US" sz="1200" dirty="0"/>
                    </a:p>
                  </a:txBody>
                  <a:tcPr anchor="ctr" anchorCtr="1"/>
                </a:tc>
                <a:tc>
                  <a:txBody>
                    <a:bodyPr/>
                    <a:lstStyle/>
                    <a:p>
                      <a:pPr algn="ctr"/>
                      <a:r>
                        <a:rPr lang="zh-CN" altLang="en-US" sz="1200" dirty="0" smtClean="0">
                          <a:solidFill>
                            <a:srgbClr val="000000"/>
                          </a:solidFill>
                          <a:latin typeface="微软雅黑" panose="020B0503020204020204" pitchFamily="34" charset="-122"/>
                          <a:ea typeface="微软雅黑" panose="020B0503020204020204" pitchFamily="34" charset="-122"/>
                        </a:rPr>
                        <a:t>服务好</a:t>
                      </a:r>
                      <a:endParaRPr lang="zh-CN" altLang="en-US" sz="1200" dirty="0"/>
                    </a:p>
                  </a:txBody>
                  <a:tcPr anchor="ctr" anchorCtr="1"/>
                </a:tc>
                <a:tc>
                  <a:txBody>
                    <a:bodyPr/>
                    <a:lstStyle/>
                    <a:p>
                      <a:pPr algn="ctr"/>
                      <a:r>
                        <a:rPr lang="zh-CN" altLang="en-US" sz="1200" dirty="0" smtClean="0">
                          <a:solidFill>
                            <a:srgbClr val="000000"/>
                          </a:solidFill>
                          <a:latin typeface="微软雅黑" panose="020B0503020204020204" pitchFamily="34" charset="-122"/>
                          <a:ea typeface="微软雅黑" panose="020B0503020204020204" pitchFamily="34" charset="-122"/>
                        </a:rPr>
                        <a:t>口碑与推荐</a:t>
                      </a:r>
                      <a:endParaRPr lang="zh-CN" altLang="en-US" sz="1200" dirty="0"/>
                    </a:p>
                  </a:txBody>
                  <a:tcPr anchor="ctr" anchorCtr="1">
                    <a:lnR w="12700" cap="flat" cmpd="sng" algn="ctr">
                      <a:solidFill>
                        <a:schemeClr val="tx1"/>
                      </a:solidFill>
                      <a:prstDash val="solid"/>
                      <a:round/>
                      <a:headEnd type="none" w="med" len="med"/>
                      <a:tailEnd type="none" w="med" len="med"/>
                    </a:lnR>
                  </a:tcPr>
                </a:tc>
              </a:tr>
              <a:tr h="1455980">
                <a:tc>
                  <a:txBody>
                    <a:bodyPr/>
                    <a:lstStyle/>
                    <a:p>
                      <a:r>
                        <a:rPr lang="zh-CN" altLang="en-US" sz="1200" dirty="0" smtClean="0"/>
                        <a:t>二级维度</a:t>
                      </a:r>
                      <a:endParaRPr lang="zh-CN" altLang="en-US" sz="1200" dirty="0"/>
                    </a:p>
                  </a:txBody>
                  <a:tcPr anchor="ctr"/>
                </a:tc>
                <a:tc>
                  <a:txBody>
                    <a:bodyPr/>
                    <a:lstStyle/>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用户数量大</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与大企业合作</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资产数额大</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涉及领域广</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大品牌</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技术能力强</a:t>
                      </a:r>
                      <a:endParaRPr lang="zh-CN" altLang="en-US" sz="1200" dirty="0"/>
                    </a:p>
                  </a:txBody>
                  <a:tcPr/>
                </a:tc>
                <a:tc>
                  <a:txBody>
                    <a:bodyPr/>
                    <a:lstStyle/>
                    <a:p>
                      <a:r>
                        <a:rPr lang="zh-CN" altLang="en-US" sz="1200" dirty="0" smtClean="0">
                          <a:solidFill>
                            <a:srgbClr val="000000"/>
                          </a:solidFill>
                          <a:latin typeface="微软雅黑" panose="020B0503020204020204" pitchFamily="34" charset="-122"/>
                          <a:ea typeface="微软雅黑" panose="020B0503020204020204" pitchFamily="34" charset="-122"/>
                        </a:rPr>
                        <a:t>专业领先的</a:t>
                      </a:r>
                      <a:endParaRPr lang="en-US" altLang="zh-CN" sz="1200" dirty="0" smtClean="0"/>
                    </a:p>
                    <a:p>
                      <a:endParaRPr lang="zh-CN" altLang="en-US" sz="1200" dirty="0"/>
                    </a:p>
                  </a:txBody>
                  <a:tcPr/>
                </a:tc>
                <a:tc>
                  <a:txBody>
                    <a:bodyPr/>
                    <a:lstStyle/>
                    <a:p>
                      <a:r>
                        <a:rPr lang="zh-CN" altLang="en-US" sz="1200" dirty="0" smtClean="0">
                          <a:solidFill>
                            <a:srgbClr val="000000"/>
                          </a:solidFill>
                          <a:latin typeface="微软雅黑" panose="020B0503020204020204" pitchFamily="34" charset="-122"/>
                          <a:ea typeface="微软雅黑" panose="020B0503020204020204" pitchFamily="34" charset="-122"/>
                        </a:rPr>
                        <a:t>勇于创新的</a:t>
                      </a:r>
                      <a:endParaRPr lang="zh-CN" altLang="en-US" sz="1200" dirty="0"/>
                    </a:p>
                  </a:txBody>
                  <a:tcPr/>
                </a:tc>
                <a:tc>
                  <a:txBody>
                    <a:bodyPr/>
                    <a:lstStyle/>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明星代言</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有各种广告</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t>营销活动丰富</a:t>
                      </a:r>
                      <a:r>
                        <a:rPr lang="en-US" altLang="zh-CN" sz="1200" dirty="0" smtClean="0"/>
                        <a:t>/</a:t>
                      </a:r>
                      <a:r>
                        <a:rPr lang="zh-CN" altLang="en-US" sz="1200" dirty="0" smtClean="0"/>
                        <a:t>促销活动多</a:t>
                      </a:r>
                      <a:endParaRPr lang="zh-CN" altLang="en-US" sz="1200" dirty="0"/>
                    </a:p>
                  </a:txBody>
                  <a:tcPr/>
                </a:tc>
                <a:tc>
                  <a:txBody>
                    <a:bodyPr/>
                    <a:lstStyle/>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免息期长</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交易</a:t>
                      </a:r>
                      <a:r>
                        <a:rPr lang="en-US" altLang="zh-CN" sz="1200" dirty="0" smtClean="0">
                          <a:solidFill>
                            <a:srgbClr val="000000"/>
                          </a:solidFill>
                          <a:latin typeface="微软雅黑" panose="020B0503020204020204" pitchFamily="34" charset="-122"/>
                          <a:ea typeface="微软雅黑" panose="020B0503020204020204" pitchFamily="34" charset="-122"/>
                        </a:rPr>
                        <a:t>/</a:t>
                      </a:r>
                      <a:r>
                        <a:rPr lang="zh-CN" altLang="en-US" sz="1200" dirty="0" smtClean="0">
                          <a:solidFill>
                            <a:srgbClr val="000000"/>
                          </a:solidFill>
                          <a:latin typeface="微软雅黑" panose="020B0503020204020204" pitchFamily="34" charset="-122"/>
                          <a:ea typeface="微软雅黑" panose="020B0503020204020204" pitchFamily="34" charset="-122"/>
                        </a:rPr>
                        <a:t>提现手续费低</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资金进出灵活</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投资门槛低</a:t>
                      </a:r>
                      <a:endParaRPr lang="zh-CN" altLang="en-US" sz="1200" dirty="0"/>
                    </a:p>
                  </a:txBody>
                  <a:tcPr/>
                </a:tc>
                <a:tc>
                  <a:txBody>
                    <a:bodyPr/>
                    <a:lstStyle/>
                    <a:p>
                      <a:pPr marL="171450" indent="-171450">
                        <a:buFontTx/>
                        <a:buChar char="-"/>
                      </a:pPr>
                      <a:r>
                        <a:rPr lang="zh-CN" altLang="en-US" sz="1200" dirty="0" smtClean="0"/>
                        <a:t>有针对性</a:t>
                      </a:r>
                      <a:r>
                        <a:rPr lang="en-US" altLang="zh-CN" sz="1200" dirty="0" smtClean="0"/>
                        <a:t>/</a:t>
                      </a:r>
                      <a:r>
                        <a:rPr lang="zh-CN" altLang="en-US" sz="1200" dirty="0" smtClean="0"/>
                        <a:t>适合自己的产品 </a:t>
                      </a:r>
                      <a:endParaRPr lang="en-US" altLang="zh-CN" sz="1200" dirty="0" smtClean="0"/>
                    </a:p>
                    <a:p>
                      <a:pPr marL="171450" indent="-171450">
                        <a:buFontTx/>
                        <a:buChar char="-"/>
                      </a:pPr>
                      <a:r>
                        <a:rPr lang="zh-CN" altLang="en-US" sz="1200" dirty="0" smtClean="0"/>
                        <a:t>额度大</a:t>
                      </a:r>
                      <a:endParaRPr lang="en-US" altLang="zh-CN" sz="1200" dirty="0" smtClean="0"/>
                    </a:p>
                    <a:p>
                      <a:pPr marL="171450" indent="-171450">
                        <a:buFontTx/>
                        <a:buChar char="-"/>
                      </a:pPr>
                      <a:r>
                        <a:rPr lang="zh-CN" altLang="en-US" sz="1200" dirty="0" smtClean="0"/>
                        <a:t>应用场景丰富</a:t>
                      </a:r>
                      <a:endParaRPr lang="en-US" altLang="zh-CN" sz="1200" dirty="0" smtClean="0"/>
                    </a:p>
                    <a:p>
                      <a:pPr marL="171450" indent="-171450">
                        <a:buFontTx/>
                        <a:buChar char="-"/>
                      </a:pPr>
                      <a:r>
                        <a:rPr lang="zh-CN" altLang="en-US" sz="1200" dirty="0" smtClean="0"/>
                        <a:t>收益有优势</a:t>
                      </a:r>
                      <a:r>
                        <a:rPr lang="en-US" altLang="zh-CN" sz="1200" dirty="0" smtClean="0"/>
                        <a:t>/</a:t>
                      </a:r>
                      <a:r>
                        <a:rPr lang="zh-CN" altLang="en-US" sz="1200" dirty="0" smtClean="0"/>
                        <a:t>回报率高</a:t>
                      </a:r>
                      <a:endParaRPr lang="en-US" altLang="zh-CN" sz="1200" dirty="0" smtClean="0"/>
                    </a:p>
                    <a:p>
                      <a:pPr marL="171450" indent="-171450">
                        <a:buFontTx/>
                        <a:buChar char="-"/>
                      </a:pPr>
                      <a:r>
                        <a:rPr lang="zh-CN" altLang="en-US" sz="1200" dirty="0" smtClean="0"/>
                        <a:t>有适合自己风险偏好的产品</a:t>
                      </a:r>
                      <a:endParaRPr lang="en-US" altLang="zh-CN" sz="1200" dirty="0" smtClean="0"/>
                    </a:p>
                    <a:p>
                      <a:pPr marL="171450" indent="-171450">
                        <a:buFontTx/>
                        <a:buChar char="-"/>
                      </a:pPr>
                      <a:r>
                        <a:rPr lang="zh-CN" altLang="en-US" sz="1200" dirty="0" smtClean="0"/>
                        <a:t>持续盈利</a:t>
                      </a:r>
                      <a:endParaRPr lang="en-US" altLang="zh-CN" sz="1200" dirty="0" smtClean="0"/>
                    </a:p>
                    <a:p>
                      <a:pPr marL="171450" indent="-171450">
                        <a:buFontTx/>
                        <a:buChar char="-"/>
                      </a:pPr>
                      <a:r>
                        <a:rPr lang="zh-CN" altLang="en-US" sz="1200" dirty="0" smtClean="0"/>
                        <a:t>可选择的投资产品丰富</a:t>
                      </a:r>
                      <a:endParaRPr lang="en-US" altLang="zh-CN" sz="1200" dirty="0" smtClean="0"/>
                    </a:p>
                    <a:p>
                      <a:pPr marL="171450" indent="-171450">
                        <a:buFontTx/>
                        <a:buChar char="-"/>
                      </a:pPr>
                      <a:r>
                        <a:rPr lang="zh-CN" altLang="en-US" sz="1200" dirty="0" smtClean="0"/>
                        <a:t>产品经过精简优选</a:t>
                      </a:r>
                      <a:endParaRPr lang="zh-CN" altLang="en-US" sz="1200" dirty="0"/>
                    </a:p>
                  </a:txBody>
                  <a:tcPr/>
                </a:tc>
                <a:tc>
                  <a:txBody>
                    <a:bodyPr/>
                    <a:lstStyle/>
                    <a:p>
                      <a:pPr marL="171450" indent="-171450">
                        <a:buFontTx/>
                        <a:buChar char="-"/>
                      </a:pPr>
                      <a:r>
                        <a:rPr lang="zh-CN" altLang="en-US" sz="1200" dirty="0" smtClean="0">
                          <a:solidFill>
                            <a:schemeClr val="tx1"/>
                          </a:solidFill>
                          <a:latin typeface="微软雅黑" panose="020B0503020204020204" pitchFamily="34" charset="-122"/>
                          <a:ea typeface="微软雅黑" panose="020B0503020204020204" pitchFamily="34" charset="-122"/>
                        </a:rPr>
                        <a:t>界面操作便捷</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使用界面好看</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容易了解各产品收益情况</a:t>
                      </a:r>
                      <a:endParaRPr lang="zh-CN" altLang="en-US" sz="1200" dirty="0">
                        <a:solidFill>
                          <a:schemeClr val="tx1"/>
                        </a:solidFill>
                      </a:endParaRPr>
                    </a:p>
                  </a:txBody>
                  <a:tcPr/>
                </a:tc>
                <a:tc>
                  <a:txBody>
                    <a:bodyPr/>
                    <a:lstStyle/>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功能齐全</a:t>
                      </a:r>
                      <a:r>
                        <a:rPr lang="zh-CN" altLang="en-US" sz="1200" dirty="0" smtClean="0"/>
                        <a:t> </a:t>
                      </a:r>
                      <a:endParaRPr lang="en-US" altLang="zh-CN" sz="1200" dirty="0" smtClean="0"/>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系统稳定不容易出错</a:t>
                      </a:r>
                      <a:endParaRPr lang="zh-CN" altLang="en-US" sz="1200" dirty="0"/>
                    </a:p>
                  </a:txBody>
                  <a:tcPr/>
                </a:tc>
                <a:tc>
                  <a:txBody>
                    <a:bodyPr/>
                    <a:lstStyle/>
                    <a:p>
                      <a:pPr marL="171450" indent="-171450">
                        <a:buFontTx/>
                        <a:buChar char="-"/>
                      </a:pPr>
                      <a:r>
                        <a:rPr lang="zh-CN" altLang="en-US" sz="1200" dirty="0" smtClean="0">
                          <a:solidFill>
                            <a:schemeClr val="tx1"/>
                          </a:solidFill>
                          <a:latin typeface="微软雅黑" panose="020B0503020204020204" pitchFamily="34" charset="-122"/>
                          <a:ea typeface="微软雅黑" panose="020B0503020204020204" pitchFamily="34" charset="-122"/>
                        </a:rPr>
                        <a:t>提现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到帐速度快</a:t>
                      </a:r>
                      <a:r>
                        <a:rPr lang="zh-CN" altLang="en-US" sz="1200" dirty="0" smtClean="0">
                          <a:solidFill>
                            <a:schemeClr val="tx1"/>
                          </a:solidFill>
                        </a:rPr>
                        <a:t> </a:t>
                      </a:r>
                      <a:endParaRPr lang="en-US" altLang="zh-CN" sz="1200" dirty="0" smtClean="0">
                        <a:solidFill>
                          <a:schemeClr val="tx1"/>
                        </a:solidFill>
                      </a:endParaRPr>
                    </a:p>
                    <a:p>
                      <a:pPr marL="171450" indent="-171450">
                        <a:buFontTx/>
                        <a:buChar char="-"/>
                      </a:pPr>
                      <a:r>
                        <a:rPr lang="zh-CN" altLang="en-US" sz="1200" dirty="0" smtClean="0">
                          <a:solidFill>
                            <a:schemeClr val="tx1"/>
                          </a:solidFill>
                          <a:latin typeface="微软雅黑" panose="020B0503020204020204" pitchFamily="34" charset="-122"/>
                          <a:ea typeface="微软雅黑" panose="020B0503020204020204" pitchFamily="34" charset="-122"/>
                        </a:rPr>
                        <a:t>容易开通</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审核快</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chemeClr val="tx1"/>
                          </a:solidFill>
                          <a:latin typeface="微软雅黑" panose="020B0503020204020204" pitchFamily="34" charset="-122"/>
                          <a:ea typeface="微软雅黑" panose="020B0503020204020204" pitchFamily="34" charset="-122"/>
                        </a:rPr>
                        <a:t>制度设计合理</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chemeClr val="tx1"/>
                          </a:solidFill>
                          <a:latin typeface="微软雅黑" panose="020B0503020204020204" pitchFamily="34" charset="-122"/>
                          <a:ea typeface="微软雅黑" panose="020B0503020204020204" pitchFamily="34" charset="-122"/>
                        </a:rPr>
                        <a:t>流程便捷</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chemeClr val="tx1"/>
                          </a:solidFill>
                          <a:latin typeface="微软雅黑" panose="020B0503020204020204" pitchFamily="34" charset="-122"/>
                          <a:ea typeface="微软雅黑" panose="020B0503020204020204" pitchFamily="34" charset="-122"/>
                        </a:rPr>
                        <a:t>无恶意骚扰</a:t>
                      </a:r>
                      <a:r>
                        <a:rPr lang="en-US" altLang="zh-CN" sz="1200" dirty="0" smtClean="0">
                          <a:solidFill>
                            <a:schemeClr val="tx1"/>
                          </a:solidFill>
                          <a:latin typeface="微软雅黑" panose="020B0503020204020204" pitchFamily="34" charset="-122"/>
                          <a:ea typeface="微软雅黑" panose="020B0503020204020204" pitchFamily="34" charset="-122"/>
                        </a:rPr>
                        <a:t>/</a:t>
                      </a:r>
                      <a:r>
                        <a:rPr lang="zh-CN" altLang="en-US" sz="1200" dirty="0" smtClean="0">
                          <a:solidFill>
                            <a:schemeClr val="tx1"/>
                          </a:solidFill>
                          <a:latin typeface="微软雅黑" panose="020B0503020204020204" pitchFamily="34" charset="-122"/>
                          <a:ea typeface="微软雅黑" panose="020B0503020204020204" pitchFamily="34" charset="-122"/>
                        </a:rPr>
                        <a:t>催收</a:t>
                      </a:r>
                      <a:endParaRPr lang="zh-CN" altLang="en-US" sz="1200" dirty="0">
                        <a:solidFill>
                          <a:schemeClr val="tx1"/>
                        </a:solidFill>
                      </a:endParaRPr>
                    </a:p>
                  </a:txBody>
                  <a:tcPr/>
                </a:tc>
                <a:tc>
                  <a:txBody>
                    <a:bodyPr/>
                    <a:lstStyle/>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账户安全性高</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投资去向安全</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安全技术高</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严格的验证技术</a:t>
                      </a:r>
                      <a:endParaRPr lang="zh-CN" altLang="en-US" sz="1200" dirty="0"/>
                    </a:p>
                  </a:txBody>
                  <a:tcPr/>
                </a:tc>
                <a:tc>
                  <a:txBody>
                    <a:bodyPr/>
                    <a:lstStyle/>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重视用户意见</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会员服务好</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客服态度好</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服务响应速度快</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沟通渠道通畅</a:t>
                      </a:r>
                      <a:endParaRPr lang="zh-CN" altLang="en-US" sz="1200" dirty="0"/>
                    </a:p>
                  </a:txBody>
                  <a:tcPr/>
                </a:tc>
                <a:tc>
                  <a:txBody>
                    <a:bodyPr/>
                    <a:lstStyle/>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值得信赖的</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口碑好的</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大家都用的</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marL="171450" indent="-171450">
                        <a:buFontTx/>
                        <a:buChar char="-"/>
                      </a:pPr>
                      <a:r>
                        <a:rPr lang="zh-CN" altLang="en-US" sz="1200" dirty="0" smtClean="0">
                          <a:solidFill>
                            <a:srgbClr val="000000"/>
                          </a:solidFill>
                          <a:latin typeface="微软雅黑" panose="020B0503020204020204" pitchFamily="34" charset="-122"/>
                          <a:ea typeface="微软雅黑" panose="020B0503020204020204" pitchFamily="34" charset="-122"/>
                        </a:rPr>
                        <a:t>新人</a:t>
                      </a:r>
                      <a:r>
                        <a:rPr lang="en-US" altLang="zh-CN" sz="1200" dirty="0" smtClean="0">
                          <a:solidFill>
                            <a:srgbClr val="000000"/>
                          </a:solidFill>
                          <a:latin typeface="微软雅黑" panose="020B0503020204020204" pitchFamily="34" charset="-122"/>
                          <a:ea typeface="微软雅黑" panose="020B0503020204020204" pitchFamily="34" charset="-122"/>
                        </a:rPr>
                        <a:t>/</a:t>
                      </a:r>
                      <a:r>
                        <a:rPr lang="zh-CN" altLang="en-US" sz="1200" dirty="0" smtClean="0">
                          <a:solidFill>
                            <a:srgbClr val="000000"/>
                          </a:solidFill>
                          <a:latin typeface="微软雅黑" panose="020B0503020204020204" pitchFamily="34" charset="-122"/>
                          <a:ea typeface="微软雅黑" panose="020B0503020204020204" pitchFamily="34" charset="-122"/>
                        </a:rPr>
                        <a:t>朋友推荐</a:t>
                      </a:r>
                      <a:endParaRPr lang="zh-CN" altLang="en-US" sz="1200" dirty="0"/>
                    </a:p>
                  </a:txBody>
                  <a:tcPr>
                    <a:lnR w="12700" cap="flat" cmpd="sng" algn="ctr">
                      <a:solidFill>
                        <a:schemeClr val="tx1"/>
                      </a:solidFill>
                      <a:prstDash val="solid"/>
                      <a:round/>
                      <a:headEnd type="none" w="med" len="med"/>
                      <a:tailEnd type="none" w="med" len="med"/>
                    </a:lnR>
                  </a:tcPr>
                </a:tc>
              </a:tr>
            </a:tbl>
          </a:graphicData>
        </a:graphic>
      </p:graphicFrame>
      <p:sp>
        <p:nvSpPr>
          <p:cNvPr id="7" name="矩形 6"/>
          <p:cNvSpPr/>
          <p:nvPr/>
        </p:nvSpPr>
        <p:spPr>
          <a:xfrm>
            <a:off x="3048000" y="3105150"/>
            <a:ext cx="6096000" cy="369332"/>
          </a:xfrm>
          <a:prstGeom prst="rect">
            <a:avLst/>
          </a:prstGeom>
        </p:spPr>
        <p:txBody>
          <a:bodyPr>
            <a:spAutoFit/>
          </a:bodyPr>
          <a:lstStyle/>
          <a:p>
            <a:r>
              <a:rPr lang="zh-CN" altLang="en-US" dirty="0" smtClean="0"/>
              <a:t> </a:t>
            </a:r>
            <a:endParaRPr lang="zh-CN" altLang="en-US" dirty="0"/>
          </a:p>
        </p:txBody>
      </p:sp>
      <p:sp>
        <p:nvSpPr>
          <p:cNvPr id="10" name="矩形 9"/>
          <p:cNvSpPr/>
          <p:nvPr/>
        </p:nvSpPr>
        <p:spPr>
          <a:xfrm>
            <a:off x="2941662" y="1817993"/>
            <a:ext cx="248786" cy="369332"/>
          </a:xfrm>
          <a:prstGeom prst="rect">
            <a:avLst/>
          </a:prstGeom>
        </p:spPr>
        <p:txBody>
          <a:bodyPr wrap="none">
            <a:spAutoFit/>
          </a:bodyPr>
          <a:lstStyle/>
          <a:p>
            <a:r>
              <a:rPr lang="zh-CN" altLang="en-US" dirty="0" smtClean="0"/>
              <a:t> </a:t>
            </a:r>
            <a:endParaRPr lang="zh-CN" altLang="en-US" dirty="0"/>
          </a:p>
        </p:txBody>
      </p:sp>
      <p:sp>
        <p:nvSpPr>
          <p:cNvPr id="11" name="矩形 10"/>
          <p:cNvSpPr/>
          <p:nvPr/>
        </p:nvSpPr>
        <p:spPr>
          <a:xfrm>
            <a:off x="3252787" y="1084263"/>
            <a:ext cx="248786" cy="369332"/>
          </a:xfrm>
          <a:prstGeom prst="rect">
            <a:avLst/>
          </a:prstGeom>
        </p:spPr>
        <p:txBody>
          <a:bodyPr wrap="none">
            <a:spAutoFit/>
          </a:bodyPr>
          <a:lstStyle/>
          <a:p>
            <a:r>
              <a:rPr lang="zh-CN" altLang="en-US" dirty="0" smtClean="0"/>
              <a:t> </a:t>
            </a:r>
            <a:endParaRPr lang="zh-CN" altLang="en-US" dirty="0"/>
          </a:p>
        </p:txBody>
      </p:sp>
      <p:sp>
        <p:nvSpPr>
          <p:cNvPr id="16" name="矩形 15"/>
          <p:cNvSpPr/>
          <p:nvPr/>
        </p:nvSpPr>
        <p:spPr>
          <a:xfrm>
            <a:off x="3377180" y="1282348"/>
            <a:ext cx="248786" cy="369332"/>
          </a:xfrm>
          <a:prstGeom prst="rect">
            <a:avLst/>
          </a:prstGeom>
        </p:spPr>
        <p:txBody>
          <a:bodyPr wrap="none">
            <a:spAutoFit/>
          </a:bodyPr>
          <a:lstStyle/>
          <a:p>
            <a:r>
              <a:rPr lang="zh-CN" altLang="en-US" dirty="0" smtClean="0"/>
              <a:t> </a:t>
            </a:r>
            <a:endParaRPr lang="zh-CN" altLang="en-US" dirty="0"/>
          </a:p>
        </p:txBody>
      </p:sp>
      <p:pic>
        <p:nvPicPr>
          <p:cNvPr id="17"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Tree>
    <p:extLst>
      <p:ext uri="{BB962C8B-B14F-4D97-AF65-F5344CB8AC3E}">
        <p14:creationId xmlns:p14="http://schemas.microsoft.com/office/powerpoint/2010/main" val="3365782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4373" y="582223"/>
            <a:ext cx="3413951" cy="628389"/>
          </a:xfrm>
        </p:spPr>
        <p:txBody>
          <a:bodyPr/>
          <a:lstStyle/>
          <a:p>
            <a:r>
              <a:rPr lang="zh-CN" altLang="en-US" sz="3600" dirty="0" smtClean="0"/>
              <a:t>理财通品牌形象</a:t>
            </a:r>
            <a:endParaRPr lang="zh-CN" altLang="en-US" sz="3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22</a:t>
            </a:fld>
            <a:endParaRPr lang="zh-CN" altLang="en-US">
              <a:solidFill>
                <a:srgbClr val="2B2929"/>
              </a:solidFill>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cxnSp>
        <p:nvCxnSpPr>
          <p:cNvPr id="9" name="直接连接符 8"/>
          <p:cNvCxnSpPr/>
          <p:nvPr/>
        </p:nvCxnSpPr>
        <p:spPr>
          <a:xfrm>
            <a:off x="910130" y="1261818"/>
            <a:ext cx="3362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10130" y="499819"/>
            <a:ext cx="336243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97251" y="1511213"/>
            <a:ext cx="9915862" cy="4561505"/>
          </a:xfrm>
          <a:prstGeom prst="rect">
            <a:avLst/>
          </a:prstGeom>
          <a:noFill/>
        </p:spPr>
        <p:txBody>
          <a:bodyPr wrap="square" rtlCol="0">
            <a:spAutoFit/>
          </a:bodyPr>
          <a:lstStyle/>
          <a:p>
            <a:pPr marL="285750" indent="-285750">
              <a:lnSpc>
                <a:spcPts val="2700"/>
              </a:lnSpc>
              <a:buFontTx/>
              <a:buChar char="-"/>
            </a:pPr>
            <a:r>
              <a:rPr lang="zh-CN" altLang="en-US" dirty="0" smtClean="0"/>
              <a:t>投资门槛、收益、灵活性、品牌实力消费者对互联网理财较为关注的因素。</a:t>
            </a:r>
            <a:endParaRPr lang="en-US" altLang="zh-CN" dirty="0" smtClean="0"/>
          </a:p>
          <a:p>
            <a:pPr marL="285750" indent="-285750">
              <a:lnSpc>
                <a:spcPts val="2700"/>
              </a:lnSpc>
              <a:buFontTx/>
              <a:buChar char="-"/>
            </a:pPr>
            <a:endParaRPr lang="en-US" altLang="zh-CN" dirty="0"/>
          </a:p>
          <a:p>
            <a:pPr marL="285750" indent="-285750">
              <a:lnSpc>
                <a:spcPts val="2700"/>
              </a:lnSpc>
              <a:buFontTx/>
              <a:buChar char="-"/>
            </a:pPr>
            <a:r>
              <a:rPr lang="zh-CN" altLang="en-US" dirty="0" smtClean="0"/>
              <a:t>现有互联网理财平台都有强大的背景作为背书，因此在品牌、投资收益上得到认可，但在投资门槛、灵活性、手续费及安全性上存在提升点。</a:t>
            </a:r>
            <a:endParaRPr lang="en-US" altLang="zh-CN" dirty="0" smtClean="0"/>
          </a:p>
          <a:p>
            <a:pPr marL="285750" indent="-285750">
              <a:lnSpc>
                <a:spcPts val="2700"/>
              </a:lnSpc>
              <a:buFontTx/>
              <a:buChar char="-"/>
            </a:pPr>
            <a:endParaRPr lang="en-US" altLang="zh-CN" dirty="0"/>
          </a:p>
          <a:p>
            <a:pPr marL="285750" indent="-285750">
              <a:lnSpc>
                <a:spcPts val="2700"/>
              </a:lnSpc>
              <a:buFontTx/>
              <a:buChar char="-"/>
            </a:pPr>
            <a:r>
              <a:rPr lang="zh-CN" altLang="en-US" dirty="0" smtClean="0"/>
              <a:t>理财通的“一分钱理财”强化了投资门槛低的形象，但在投资收益和交易</a:t>
            </a:r>
            <a:r>
              <a:rPr lang="en-US" altLang="zh-CN" dirty="0"/>
              <a:t>/</a:t>
            </a:r>
            <a:r>
              <a:rPr lang="zh-CN" altLang="en-US" dirty="0"/>
              <a:t>提现手续费</a:t>
            </a:r>
            <a:r>
              <a:rPr lang="zh-CN" altLang="en-US" dirty="0" smtClean="0"/>
              <a:t>上优势不明显。</a:t>
            </a:r>
            <a:r>
              <a:rPr lang="zh-CN" altLang="en-US" dirty="0"/>
              <a:t>与大企业合作给消费者留下良好印象，有</a:t>
            </a:r>
            <a:r>
              <a:rPr lang="zh-CN" altLang="en-US" dirty="0" smtClean="0"/>
              <a:t>助强化品牌实力形象。</a:t>
            </a:r>
            <a:endParaRPr lang="en-US" altLang="zh-CN" dirty="0" smtClean="0"/>
          </a:p>
          <a:p>
            <a:pPr marL="285750" indent="-285750">
              <a:lnSpc>
                <a:spcPts val="2700"/>
              </a:lnSpc>
              <a:buFontTx/>
              <a:buChar char="-"/>
            </a:pPr>
            <a:endParaRPr lang="en-US" altLang="zh-CN" dirty="0"/>
          </a:p>
          <a:p>
            <a:pPr marL="285750" indent="-285750">
              <a:lnSpc>
                <a:spcPts val="2700"/>
              </a:lnSpc>
              <a:buFontTx/>
              <a:buChar char="-"/>
            </a:pPr>
            <a:r>
              <a:rPr lang="zh-CN" altLang="en-US" dirty="0" smtClean="0"/>
              <a:t>蚂蚁聚宝在交易</a:t>
            </a:r>
            <a:r>
              <a:rPr lang="en-US" altLang="zh-CN" dirty="0" smtClean="0"/>
              <a:t>/</a:t>
            </a:r>
            <a:r>
              <a:rPr lang="zh-CN" altLang="en-US" dirty="0"/>
              <a:t>提现手续费及技术能力强上有较强的品牌形象</a:t>
            </a:r>
            <a:r>
              <a:rPr lang="zh-CN" altLang="en-US" dirty="0" smtClean="0"/>
              <a:t>。京东积极</a:t>
            </a:r>
            <a:r>
              <a:rPr lang="zh-CN" altLang="en-US" dirty="0"/>
              <a:t>开展多种金融方面的尝试与</a:t>
            </a:r>
            <a:r>
              <a:rPr lang="zh-CN" altLang="en-US" dirty="0" smtClean="0"/>
              <a:t>合作，“创新”形象明显。</a:t>
            </a:r>
            <a:endParaRPr lang="zh-CN" altLang="en-US" dirty="0"/>
          </a:p>
          <a:p>
            <a:pPr marL="285750" indent="-285750">
              <a:lnSpc>
                <a:spcPts val="2700"/>
              </a:lnSpc>
              <a:buFontTx/>
              <a:buChar char="-"/>
            </a:pPr>
            <a:endParaRPr lang="en-US" altLang="zh-CN" dirty="0" smtClean="0"/>
          </a:p>
          <a:p>
            <a:pPr marL="285750" indent="-285750">
              <a:lnSpc>
                <a:spcPts val="2700"/>
              </a:lnSpc>
              <a:buFontTx/>
              <a:buChar char="-"/>
            </a:pPr>
            <a:r>
              <a:rPr lang="zh-CN" altLang="en-US" dirty="0"/>
              <a:t>提及理财通和京东金融的人群年龄稍长</a:t>
            </a:r>
            <a:r>
              <a:rPr lang="zh-CN" altLang="en-US" dirty="0" smtClean="0"/>
              <a:t>，</a:t>
            </a:r>
            <a:r>
              <a:rPr lang="zh-CN" altLang="en-US" dirty="0"/>
              <a:t>对金融</a:t>
            </a:r>
            <a:r>
              <a:rPr lang="en-US" altLang="zh-CN" dirty="0"/>
              <a:t>/</a:t>
            </a:r>
            <a:r>
              <a:rPr lang="zh-CN" altLang="en-US" dirty="0"/>
              <a:t>理财的兴趣度明显</a:t>
            </a:r>
            <a:r>
              <a:rPr lang="zh-CN" altLang="en-US" dirty="0" smtClean="0"/>
              <a:t>。蚂蚁</a:t>
            </a:r>
            <a:r>
              <a:rPr lang="zh-CN" altLang="en-US" dirty="0"/>
              <a:t>聚宝和小米金融人群则偏</a:t>
            </a:r>
            <a:r>
              <a:rPr lang="zh-CN" altLang="en-US" dirty="0" smtClean="0"/>
              <a:t>年轻化。</a:t>
            </a:r>
            <a:endParaRPr lang="zh-CN" altLang="en-US" dirty="0"/>
          </a:p>
        </p:txBody>
      </p:sp>
    </p:spTree>
    <p:extLst>
      <p:ext uri="{BB962C8B-B14F-4D97-AF65-F5344CB8AC3E}">
        <p14:creationId xmlns:p14="http://schemas.microsoft.com/office/powerpoint/2010/main" val="3939648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12774" y="5800161"/>
            <a:ext cx="1923393" cy="898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title"/>
          </p:nvPr>
        </p:nvSpPr>
        <p:spPr>
          <a:xfrm>
            <a:off x="874712" y="267134"/>
            <a:ext cx="9361455" cy="634056"/>
          </a:xfrm>
        </p:spPr>
        <p:txBody>
          <a:bodyPr/>
          <a:lstStyle/>
          <a:p>
            <a:pPr>
              <a:lnSpc>
                <a:spcPts val="3500"/>
              </a:lnSpc>
            </a:pPr>
            <a:r>
              <a:rPr lang="zh-CN" altLang="en-US" sz="2600" dirty="0" smtClean="0">
                <a:solidFill>
                  <a:schemeClr val="tx1"/>
                </a:solidFill>
              </a:rPr>
              <a:t>产品</a:t>
            </a:r>
            <a:r>
              <a:rPr lang="zh-CN" altLang="en-US" sz="2600" dirty="0">
                <a:solidFill>
                  <a:schemeClr val="tx1"/>
                </a:solidFill>
              </a:rPr>
              <a:t>丰富</a:t>
            </a:r>
            <a:r>
              <a:rPr lang="zh-CN" altLang="en-US" sz="2600" dirty="0" smtClean="0">
                <a:solidFill>
                  <a:schemeClr val="tx1"/>
                </a:solidFill>
              </a:rPr>
              <a:t>、品牌实力及低交易门槛是</a:t>
            </a:r>
            <a:r>
              <a:rPr lang="zh-CN" altLang="en-US" sz="2600" dirty="0">
                <a:solidFill>
                  <a:schemeClr val="tx1"/>
                </a:solidFill>
              </a:rPr>
              <a:t>互联网理财平台提及较多</a:t>
            </a:r>
            <a:r>
              <a:rPr lang="zh-CN" altLang="en-US" sz="2600" dirty="0" smtClean="0">
                <a:solidFill>
                  <a:schemeClr val="tx1"/>
                </a:solidFill>
              </a:rPr>
              <a:t>的因素。</a:t>
            </a:r>
            <a:endParaRPr lang="zh-CN" altLang="en-US" sz="2600" dirty="0"/>
          </a:p>
        </p:txBody>
      </p:sp>
      <p:sp>
        <p:nvSpPr>
          <p:cNvPr id="3" name="灯片编号占位符 2"/>
          <p:cNvSpPr>
            <a:spLocks noGrp="1"/>
          </p:cNvSpPr>
          <p:nvPr>
            <p:ph type="sldNum" sz="quarter" idx="4"/>
          </p:nvPr>
        </p:nvSpPr>
        <p:spPr/>
        <p:txBody>
          <a:bodyPr/>
          <a:lstStyle/>
          <a:p>
            <a:fld id="{64F88447-A4B7-484C-B988-09E293899426}" type="slidenum">
              <a:rPr lang="zh-CN" altLang="en-US" smtClean="0">
                <a:solidFill>
                  <a:srgbClr val="2B2929"/>
                </a:solidFill>
              </a:rPr>
              <a:pPr/>
              <a:t>23</a:t>
            </a:fld>
            <a:endParaRPr lang="zh-CN" altLang="en-US">
              <a:solidFill>
                <a:srgbClr val="2B2929"/>
              </a:solidFill>
            </a:endParaRPr>
          </a:p>
        </p:txBody>
      </p:sp>
      <p:sp>
        <p:nvSpPr>
          <p:cNvPr id="7" name="文本框 6"/>
          <p:cNvSpPr txBox="1"/>
          <p:nvPr/>
        </p:nvSpPr>
        <p:spPr>
          <a:xfrm>
            <a:off x="3917804" y="1953496"/>
            <a:ext cx="4429418" cy="369332"/>
          </a:xfrm>
          <a:prstGeom prst="rect">
            <a:avLst/>
          </a:prstGeom>
          <a:noFill/>
        </p:spPr>
        <p:txBody>
          <a:bodyPr wrap="none" rtlCol="0">
            <a:spAutoFit/>
          </a:bodyPr>
          <a:lstStyle/>
          <a:p>
            <a:r>
              <a:rPr lang="en-US" altLang="zh-CN" dirty="0" smtClean="0"/>
              <a:t>[ </a:t>
            </a:r>
            <a:r>
              <a:rPr lang="zh-CN" altLang="en-US" dirty="0" smtClean="0"/>
              <a:t>互联网理财平台品牌形象一级维度声量 </a:t>
            </a:r>
            <a:r>
              <a:rPr lang="en-US" altLang="zh-CN" dirty="0" smtClean="0"/>
              <a:t>]</a:t>
            </a:r>
            <a:endParaRPr lang="zh-CN" altLang="en-US" dirty="0"/>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graphicFrame>
        <p:nvGraphicFramePr>
          <p:cNvPr id="27" name="图表 26"/>
          <p:cNvGraphicFramePr/>
          <p:nvPr>
            <p:extLst>
              <p:ext uri="{D42A27DB-BD31-4B8C-83A1-F6EECF244321}">
                <p14:modId xmlns:p14="http://schemas.microsoft.com/office/powerpoint/2010/main" val="4069769172"/>
              </p:ext>
            </p:extLst>
          </p:nvPr>
        </p:nvGraphicFramePr>
        <p:xfrm>
          <a:off x="874712" y="2385427"/>
          <a:ext cx="10975477" cy="3303455"/>
        </p:xfrm>
        <a:graphic>
          <a:graphicData uri="http://schemas.openxmlformats.org/drawingml/2006/chart">
            <c:chart xmlns:c="http://schemas.openxmlformats.org/drawingml/2006/chart" xmlns:r="http://schemas.openxmlformats.org/officeDocument/2006/relationships" r:id="rId3"/>
          </a:graphicData>
        </a:graphic>
      </p:graphicFrame>
      <p:sp>
        <p:nvSpPr>
          <p:cNvPr id="28" name="矩形 27"/>
          <p:cNvSpPr/>
          <p:nvPr/>
        </p:nvSpPr>
        <p:spPr>
          <a:xfrm>
            <a:off x="874713" y="2434107"/>
            <a:ext cx="10975476" cy="347729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98346" y="6416410"/>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10" name="文本框 9"/>
          <p:cNvSpPr txBox="1"/>
          <p:nvPr/>
        </p:nvSpPr>
        <p:spPr>
          <a:xfrm>
            <a:off x="1157872" y="5238891"/>
            <a:ext cx="808845" cy="400110"/>
          </a:xfrm>
          <a:prstGeom prst="rect">
            <a:avLst/>
          </a:prstGeom>
          <a:noFill/>
        </p:spPr>
        <p:txBody>
          <a:bodyPr wrap="square" rtlCol="0">
            <a:spAutoFit/>
          </a:bodyPr>
          <a:lstStyle/>
          <a:p>
            <a:pPr algn="ctr"/>
            <a:r>
              <a:rPr lang="zh-CN" altLang="en-US" sz="1000" dirty="0"/>
              <a:t>投资产品精而全</a:t>
            </a:r>
          </a:p>
        </p:txBody>
      </p:sp>
      <p:sp>
        <p:nvSpPr>
          <p:cNvPr id="13" name="文本框 12"/>
          <p:cNvSpPr txBox="1"/>
          <p:nvPr/>
        </p:nvSpPr>
        <p:spPr>
          <a:xfrm>
            <a:off x="2144843" y="5238891"/>
            <a:ext cx="609599" cy="400110"/>
          </a:xfrm>
          <a:prstGeom prst="rect">
            <a:avLst/>
          </a:prstGeom>
          <a:noFill/>
        </p:spPr>
        <p:txBody>
          <a:bodyPr wrap="square" rtlCol="0">
            <a:spAutoFit/>
          </a:bodyPr>
          <a:lstStyle/>
          <a:p>
            <a:pPr algn="ctr"/>
            <a:r>
              <a:rPr lang="zh-CN" altLang="en-US" sz="1000" dirty="0"/>
              <a:t>品牌有实力</a:t>
            </a:r>
          </a:p>
        </p:txBody>
      </p:sp>
      <p:sp>
        <p:nvSpPr>
          <p:cNvPr id="14" name="文本框 13"/>
          <p:cNvSpPr txBox="1"/>
          <p:nvPr/>
        </p:nvSpPr>
        <p:spPr>
          <a:xfrm>
            <a:off x="3044729" y="5238891"/>
            <a:ext cx="609599" cy="400110"/>
          </a:xfrm>
          <a:prstGeom prst="rect">
            <a:avLst/>
          </a:prstGeom>
          <a:noFill/>
        </p:spPr>
        <p:txBody>
          <a:bodyPr wrap="square" rtlCol="0">
            <a:spAutoFit/>
          </a:bodyPr>
          <a:lstStyle/>
          <a:p>
            <a:pPr algn="ctr"/>
            <a:r>
              <a:rPr lang="zh-CN" altLang="en-US" sz="1000" dirty="0"/>
              <a:t>交易门槛低</a:t>
            </a:r>
          </a:p>
        </p:txBody>
      </p:sp>
      <p:sp>
        <p:nvSpPr>
          <p:cNvPr id="15" name="文本框 14"/>
          <p:cNvSpPr txBox="1"/>
          <p:nvPr/>
        </p:nvSpPr>
        <p:spPr>
          <a:xfrm>
            <a:off x="3867601" y="5238891"/>
            <a:ext cx="609599" cy="246221"/>
          </a:xfrm>
          <a:prstGeom prst="rect">
            <a:avLst/>
          </a:prstGeom>
          <a:noFill/>
        </p:spPr>
        <p:txBody>
          <a:bodyPr wrap="square" rtlCol="0">
            <a:spAutoFit/>
          </a:bodyPr>
          <a:lstStyle/>
          <a:p>
            <a:pPr algn="ctr"/>
            <a:r>
              <a:rPr lang="zh-CN" altLang="en-US" sz="1000" dirty="0"/>
              <a:t>创新</a:t>
            </a:r>
          </a:p>
        </p:txBody>
      </p:sp>
      <p:sp>
        <p:nvSpPr>
          <p:cNvPr id="16" name="文本框 15"/>
          <p:cNvSpPr txBox="1"/>
          <p:nvPr/>
        </p:nvSpPr>
        <p:spPr>
          <a:xfrm>
            <a:off x="4807500" y="5238891"/>
            <a:ext cx="486944" cy="400110"/>
          </a:xfrm>
          <a:prstGeom prst="rect">
            <a:avLst/>
          </a:prstGeom>
          <a:noFill/>
        </p:spPr>
        <p:txBody>
          <a:bodyPr wrap="square" rtlCol="0">
            <a:spAutoFit/>
          </a:bodyPr>
          <a:lstStyle/>
          <a:p>
            <a:pPr algn="ctr"/>
            <a:r>
              <a:rPr lang="zh-CN" altLang="en-US" sz="1000" dirty="0"/>
              <a:t>安全可靠</a:t>
            </a:r>
          </a:p>
        </p:txBody>
      </p:sp>
      <p:sp>
        <p:nvSpPr>
          <p:cNvPr id="17" name="文本框 16"/>
          <p:cNvSpPr txBox="1"/>
          <p:nvPr/>
        </p:nvSpPr>
        <p:spPr>
          <a:xfrm>
            <a:off x="5458515" y="5238891"/>
            <a:ext cx="945703" cy="553998"/>
          </a:xfrm>
          <a:prstGeom prst="rect">
            <a:avLst/>
          </a:prstGeom>
          <a:noFill/>
        </p:spPr>
        <p:txBody>
          <a:bodyPr wrap="square" rtlCol="0">
            <a:spAutoFit/>
          </a:bodyPr>
          <a:lstStyle/>
          <a:p>
            <a:pPr algn="ctr"/>
            <a:r>
              <a:rPr lang="zh-CN" altLang="en-US" sz="1000" dirty="0"/>
              <a:t>口碑</a:t>
            </a:r>
            <a:r>
              <a:rPr lang="zh-CN" altLang="en-US" sz="1000" dirty="0" smtClean="0"/>
              <a:t>与</a:t>
            </a:r>
            <a:endParaRPr lang="en-US" altLang="zh-CN" sz="1000" dirty="0" smtClean="0"/>
          </a:p>
          <a:p>
            <a:pPr algn="ctr"/>
            <a:r>
              <a:rPr lang="zh-CN" altLang="en-US" sz="1000" dirty="0" smtClean="0"/>
              <a:t>推荐</a:t>
            </a:r>
            <a:endParaRPr lang="en-US" altLang="zh-CN" sz="1000" dirty="0" smtClean="0"/>
          </a:p>
          <a:p>
            <a:pPr algn="ctr"/>
            <a:r>
              <a:rPr lang="zh-CN" altLang="en-US" sz="1000" dirty="0" smtClean="0"/>
              <a:t>（值得信赖）</a:t>
            </a:r>
            <a:endParaRPr lang="zh-CN" altLang="en-US" sz="1000" dirty="0"/>
          </a:p>
        </p:txBody>
      </p:sp>
      <p:sp>
        <p:nvSpPr>
          <p:cNvPr id="18" name="文本框 17"/>
          <p:cNvSpPr txBox="1"/>
          <p:nvPr/>
        </p:nvSpPr>
        <p:spPr>
          <a:xfrm>
            <a:off x="6442857" y="5238891"/>
            <a:ext cx="776290" cy="400110"/>
          </a:xfrm>
          <a:prstGeom prst="rect">
            <a:avLst/>
          </a:prstGeom>
          <a:noFill/>
        </p:spPr>
        <p:txBody>
          <a:bodyPr wrap="square" rtlCol="0">
            <a:spAutoFit/>
          </a:bodyPr>
          <a:lstStyle/>
          <a:p>
            <a:pPr algn="ctr"/>
            <a:r>
              <a:rPr lang="zh-CN" altLang="en-US" sz="1000" dirty="0"/>
              <a:t>流程</a:t>
            </a:r>
            <a:r>
              <a:rPr lang="en-US" altLang="zh-CN" sz="1000" dirty="0"/>
              <a:t>/</a:t>
            </a:r>
            <a:r>
              <a:rPr lang="zh-CN" altLang="en-US" sz="1000" dirty="0"/>
              <a:t>机制合理迅速</a:t>
            </a:r>
          </a:p>
        </p:txBody>
      </p:sp>
      <p:sp>
        <p:nvSpPr>
          <p:cNvPr id="19" name="文本框 18"/>
          <p:cNvSpPr txBox="1"/>
          <p:nvPr/>
        </p:nvSpPr>
        <p:spPr>
          <a:xfrm>
            <a:off x="7299201" y="5238891"/>
            <a:ext cx="776290" cy="246221"/>
          </a:xfrm>
          <a:prstGeom prst="rect">
            <a:avLst/>
          </a:prstGeom>
          <a:noFill/>
        </p:spPr>
        <p:txBody>
          <a:bodyPr wrap="square" rtlCol="0">
            <a:spAutoFit/>
          </a:bodyPr>
          <a:lstStyle/>
          <a:p>
            <a:pPr algn="ctr"/>
            <a:r>
              <a:rPr lang="zh-CN" altLang="en-US" sz="1000" dirty="0"/>
              <a:t>服务好</a:t>
            </a:r>
          </a:p>
        </p:txBody>
      </p:sp>
      <p:sp>
        <p:nvSpPr>
          <p:cNvPr id="20" name="文本框 19"/>
          <p:cNvSpPr txBox="1"/>
          <p:nvPr/>
        </p:nvSpPr>
        <p:spPr>
          <a:xfrm>
            <a:off x="8904147" y="5238891"/>
            <a:ext cx="966111" cy="400110"/>
          </a:xfrm>
          <a:prstGeom prst="rect">
            <a:avLst/>
          </a:prstGeom>
          <a:noFill/>
        </p:spPr>
        <p:txBody>
          <a:bodyPr wrap="square" rtlCol="0">
            <a:spAutoFit/>
          </a:bodyPr>
          <a:lstStyle/>
          <a:p>
            <a:pPr algn="ctr"/>
            <a:r>
              <a:rPr lang="zh-CN" altLang="en-US" sz="1000" dirty="0"/>
              <a:t>营销活动</a:t>
            </a:r>
            <a:r>
              <a:rPr lang="zh-CN" altLang="en-US" sz="1000" dirty="0" smtClean="0"/>
              <a:t>丰富</a:t>
            </a:r>
            <a:endParaRPr lang="en-US" altLang="zh-CN" sz="1000" dirty="0" smtClean="0"/>
          </a:p>
          <a:p>
            <a:pPr algn="ctr"/>
            <a:r>
              <a:rPr lang="zh-CN" altLang="en-US" sz="1000" dirty="0" smtClean="0"/>
              <a:t>（明星代言）</a:t>
            </a:r>
            <a:endParaRPr lang="zh-CN" altLang="en-US" sz="1000" dirty="0"/>
          </a:p>
        </p:txBody>
      </p:sp>
      <p:sp>
        <p:nvSpPr>
          <p:cNvPr id="21" name="文本框 20"/>
          <p:cNvSpPr txBox="1"/>
          <p:nvPr/>
        </p:nvSpPr>
        <p:spPr>
          <a:xfrm>
            <a:off x="9875223" y="5238891"/>
            <a:ext cx="910871" cy="400110"/>
          </a:xfrm>
          <a:prstGeom prst="rect">
            <a:avLst/>
          </a:prstGeom>
          <a:noFill/>
        </p:spPr>
        <p:txBody>
          <a:bodyPr wrap="square" rtlCol="0">
            <a:spAutoFit/>
          </a:bodyPr>
          <a:lstStyle/>
          <a:p>
            <a:pPr algn="ctr"/>
            <a:r>
              <a:rPr lang="zh-CN" altLang="en-US" sz="1000" dirty="0"/>
              <a:t>专业 </a:t>
            </a:r>
            <a:r>
              <a:rPr lang="en-US" altLang="zh-CN" sz="1000" dirty="0"/>
              <a:t>app</a:t>
            </a:r>
            <a:r>
              <a:rPr lang="zh-CN" altLang="en-US" sz="1000" dirty="0"/>
              <a:t>稳定功能全</a:t>
            </a:r>
          </a:p>
        </p:txBody>
      </p:sp>
      <p:sp>
        <p:nvSpPr>
          <p:cNvPr id="23" name="文本框 22"/>
          <p:cNvSpPr txBox="1"/>
          <p:nvPr/>
        </p:nvSpPr>
        <p:spPr>
          <a:xfrm>
            <a:off x="8206078" y="5238891"/>
            <a:ext cx="776290" cy="246221"/>
          </a:xfrm>
          <a:prstGeom prst="rect">
            <a:avLst/>
          </a:prstGeom>
          <a:noFill/>
        </p:spPr>
        <p:txBody>
          <a:bodyPr wrap="square" rtlCol="0">
            <a:spAutoFit/>
          </a:bodyPr>
          <a:lstStyle/>
          <a:p>
            <a:pPr algn="ctr"/>
            <a:r>
              <a:rPr lang="zh-CN" altLang="en-US" sz="1000" dirty="0" smtClean="0"/>
              <a:t>专业</a:t>
            </a:r>
            <a:endParaRPr lang="zh-CN" altLang="en-US" sz="1000" dirty="0"/>
          </a:p>
        </p:txBody>
      </p:sp>
      <p:sp>
        <p:nvSpPr>
          <p:cNvPr id="24" name="文本框 23"/>
          <p:cNvSpPr txBox="1"/>
          <p:nvPr/>
        </p:nvSpPr>
        <p:spPr>
          <a:xfrm>
            <a:off x="10729637" y="5238891"/>
            <a:ext cx="910871" cy="400110"/>
          </a:xfrm>
          <a:prstGeom prst="rect">
            <a:avLst/>
          </a:prstGeom>
          <a:noFill/>
        </p:spPr>
        <p:txBody>
          <a:bodyPr wrap="square" rtlCol="0">
            <a:spAutoFit/>
          </a:bodyPr>
          <a:lstStyle/>
          <a:p>
            <a:pPr algn="ctr"/>
            <a:r>
              <a:rPr lang="zh-CN" altLang="en-US" sz="1000" dirty="0"/>
              <a:t>操作界面方便好看</a:t>
            </a:r>
          </a:p>
        </p:txBody>
      </p:sp>
    </p:spTree>
    <p:extLst>
      <p:ext uri="{BB962C8B-B14F-4D97-AF65-F5344CB8AC3E}">
        <p14:creationId xmlns:p14="http://schemas.microsoft.com/office/powerpoint/2010/main" val="2895976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12774" y="5800161"/>
            <a:ext cx="1923393" cy="898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title"/>
          </p:nvPr>
        </p:nvSpPr>
        <p:spPr>
          <a:xfrm>
            <a:off x="887592" y="151223"/>
            <a:ext cx="9769319" cy="1071728"/>
          </a:xfrm>
        </p:spPr>
        <p:txBody>
          <a:bodyPr/>
          <a:lstStyle/>
          <a:p>
            <a:pPr>
              <a:lnSpc>
                <a:spcPts val="3500"/>
              </a:lnSpc>
            </a:pPr>
            <a:r>
              <a:rPr lang="zh-CN" altLang="en-US" sz="2600" dirty="0" smtClean="0">
                <a:solidFill>
                  <a:schemeClr val="tx1"/>
                </a:solidFill>
              </a:rPr>
              <a:t>“交易门槛低”的健康度略低于平均值，显示网民对于小额理财、灵活便捷的需求。安全可靠则是互联网理财平台共同提升的方向。 </a:t>
            </a:r>
            <a:endParaRPr lang="zh-CN" altLang="en-US" sz="2600" dirty="0"/>
          </a:p>
        </p:txBody>
      </p:sp>
      <p:sp>
        <p:nvSpPr>
          <p:cNvPr id="3" name="灯片编号占位符 2"/>
          <p:cNvSpPr>
            <a:spLocks noGrp="1"/>
          </p:cNvSpPr>
          <p:nvPr>
            <p:ph type="sldNum" sz="quarter" idx="4"/>
          </p:nvPr>
        </p:nvSpPr>
        <p:spPr/>
        <p:txBody>
          <a:bodyPr/>
          <a:lstStyle/>
          <a:p>
            <a:fld id="{64F88447-A4B7-484C-B988-09E293899426}" type="slidenum">
              <a:rPr lang="zh-CN" altLang="en-US" smtClean="0">
                <a:solidFill>
                  <a:srgbClr val="2B2929"/>
                </a:solidFill>
              </a:rPr>
              <a:pPr/>
              <a:t>24</a:t>
            </a:fld>
            <a:endParaRPr lang="zh-CN" altLang="en-US">
              <a:solidFill>
                <a:srgbClr val="2B2929"/>
              </a:solidFill>
            </a:endParaRPr>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9" name="文本框 8"/>
          <p:cNvSpPr txBox="1"/>
          <p:nvPr/>
        </p:nvSpPr>
        <p:spPr>
          <a:xfrm>
            <a:off x="898346" y="6416410"/>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11" name="矩形 10"/>
          <p:cNvSpPr/>
          <p:nvPr/>
        </p:nvSpPr>
        <p:spPr>
          <a:xfrm>
            <a:off x="934424" y="1745623"/>
            <a:ext cx="7370550" cy="44226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图表 11"/>
          <p:cNvGraphicFramePr/>
          <p:nvPr>
            <p:extLst>
              <p:ext uri="{D42A27DB-BD31-4B8C-83A1-F6EECF244321}">
                <p14:modId xmlns:p14="http://schemas.microsoft.com/office/powerpoint/2010/main" val="850458663"/>
              </p:ext>
            </p:extLst>
          </p:nvPr>
        </p:nvGraphicFramePr>
        <p:xfrm>
          <a:off x="1069808" y="1849858"/>
          <a:ext cx="7347404" cy="4395460"/>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直接箭头连接符 14"/>
          <p:cNvCxnSpPr/>
          <p:nvPr/>
        </p:nvCxnSpPr>
        <p:spPr>
          <a:xfrm flipH="1" flipV="1">
            <a:off x="3723342" y="1921196"/>
            <a:ext cx="31996" cy="423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886810" y="4165593"/>
            <a:ext cx="7430206" cy="2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394146" y="3321646"/>
            <a:ext cx="767458" cy="400110"/>
          </a:xfrm>
          <a:prstGeom prst="rect">
            <a:avLst/>
          </a:prstGeom>
        </p:spPr>
        <p:txBody>
          <a:bodyPr wrap="square">
            <a:spAutoFit/>
          </a:bodyPr>
          <a:lstStyle/>
          <a:p>
            <a:pPr algn="ctr"/>
            <a:r>
              <a:rPr lang="zh-CN" altLang="en-US" sz="1000" dirty="0"/>
              <a:t>投资产品精而全</a:t>
            </a:r>
          </a:p>
        </p:txBody>
      </p:sp>
      <p:sp>
        <p:nvSpPr>
          <p:cNvPr id="20" name="矩形 19"/>
          <p:cNvSpPr/>
          <p:nvPr/>
        </p:nvSpPr>
        <p:spPr>
          <a:xfrm>
            <a:off x="1306965" y="2770608"/>
            <a:ext cx="746087" cy="400110"/>
          </a:xfrm>
          <a:prstGeom prst="rect">
            <a:avLst/>
          </a:prstGeom>
        </p:spPr>
        <p:txBody>
          <a:bodyPr wrap="square">
            <a:spAutoFit/>
          </a:bodyPr>
          <a:lstStyle/>
          <a:p>
            <a:r>
              <a:rPr lang="zh-CN" altLang="en-US" sz="1000" dirty="0"/>
              <a:t>操作界面方便好看</a:t>
            </a:r>
          </a:p>
        </p:txBody>
      </p:sp>
      <p:sp>
        <p:nvSpPr>
          <p:cNvPr id="21" name="矩形 20"/>
          <p:cNvSpPr/>
          <p:nvPr/>
        </p:nvSpPr>
        <p:spPr>
          <a:xfrm>
            <a:off x="1497240" y="5467538"/>
            <a:ext cx="1051891" cy="246221"/>
          </a:xfrm>
          <a:prstGeom prst="rect">
            <a:avLst/>
          </a:prstGeom>
        </p:spPr>
        <p:txBody>
          <a:bodyPr wrap="none">
            <a:spAutoFit/>
          </a:bodyPr>
          <a:lstStyle/>
          <a:p>
            <a:r>
              <a:rPr lang="en-US" altLang="zh-CN" sz="1000" dirty="0" smtClean="0"/>
              <a:t>App</a:t>
            </a:r>
            <a:r>
              <a:rPr lang="zh-CN" altLang="en-US" sz="1000" dirty="0"/>
              <a:t>稳定功能全</a:t>
            </a:r>
          </a:p>
        </p:txBody>
      </p:sp>
      <p:sp>
        <p:nvSpPr>
          <p:cNvPr id="23" name="矩形 22"/>
          <p:cNvSpPr/>
          <p:nvPr/>
        </p:nvSpPr>
        <p:spPr>
          <a:xfrm>
            <a:off x="1838258" y="4481925"/>
            <a:ext cx="441146" cy="246221"/>
          </a:xfrm>
          <a:prstGeom prst="rect">
            <a:avLst/>
          </a:prstGeom>
        </p:spPr>
        <p:txBody>
          <a:bodyPr wrap="none">
            <a:spAutoFit/>
          </a:bodyPr>
          <a:lstStyle/>
          <a:p>
            <a:r>
              <a:rPr lang="zh-CN" altLang="en-US" sz="1000" dirty="0"/>
              <a:t>专业</a:t>
            </a:r>
          </a:p>
        </p:txBody>
      </p:sp>
      <p:sp>
        <p:nvSpPr>
          <p:cNvPr id="24" name="文本框 23"/>
          <p:cNvSpPr txBox="1"/>
          <p:nvPr/>
        </p:nvSpPr>
        <p:spPr>
          <a:xfrm>
            <a:off x="2419264" y="1518666"/>
            <a:ext cx="4365298" cy="369332"/>
          </a:xfrm>
          <a:prstGeom prst="rect">
            <a:avLst/>
          </a:prstGeom>
          <a:noFill/>
        </p:spPr>
        <p:txBody>
          <a:bodyPr wrap="none" rtlCol="0">
            <a:spAutoFit/>
          </a:bodyPr>
          <a:lstStyle/>
          <a:p>
            <a:r>
              <a:rPr lang="en-US" altLang="zh-CN" dirty="0" smtClean="0"/>
              <a:t>[ </a:t>
            </a:r>
            <a:r>
              <a:rPr lang="zh-CN" altLang="en-US" dirty="0" smtClean="0"/>
              <a:t>互联网</a:t>
            </a:r>
            <a:r>
              <a:rPr lang="zh-CN" altLang="en-US" dirty="0"/>
              <a:t>理财</a:t>
            </a:r>
            <a:r>
              <a:rPr lang="zh-CN" altLang="en-US" dirty="0" smtClean="0"/>
              <a:t>平台品牌一级维度矩阵分析 </a:t>
            </a:r>
            <a:r>
              <a:rPr lang="en-US" altLang="zh-CN" dirty="0" smtClean="0"/>
              <a:t>]</a:t>
            </a:r>
            <a:endParaRPr lang="zh-CN" altLang="en-US" dirty="0"/>
          </a:p>
        </p:txBody>
      </p:sp>
      <p:sp>
        <p:nvSpPr>
          <p:cNvPr id="25" name="矩形 24"/>
          <p:cNvSpPr/>
          <p:nvPr/>
        </p:nvSpPr>
        <p:spPr>
          <a:xfrm>
            <a:off x="6654344" y="2793217"/>
            <a:ext cx="602799" cy="400110"/>
          </a:xfrm>
          <a:prstGeom prst="rect">
            <a:avLst/>
          </a:prstGeom>
        </p:spPr>
        <p:txBody>
          <a:bodyPr wrap="square">
            <a:spAutoFit/>
          </a:bodyPr>
          <a:lstStyle/>
          <a:p>
            <a:pPr algn="ctr"/>
            <a:r>
              <a:rPr lang="zh-CN" altLang="en-US" sz="1000" dirty="0"/>
              <a:t>品牌有实力</a:t>
            </a:r>
          </a:p>
        </p:txBody>
      </p:sp>
      <p:sp>
        <p:nvSpPr>
          <p:cNvPr id="26" name="矩形 25"/>
          <p:cNvSpPr/>
          <p:nvPr/>
        </p:nvSpPr>
        <p:spPr>
          <a:xfrm>
            <a:off x="4498630" y="4160121"/>
            <a:ext cx="980235" cy="246221"/>
          </a:xfrm>
          <a:prstGeom prst="rect">
            <a:avLst/>
          </a:prstGeom>
        </p:spPr>
        <p:txBody>
          <a:bodyPr wrap="square">
            <a:spAutoFit/>
          </a:bodyPr>
          <a:lstStyle/>
          <a:p>
            <a:pPr algn="ctr"/>
            <a:r>
              <a:rPr lang="zh-CN" altLang="en-US" sz="1000" dirty="0"/>
              <a:t>交易门槛低</a:t>
            </a:r>
          </a:p>
        </p:txBody>
      </p:sp>
      <p:sp>
        <p:nvSpPr>
          <p:cNvPr id="30" name="矩形 29"/>
          <p:cNvSpPr/>
          <p:nvPr/>
        </p:nvSpPr>
        <p:spPr>
          <a:xfrm>
            <a:off x="3808923" y="4728983"/>
            <a:ext cx="697627" cy="246221"/>
          </a:xfrm>
          <a:prstGeom prst="rect">
            <a:avLst/>
          </a:prstGeom>
        </p:spPr>
        <p:txBody>
          <a:bodyPr wrap="none">
            <a:spAutoFit/>
          </a:bodyPr>
          <a:lstStyle/>
          <a:p>
            <a:r>
              <a:rPr lang="zh-CN" altLang="en-US" sz="1000" dirty="0"/>
              <a:t>安全可靠</a:t>
            </a:r>
          </a:p>
        </p:txBody>
      </p:sp>
      <p:sp>
        <p:nvSpPr>
          <p:cNvPr id="31" name="矩形 30"/>
          <p:cNvSpPr/>
          <p:nvPr/>
        </p:nvSpPr>
        <p:spPr>
          <a:xfrm>
            <a:off x="3062279" y="4261227"/>
            <a:ext cx="954107" cy="400110"/>
          </a:xfrm>
          <a:prstGeom prst="rect">
            <a:avLst/>
          </a:prstGeom>
        </p:spPr>
        <p:txBody>
          <a:bodyPr wrap="none">
            <a:spAutoFit/>
          </a:bodyPr>
          <a:lstStyle/>
          <a:p>
            <a:pPr algn="ctr"/>
            <a:r>
              <a:rPr lang="zh-CN" altLang="en-US" sz="1000" dirty="0"/>
              <a:t>口碑与</a:t>
            </a:r>
            <a:r>
              <a:rPr lang="zh-CN" altLang="en-US" sz="1000" dirty="0" smtClean="0"/>
              <a:t>推荐</a:t>
            </a:r>
            <a:endParaRPr lang="en-US" altLang="zh-CN" sz="1000" dirty="0" smtClean="0"/>
          </a:p>
          <a:p>
            <a:pPr algn="ctr"/>
            <a:r>
              <a:rPr lang="zh-CN" altLang="en-US" sz="1000" dirty="0"/>
              <a:t>（值得信赖）</a:t>
            </a:r>
          </a:p>
        </p:txBody>
      </p:sp>
      <p:sp>
        <p:nvSpPr>
          <p:cNvPr id="32" name="矩形 31"/>
          <p:cNvSpPr/>
          <p:nvPr/>
        </p:nvSpPr>
        <p:spPr>
          <a:xfrm>
            <a:off x="2419264" y="4047036"/>
            <a:ext cx="569387" cy="246221"/>
          </a:xfrm>
          <a:prstGeom prst="rect">
            <a:avLst/>
          </a:prstGeom>
        </p:spPr>
        <p:txBody>
          <a:bodyPr wrap="none">
            <a:spAutoFit/>
          </a:bodyPr>
          <a:lstStyle/>
          <a:p>
            <a:r>
              <a:rPr lang="zh-CN" altLang="en-US" sz="1000" dirty="0"/>
              <a:t>服务好</a:t>
            </a:r>
          </a:p>
        </p:txBody>
      </p:sp>
      <p:sp>
        <p:nvSpPr>
          <p:cNvPr id="33" name="矩形 32"/>
          <p:cNvSpPr/>
          <p:nvPr/>
        </p:nvSpPr>
        <p:spPr>
          <a:xfrm>
            <a:off x="3058041" y="3925111"/>
            <a:ext cx="770626" cy="400110"/>
          </a:xfrm>
          <a:prstGeom prst="rect">
            <a:avLst/>
          </a:prstGeom>
        </p:spPr>
        <p:txBody>
          <a:bodyPr wrap="square">
            <a:spAutoFit/>
          </a:bodyPr>
          <a:lstStyle/>
          <a:p>
            <a:r>
              <a:rPr lang="zh-CN" altLang="en-US" sz="1000" dirty="0"/>
              <a:t>流程</a:t>
            </a:r>
            <a:r>
              <a:rPr lang="en-US" altLang="zh-CN" sz="1000" dirty="0"/>
              <a:t>/</a:t>
            </a:r>
            <a:r>
              <a:rPr lang="zh-CN" altLang="en-US" sz="1000" dirty="0"/>
              <a:t>机制合理迅速</a:t>
            </a:r>
          </a:p>
        </p:txBody>
      </p:sp>
      <p:sp>
        <p:nvSpPr>
          <p:cNvPr id="34" name="矩形 33"/>
          <p:cNvSpPr/>
          <p:nvPr/>
        </p:nvSpPr>
        <p:spPr>
          <a:xfrm>
            <a:off x="4030829" y="4028865"/>
            <a:ext cx="467801" cy="246221"/>
          </a:xfrm>
          <a:prstGeom prst="rect">
            <a:avLst/>
          </a:prstGeom>
        </p:spPr>
        <p:txBody>
          <a:bodyPr wrap="square">
            <a:spAutoFit/>
          </a:bodyPr>
          <a:lstStyle/>
          <a:p>
            <a:r>
              <a:rPr lang="zh-CN" altLang="en-US" sz="1000" dirty="0"/>
              <a:t>创新</a:t>
            </a:r>
          </a:p>
        </p:txBody>
      </p:sp>
      <p:sp>
        <p:nvSpPr>
          <p:cNvPr id="35" name="圆角矩形 34"/>
          <p:cNvSpPr/>
          <p:nvPr/>
        </p:nvSpPr>
        <p:spPr>
          <a:xfrm>
            <a:off x="8430091" y="2156331"/>
            <a:ext cx="3548345" cy="3671585"/>
          </a:xfrm>
          <a:prstGeom prst="roundRect">
            <a:avLst>
              <a:gd name="adj" fmla="val 388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endParaRPr lang="en-US" altLang="zh-CN" sz="1000" dirty="0" smtClean="0">
              <a:solidFill>
                <a:schemeClr val="tx1"/>
              </a:solidFill>
            </a:endParaRPr>
          </a:p>
          <a:p>
            <a:pPr>
              <a:lnSpc>
                <a:spcPts val="1400"/>
              </a:lnSpc>
            </a:pPr>
            <a:r>
              <a:rPr lang="zh-CN" altLang="en-US" sz="1300" b="1" dirty="0" smtClean="0">
                <a:solidFill>
                  <a:schemeClr val="tx1"/>
                </a:solidFill>
              </a:rPr>
              <a:t>对高投资门槛的不满</a:t>
            </a:r>
            <a:endParaRPr lang="en-US" altLang="zh-CN" sz="1300" b="1" dirty="0" smtClean="0">
              <a:solidFill>
                <a:schemeClr val="tx1"/>
              </a:solidFill>
            </a:endParaRPr>
          </a:p>
          <a:p>
            <a:pPr>
              <a:lnSpc>
                <a:spcPts val="1400"/>
              </a:lnSpc>
            </a:pPr>
            <a:endParaRPr lang="en-US" altLang="zh-CN" sz="1000" dirty="0">
              <a:solidFill>
                <a:schemeClr val="tx1"/>
              </a:solidFill>
            </a:endParaRPr>
          </a:p>
          <a:p>
            <a:pPr>
              <a:lnSpc>
                <a:spcPts val="1400"/>
              </a:lnSpc>
            </a:pPr>
            <a:r>
              <a:rPr lang="en-US" altLang="zh-CN" sz="1000" dirty="0" smtClean="0">
                <a:solidFill>
                  <a:schemeClr val="tx1"/>
                </a:solidFill>
              </a:rPr>
              <a:t>- </a:t>
            </a:r>
            <a:r>
              <a:rPr lang="zh-CN" altLang="en-US" sz="1000" dirty="0" smtClean="0">
                <a:solidFill>
                  <a:schemeClr val="tx1"/>
                </a:solidFill>
              </a:rPr>
              <a:t>京东</a:t>
            </a:r>
            <a:r>
              <a:rPr lang="zh-CN" altLang="en-US" sz="1000" dirty="0">
                <a:solidFill>
                  <a:schemeClr val="tx1"/>
                </a:solidFill>
              </a:rPr>
              <a:t>金融推出高端理财平台东家财富，投资门槛为最少</a:t>
            </a:r>
            <a:r>
              <a:rPr lang="en-US" altLang="zh-CN" sz="1000" dirty="0">
                <a:solidFill>
                  <a:schemeClr val="tx1"/>
                </a:solidFill>
              </a:rPr>
              <a:t>100</a:t>
            </a:r>
            <a:r>
              <a:rPr lang="zh-CN" altLang="en-US" sz="1000" dirty="0">
                <a:solidFill>
                  <a:schemeClr val="tx1"/>
                </a:solidFill>
              </a:rPr>
              <a:t>万元，且个人金融类资产不低于</a:t>
            </a:r>
            <a:r>
              <a:rPr lang="en-US" altLang="zh-CN" sz="1000" dirty="0">
                <a:solidFill>
                  <a:schemeClr val="tx1"/>
                </a:solidFill>
              </a:rPr>
              <a:t>300</a:t>
            </a:r>
            <a:r>
              <a:rPr lang="zh-CN" altLang="en-US" sz="1000" dirty="0">
                <a:solidFill>
                  <a:schemeClr val="tx1"/>
                </a:solidFill>
              </a:rPr>
              <a:t>万元或者最近三年个人年均收入不低于</a:t>
            </a:r>
            <a:r>
              <a:rPr lang="en-US" altLang="zh-CN" sz="1000" dirty="0">
                <a:solidFill>
                  <a:schemeClr val="tx1"/>
                </a:solidFill>
              </a:rPr>
              <a:t>50</a:t>
            </a:r>
            <a:r>
              <a:rPr lang="zh-CN" altLang="en-US" sz="1000" dirty="0">
                <a:solidFill>
                  <a:schemeClr val="tx1"/>
                </a:solidFill>
              </a:rPr>
              <a:t>万元。。。</a:t>
            </a:r>
            <a:r>
              <a:rPr lang="en-US" altLang="zh-CN" sz="1000" dirty="0">
                <a:solidFill>
                  <a:schemeClr val="tx1"/>
                </a:solidFill>
              </a:rPr>
              <a:t>[</a:t>
            </a:r>
            <a:r>
              <a:rPr lang="zh-CN" altLang="en-US" sz="1000" dirty="0">
                <a:solidFill>
                  <a:schemeClr val="tx1"/>
                </a:solidFill>
              </a:rPr>
              <a:t>怒</a:t>
            </a:r>
            <a:r>
              <a:rPr lang="en-US" altLang="zh-CN" sz="1000" dirty="0">
                <a:solidFill>
                  <a:schemeClr val="tx1"/>
                </a:solidFill>
              </a:rPr>
              <a:t>]</a:t>
            </a:r>
            <a:r>
              <a:rPr lang="zh-CN" altLang="en-US" sz="1000" dirty="0">
                <a:solidFill>
                  <a:schemeClr val="tx1"/>
                </a:solidFill>
              </a:rPr>
              <a:t>这个高端界限划分真的好高端啊！谁玩儿的起告诉我，小虎求抱大腿</a:t>
            </a:r>
            <a:r>
              <a:rPr lang="zh-CN" altLang="en-US" sz="1000" dirty="0" smtClean="0">
                <a:solidFill>
                  <a:schemeClr val="tx1"/>
                </a:solidFill>
              </a:rPr>
              <a:t>。</a:t>
            </a:r>
            <a:endParaRPr lang="en-US" altLang="zh-CN" sz="1000" dirty="0" smtClean="0">
              <a:solidFill>
                <a:schemeClr val="tx1"/>
              </a:solidFill>
            </a:endParaRPr>
          </a:p>
          <a:p>
            <a:pPr>
              <a:lnSpc>
                <a:spcPts val="1400"/>
              </a:lnSpc>
            </a:pPr>
            <a:endParaRPr lang="en-US" altLang="zh-CN" sz="1000" dirty="0">
              <a:solidFill>
                <a:schemeClr val="tx1"/>
              </a:solidFill>
            </a:endParaRPr>
          </a:p>
          <a:p>
            <a:pPr marL="171450" indent="-171450">
              <a:lnSpc>
                <a:spcPts val="1400"/>
              </a:lnSpc>
              <a:buFontTx/>
              <a:buChar char="-"/>
            </a:pPr>
            <a:r>
              <a:rPr lang="zh-CN" altLang="en-US" sz="1000" dirty="0" smtClean="0">
                <a:solidFill>
                  <a:schemeClr val="tx1"/>
                </a:solidFill>
              </a:rPr>
              <a:t>陆金所</a:t>
            </a:r>
            <a:r>
              <a:rPr lang="zh-CN" altLang="en-US" sz="1000" dirty="0">
                <a:solidFill>
                  <a:schemeClr val="tx1"/>
                </a:solidFill>
              </a:rPr>
              <a:t>的产品品种也比较丰富，收益在行业中表现一般，投资门槛相对</a:t>
            </a:r>
            <a:r>
              <a:rPr lang="zh-CN" altLang="en-US" sz="1000" dirty="0" smtClean="0">
                <a:solidFill>
                  <a:schemeClr val="tx1"/>
                </a:solidFill>
              </a:rPr>
              <a:t>较高</a:t>
            </a:r>
            <a:endParaRPr lang="en-US" altLang="zh-CN" sz="1000" dirty="0" smtClean="0">
              <a:solidFill>
                <a:schemeClr val="tx1"/>
              </a:solidFill>
            </a:endParaRPr>
          </a:p>
          <a:p>
            <a:pPr>
              <a:lnSpc>
                <a:spcPts val="1400"/>
              </a:lnSpc>
            </a:pPr>
            <a:endParaRPr lang="en-US" altLang="zh-CN" sz="1000" dirty="0">
              <a:solidFill>
                <a:schemeClr val="tx1"/>
              </a:solidFill>
            </a:endParaRPr>
          </a:p>
          <a:p>
            <a:pPr>
              <a:lnSpc>
                <a:spcPts val="1400"/>
              </a:lnSpc>
            </a:pPr>
            <a:r>
              <a:rPr lang="zh-CN" altLang="en-US" sz="1300" b="1" dirty="0" smtClean="0">
                <a:solidFill>
                  <a:schemeClr val="tx1"/>
                </a:solidFill>
              </a:rPr>
              <a:t>对资金进出不灵活的不满</a:t>
            </a:r>
            <a:endParaRPr lang="en-US" altLang="zh-CN" sz="1300" b="1" dirty="0" smtClean="0">
              <a:solidFill>
                <a:schemeClr val="tx1"/>
              </a:solidFill>
            </a:endParaRPr>
          </a:p>
          <a:p>
            <a:pPr>
              <a:lnSpc>
                <a:spcPts val="1400"/>
              </a:lnSpc>
            </a:pPr>
            <a:endParaRPr lang="en-US" altLang="zh-CN" sz="1300" b="1" dirty="0">
              <a:solidFill>
                <a:schemeClr val="tx1"/>
              </a:solidFill>
            </a:endParaRPr>
          </a:p>
          <a:p>
            <a:pPr>
              <a:lnSpc>
                <a:spcPts val="1400"/>
              </a:lnSpc>
            </a:pPr>
            <a:r>
              <a:rPr lang="en-US" altLang="zh-CN" sz="1000" dirty="0">
                <a:solidFill>
                  <a:schemeClr val="tx1"/>
                </a:solidFill>
              </a:rPr>
              <a:t>-</a:t>
            </a:r>
            <a:r>
              <a:rPr lang="zh-CN" altLang="en-US" sz="1000" dirty="0">
                <a:solidFill>
                  <a:schemeClr val="tx1"/>
                </a:solidFill>
              </a:rPr>
              <a:t>灵活性太差了，我放银行虽然只有</a:t>
            </a:r>
            <a:r>
              <a:rPr lang="en-US" altLang="zh-CN" sz="1000" dirty="0">
                <a:solidFill>
                  <a:schemeClr val="tx1"/>
                </a:solidFill>
              </a:rPr>
              <a:t>4.1%</a:t>
            </a:r>
            <a:r>
              <a:rPr lang="zh-CN" altLang="en-US" sz="1000" dirty="0">
                <a:solidFill>
                  <a:schemeClr val="tx1"/>
                </a:solidFill>
              </a:rPr>
              <a:t>但是很方便，</a:t>
            </a:r>
            <a:r>
              <a:rPr lang="en-US" altLang="zh-CN" sz="1000" dirty="0">
                <a:solidFill>
                  <a:schemeClr val="tx1"/>
                </a:solidFill>
              </a:rPr>
              <a:t>t+1.</a:t>
            </a:r>
            <a:r>
              <a:rPr lang="zh-CN" altLang="en-US" sz="1000" dirty="0">
                <a:solidFill>
                  <a:schemeClr val="tx1"/>
                </a:solidFill>
              </a:rPr>
              <a:t>余额宝再也回不去</a:t>
            </a:r>
            <a:r>
              <a:rPr lang="zh-CN" altLang="en-US" sz="1000" dirty="0" smtClean="0">
                <a:solidFill>
                  <a:schemeClr val="tx1"/>
                </a:solidFill>
              </a:rPr>
              <a:t>了</a:t>
            </a:r>
            <a:endParaRPr lang="en-US" altLang="zh-CN" sz="1000" dirty="0" smtClean="0">
              <a:solidFill>
                <a:schemeClr val="tx1"/>
              </a:solidFill>
            </a:endParaRPr>
          </a:p>
          <a:p>
            <a:pPr>
              <a:lnSpc>
                <a:spcPts val="1400"/>
              </a:lnSpc>
            </a:pPr>
            <a:endParaRPr lang="en-US" altLang="zh-CN" sz="1000" dirty="0">
              <a:solidFill>
                <a:schemeClr val="tx1"/>
              </a:solidFill>
            </a:endParaRPr>
          </a:p>
          <a:p>
            <a:pPr>
              <a:lnSpc>
                <a:spcPts val="1400"/>
              </a:lnSpc>
            </a:pPr>
            <a:r>
              <a:rPr lang="en-US" altLang="zh-CN" sz="1000" dirty="0" smtClean="0">
                <a:solidFill>
                  <a:schemeClr val="tx1"/>
                </a:solidFill>
              </a:rPr>
              <a:t>- </a:t>
            </a:r>
            <a:r>
              <a:rPr lang="zh-CN" altLang="en-US" sz="1000" dirty="0" smtClean="0">
                <a:solidFill>
                  <a:schemeClr val="tx1"/>
                </a:solidFill>
              </a:rPr>
              <a:t>在</a:t>
            </a:r>
            <a:r>
              <a:rPr lang="zh-CN" altLang="en-US" sz="1000" dirty="0">
                <a:solidFill>
                  <a:schemeClr val="tx1"/>
                </a:solidFill>
              </a:rPr>
              <a:t>京东金融买了个</a:t>
            </a:r>
            <a:r>
              <a:rPr lang="en-US" altLang="zh-CN" sz="1000" dirty="0">
                <a:solidFill>
                  <a:schemeClr val="tx1"/>
                </a:solidFill>
              </a:rPr>
              <a:t>14</a:t>
            </a:r>
            <a:r>
              <a:rPr lang="zh-CN" altLang="en-US" sz="1000" dirty="0">
                <a:solidFill>
                  <a:schemeClr val="tx1"/>
                </a:solidFill>
              </a:rPr>
              <a:t>天的理财产品，叫什么方正金泉友灵活配置优先级，真他妈的垃圾玩意儿，起息之前加回款时间都有一个星期了，我去你妈的，这样坑消费者，真他妈的恶心到我了</a:t>
            </a:r>
            <a:endParaRPr lang="en-US" altLang="zh-CN" sz="1000" dirty="0">
              <a:solidFill>
                <a:schemeClr val="tx1"/>
              </a:solidFill>
            </a:endParaRPr>
          </a:p>
          <a:p>
            <a:pPr>
              <a:lnSpc>
                <a:spcPts val="1400"/>
              </a:lnSpc>
            </a:pPr>
            <a:endParaRPr lang="en-US" altLang="zh-CN" sz="1000" dirty="0">
              <a:solidFill>
                <a:srgbClr val="FF0000"/>
              </a:solidFill>
            </a:endParaRPr>
          </a:p>
        </p:txBody>
      </p:sp>
      <p:sp>
        <p:nvSpPr>
          <p:cNvPr id="36" name="文本框 35"/>
          <p:cNvSpPr txBox="1"/>
          <p:nvPr/>
        </p:nvSpPr>
        <p:spPr>
          <a:xfrm>
            <a:off x="8430091" y="1881188"/>
            <a:ext cx="2113592" cy="338554"/>
          </a:xfrm>
          <a:prstGeom prst="rect">
            <a:avLst/>
          </a:prstGeom>
          <a:noFill/>
        </p:spPr>
        <p:txBody>
          <a:bodyPr wrap="none" rtlCol="0">
            <a:spAutoFit/>
          </a:bodyPr>
          <a:lstStyle/>
          <a:p>
            <a:r>
              <a:rPr lang="en-US" altLang="zh-CN" sz="1600" b="1" i="1" dirty="0" smtClean="0">
                <a:solidFill>
                  <a:srgbClr val="0070C0"/>
                </a:solidFill>
              </a:rPr>
              <a:t>Voice of Consumer </a:t>
            </a:r>
            <a:r>
              <a:rPr lang="en-US" altLang="zh-CN" sz="1600" b="1" i="1" dirty="0" smtClean="0">
                <a:solidFill>
                  <a:srgbClr val="0070C0"/>
                </a:solidFill>
                <a:sym typeface="Webdings" panose="05030102010509060703" pitchFamily="18" charset="2"/>
              </a:rPr>
              <a:t></a:t>
            </a:r>
            <a:r>
              <a:rPr lang="en-US" altLang="zh-CN" sz="1600" b="1" i="1" dirty="0" smtClean="0">
                <a:solidFill>
                  <a:srgbClr val="0070C0"/>
                </a:solidFill>
              </a:rPr>
              <a:t>: </a:t>
            </a:r>
            <a:endParaRPr lang="zh-CN" altLang="en-US" sz="1600" b="1" i="1" dirty="0">
              <a:solidFill>
                <a:srgbClr val="0070C0"/>
              </a:solidFill>
            </a:endParaRPr>
          </a:p>
        </p:txBody>
      </p:sp>
      <p:sp>
        <p:nvSpPr>
          <p:cNvPr id="37" name="文本框 36"/>
          <p:cNvSpPr txBox="1"/>
          <p:nvPr/>
        </p:nvSpPr>
        <p:spPr>
          <a:xfrm>
            <a:off x="1654250" y="3372711"/>
            <a:ext cx="966111" cy="400110"/>
          </a:xfrm>
          <a:prstGeom prst="rect">
            <a:avLst/>
          </a:prstGeom>
          <a:noFill/>
        </p:spPr>
        <p:txBody>
          <a:bodyPr wrap="square" rtlCol="0">
            <a:spAutoFit/>
          </a:bodyPr>
          <a:lstStyle/>
          <a:p>
            <a:pPr algn="ctr"/>
            <a:r>
              <a:rPr lang="zh-CN" altLang="en-US" sz="1000" dirty="0"/>
              <a:t>营销活动</a:t>
            </a:r>
            <a:r>
              <a:rPr lang="zh-CN" altLang="en-US" sz="1000" dirty="0" smtClean="0"/>
              <a:t>丰富</a:t>
            </a:r>
            <a:endParaRPr lang="en-US" altLang="zh-CN" sz="1000" dirty="0" smtClean="0"/>
          </a:p>
          <a:p>
            <a:pPr algn="ctr"/>
            <a:r>
              <a:rPr lang="zh-CN" altLang="en-US" sz="1000" dirty="0" smtClean="0"/>
              <a:t>（明星代言）</a:t>
            </a:r>
            <a:endParaRPr lang="zh-CN" altLang="en-US" sz="1000" dirty="0"/>
          </a:p>
        </p:txBody>
      </p:sp>
      <p:sp>
        <p:nvSpPr>
          <p:cNvPr id="28" name="文本框 27"/>
          <p:cNvSpPr txBox="1"/>
          <p:nvPr/>
        </p:nvSpPr>
        <p:spPr>
          <a:xfrm>
            <a:off x="3592196" y="3692913"/>
            <a:ext cx="1743333" cy="400110"/>
          </a:xfrm>
          <a:prstGeom prst="rect">
            <a:avLst/>
          </a:prstGeom>
          <a:noFill/>
        </p:spPr>
        <p:txBody>
          <a:bodyPr wrap="square" rtlCol="0">
            <a:spAutoFit/>
          </a:bodyPr>
          <a:lstStyle/>
          <a:p>
            <a:pPr algn="ctr"/>
            <a:r>
              <a:rPr lang="zh-CN" altLang="en-US" sz="1000" dirty="0" smtClean="0">
                <a:solidFill>
                  <a:srgbClr val="0070C0"/>
                </a:solidFill>
              </a:rPr>
              <a:t>（声量平均值：</a:t>
            </a:r>
            <a:r>
              <a:rPr lang="en-US" altLang="zh-CN" sz="1000" dirty="0" smtClean="0">
                <a:solidFill>
                  <a:srgbClr val="0070C0"/>
                </a:solidFill>
              </a:rPr>
              <a:t>187,747</a:t>
            </a:r>
            <a:r>
              <a:rPr lang="zh-CN" altLang="en-US" sz="1000" dirty="0" smtClean="0">
                <a:solidFill>
                  <a:srgbClr val="0070C0"/>
                </a:solidFill>
              </a:rPr>
              <a:t>；</a:t>
            </a:r>
            <a:r>
              <a:rPr lang="zh-CN" altLang="en-US" sz="1000" dirty="0">
                <a:solidFill>
                  <a:srgbClr val="0070C0"/>
                </a:solidFill>
              </a:rPr>
              <a:t>健康度</a:t>
            </a:r>
            <a:r>
              <a:rPr lang="zh-CN" altLang="en-US" sz="1000" dirty="0" smtClean="0">
                <a:solidFill>
                  <a:srgbClr val="0070C0"/>
                </a:solidFill>
              </a:rPr>
              <a:t>平均值：</a:t>
            </a:r>
            <a:r>
              <a:rPr lang="en-US" altLang="zh-CN" sz="1000" dirty="0" smtClean="0">
                <a:solidFill>
                  <a:srgbClr val="0070C0"/>
                </a:solidFill>
              </a:rPr>
              <a:t>82%</a:t>
            </a:r>
            <a:r>
              <a:rPr lang="zh-CN" altLang="en-US" sz="1000" dirty="0">
                <a:solidFill>
                  <a:srgbClr val="0070C0"/>
                </a:solidFill>
              </a:rPr>
              <a:t>）</a:t>
            </a:r>
          </a:p>
        </p:txBody>
      </p:sp>
      <p:sp>
        <p:nvSpPr>
          <p:cNvPr id="4" name="椭圆 3"/>
          <p:cNvSpPr/>
          <p:nvPr/>
        </p:nvSpPr>
        <p:spPr>
          <a:xfrm>
            <a:off x="3763463" y="4625025"/>
            <a:ext cx="781970" cy="464455"/>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46433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12774" y="5800161"/>
            <a:ext cx="1923393" cy="898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title"/>
          </p:nvPr>
        </p:nvSpPr>
        <p:spPr>
          <a:xfrm>
            <a:off x="887593" y="189860"/>
            <a:ext cx="9557174" cy="1071728"/>
          </a:xfrm>
        </p:spPr>
        <p:txBody>
          <a:bodyPr/>
          <a:lstStyle/>
          <a:p>
            <a:pPr>
              <a:lnSpc>
                <a:spcPts val="3700"/>
              </a:lnSpc>
            </a:pPr>
            <a:r>
              <a:rPr lang="zh-CN" altLang="en-US" sz="2600" dirty="0" smtClean="0">
                <a:solidFill>
                  <a:schemeClr val="tx1"/>
                </a:solidFill>
              </a:rPr>
              <a:t>就理财通自身表现来看，品牌实力、投资产品全和安全可靠是其优点，刘涛代言对声量及健康度提升均起到正面影响。</a:t>
            </a:r>
            <a:endParaRPr lang="zh-CN" altLang="en-US" sz="2600" dirty="0"/>
          </a:p>
        </p:txBody>
      </p:sp>
      <p:sp>
        <p:nvSpPr>
          <p:cNvPr id="3" name="灯片编号占位符 2"/>
          <p:cNvSpPr>
            <a:spLocks noGrp="1"/>
          </p:cNvSpPr>
          <p:nvPr>
            <p:ph type="sldNum" sz="quarter" idx="4"/>
          </p:nvPr>
        </p:nvSpPr>
        <p:spPr/>
        <p:txBody>
          <a:bodyPr/>
          <a:lstStyle/>
          <a:p>
            <a:fld id="{64F88447-A4B7-484C-B988-09E293899426}" type="slidenum">
              <a:rPr lang="zh-CN" altLang="en-US" smtClean="0">
                <a:solidFill>
                  <a:srgbClr val="2B2929"/>
                </a:solidFill>
              </a:rPr>
              <a:pPr/>
              <a:t>25</a:t>
            </a:fld>
            <a:endParaRPr lang="zh-CN" altLang="en-US">
              <a:solidFill>
                <a:srgbClr val="2B2929"/>
              </a:solidFill>
            </a:endParaRPr>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9" name="文本框 8"/>
          <p:cNvSpPr txBox="1"/>
          <p:nvPr/>
        </p:nvSpPr>
        <p:spPr>
          <a:xfrm>
            <a:off x="898346" y="6416410"/>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11" name="矩形 10"/>
          <p:cNvSpPr/>
          <p:nvPr/>
        </p:nvSpPr>
        <p:spPr>
          <a:xfrm>
            <a:off x="934424" y="1745623"/>
            <a:ext cx="7370550" cy="44226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图表 11"/>
          <p:cNvGraphicFramePr/>
          <p:nvPr>
            <p:extLst>
              <p:ext uri="{D42A27DB-BD31-4B8C-83A1-F6EECF244321}">
                <p14:modId xmlns:p14="http://schemas.microsoft.com/office/powerpoint/2010/main" val="1481892173"/>
              </p:ext>
            </p:extLst>
          </p:nvPr>
        </p:nvGraphicFramePr>
        <p:xfrm>
          <a:off x="1069808" y="1849858"/>
          <a:ext cx="7347404" cy="4395460"/>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直接箭头连接符 14"/>
          <p:cNvCxnSpPr/>
          <p:nvPr/>
        </p:nvCxnSpPr>
        <p:spPr>
          <a:xfrm flipH="1" flipV="1">
            <a:off x="2315667" y="1908317"/>
            <a:ext cx="31996" cy="423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24668" y="3808992"/>
            <a:ext cx="7430206" cy="2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12047" y="2979757"/>
            <a:ext cx="1438110" cy="246221"/>
          </a:xfrm>
          <a:prstGeom prst="rect">
            <a:avLst/>
          </a:prstGeom>
        </p:spPr>
        <p:txBody>
          <a:bodyPr wrap="square">
            <a:spAutoFit/>
          </a:bodyPr>
          <a:lstStyle/>
          <a:p>
            <a:pPr algn="ctr"/>
            <a:r>
              <a:rPr lang="zh-CN" altLang="en-US" sz="1000" dirty="0"/>
              <a:t>投资产品精而全</a:t>
            </a:r>
          </a:p>
        </p:txBody>
      </p:sp>
      <p:sp>
        <p:nvSpPr>
          <p:cNvPr id="20" name="矩形 19"/>
          <p:cNvSpPr/>
          <p:nvPr/>
        </p:nvSpPr>
        <p:spPr>
          <a:xfrm>
            <a:off x="1061250" y="2606617"/>
            <a:ext cx="1235985" cy="246221"/>
          </a:xfrm>
          <a:prstGeom prst="rect">
            <a:avLst/>
          </a:prstGeom>
        </p:spPr>
        <p:txBody>
          <a:bodyPr wrap="square">
            <a:spAutoFit/>
          </a:bodyPr>
          <a:lstStyle/>
          <a:p>
            <a:r>
              <a:rPr lang="zh-CN" altLang="en-US" sz="1000" dirty="0"/>
              <a:t>操作界面方便好看</a:t>
            </a:r>
          </a:p>
        </p:txBody>
      </p:sp>
      <p:sp>
        <p:nvSpPr>
          <p:cNvPr id="21" name="矩形 20"/>
          <p:cNvSpPr/>
          <p:nvPr/>
        </p:nvSpPr>
        <p:spPr>
          <a:xfrm>
            <a:off x="1206767" y="3565777"/>
            <a:ext cx="1051891" cy="246221"/>
          </a:xfrm>
          <a:prstGeom prst="rect">
            <a:avLst/>
          </a:prstGeom>
        </p:spPr>
        <p:txBody>
          <a:bodyPr wrap="none">
            <a:spAutoFit/>
          </a:bodyPr>
          <a:lstStyle/>
          <a:p>
            <a:r>
              <a:rPr lang="en-US" altLang="zh-CN" sz="1000" dirty="0" smtClean="0"/>
              <a:t>App</a:t>
            </a:r>
            <a:r>
              <a:rPr lang="zh-CN" altLang="en-US" sz="1000" dirty="0"/>
              <a:t>稳定功能全</a:t>
            </a:r>
          </a:p>
        </p:txBody>
      </p:sp>
      <p:sp>
        <p:nvSpPr>
          <p:cNvPr id="23" name="矩形 22"/>
          <p:cNvSpPr/>
          <p:nvPr/>
        </p:nvSpPr>
        <p:spPr>
          <a:xfrm>
            <a:off x="1113485" y="5124593"/>
            <a:ext cx="441146" cy="246221"/>
          </a:xfrm>
          <a:prstGeom prst="rect">
            <a:avLst/>
          </a:prstGeom>
        </p:spPr>
        <p:txBody>
          <a:bodyPr wrap="none">
            <a:spAutoFit/>
          </a:bodyPr>
          <a:lstStyle/>
          <a:p>
            <a:r>
              <a:rPr lang="zh-CN" altLang="en-US" sz="1000" dirty="0"/>
              <a:t>专业</a:t>
            </a:r>
          </a:p>
        </p:txBody>
      </p:sp>
      <p:sp>
        <p:nvSpPr>
          <p:cNvPr id="24" name="文本框 23"/>
          <p:cNvSpPr txBox="1"/>
          <p:nvPr/>
        </p:nvSpPr>
        <p:spPr>
          <a:xfrm>
            <a:off x="2818513" y="1505787"/>
            <a:ext cx="3441968" cy="369332"/>
          </a:xfrm>
          <a:prstGeom prst="rect">
            <a:avLst/>
          </a:prstGeom>
          <a:noFill/>
        </p:spPr>
        <p:txBody>
          <a:bodyPr wrap="none" rtlCol="0">
            <a:spAutoFit/>
          </a:bodyPr>
          <a:lstStyle/>
          <a:p>
            <a:r>
              <a:rPr lang="en-US" altLang="zh-CN" dirty="0" smtClean="0"/>
              <a:t>[ </a:t>
            </a:r>
            <a:r>
              <a:rPr lang="zh-CN" altLang="en-US" dirty="0" smtClean="0"/>
              <a:t>理财通品牌一级维度矩阵分析 </a:t>
            </a:r>
            <a:r>
              <a:rPr lang="en-US" altLang="zh-CN" dirty="0" smtClean="0"/>
              <a:t>]</a:t>
            </a:r>
            <a:endParaRPr lang="zh-CN" altLang="en-US" dirty="0"/>
          </a:p>
        </p:txBody>
      </p:sp>
      <p:sp>
        <p:nvSpPr>
          <p:cNvPr id="25" name="矩形 24"/>
          <p:cNvSpPr/>
          <p:nvPr/>
        </p:nvSpPr>
        <p:spPr>
          <a:xfrm>
            <a:off x="4332877" y="2623469"/>
            <a:ext cx="989598" cy="246221"/>
          </a:xfrm>
          <a:prstGeom prst="rect">
            <a:avLst/>
          </a:prstGeom>
        </p:spPr>
        <p:txBody>
          <a:bodyPr wrap="square">
            <a:spAutoFit/>
          </a:bodyPr>
          <a:lstStyle/>
          <a:p>
            <a:pPr algn="ctr"/>
            <a:r>
              <a:rPr lang="zh-CN" altLang="en-US" sz="1000" dirty="0"/>
              <a:t>品牌有实力</a:t>
            </a:r>
          </a:p>
        </p:txBody>
      </p:sp>
      <p:sp>
        <p:nvSpPr>
          <p:cNvPr id="26" name="矩形 25"/>
          <p:cNvSpPr/>
          <p:nvPr/>
        </p:nvSpPr>
        <p:spPr>
          <a:xfrm>
            <a:off x="1894651" y="4835657"/>
            <a:ext cx="980235" cy="246221"/>
          </a:xfrm>
          <a:prstGeom prst="rect">
            <a:avLst/>
          </a:prstGeom>
        </p:spPr>
        <p:txBody>
          <a:bodyPr wrap="square">
            <a:spAutoFit/>
          </a:bodyPr>
          <a:lstStyle/>
          <a:p>
            <a:pPr algn="ctr"/>
            <a:r>
              <a:rPr lang="zh-CN" altLang="en-US" sz="1000" dirty="0"/>
              <a:t>交易门槛低</a:t>
            </a:r>
          </a:p>
        </p:txBody>
      </p:sp>
      <p:sp>
        <p:nvSpPr>
          <p:cNvPr id="32" name="矩形 31"/>
          <p:cNvSpPr/>
          <p:nvPr/>
        </p:nvSpPr>
        <p:spPr>
          <a:xfrm>
            <a:off x="1348572" y="4145655"/>
            <a:ext cx="569387" cy="246221"/>
          </a:xfrm>
          <a:prstGeom prst="rect">
            <a:avLst/>
          </a:prstGeom>
        </p:spPr>
        <p:txBody>
          <a:bodyPr wrap="none">
            <a:spAutoFit/>
          </a:bodyPr>
          <a:lstStyle/>
          <a:p>
            <a:r>
              <a:rPr lang="zh-CN" altLang="en-US" sz="1000" dirty="0"/>
              <a:t>服务好</a:t>
            </a:r>
          </a:p>
        </p:txBody>
      </p:sp>
      <p:sp>
        <p:nvSpPr>
          <p:cNvPr id="33" name="矩形 32"/>
          <p:cNvSpPr/>
          <p:nvPr/>
        </p:nvSpPr>
        <p:spPr>
          <a:xfrm>
            <a:off x="1998006" y="4358737"/>
            <a:ext cx="770626" cy="400110"/>
          </a:xfrm>
          <a:prstGeom prst="rect">
            <a:avLst/>
          </a:prstGeom>
        </p:spPr>
        <p:txBody>
          <a:bodyPr wrap="square">
            <a:spAutoFit/>
          </a:bodyPr>
          <a:lstStyle/>
          <a:p>
            <a:r>
              <a:rPr lang="zh-CN" altLang="en-US" sz="1000" dirty="0"/>
              <a:t>流程</a:t>
            </a:r>
            <a:r>
              <a:rPr lang="en-US" altLang="zh-CN" sz="1000" dirty="0"/>
              <a:t>/</a:t>
            </a:r>
            <a:r>
              <a:rPr lang="zh-CN" altLang="en-US" sz="1000" dirty="0"/>
              <a:t>机制合理迅速</a:t>
            </a:r>
          </a:p>
        </p:txBody>
      </p:sp>
      <p:sp>
        <p:nvSpPr>
          <p:cNvPr id="34" name="矩形 33"/>
          <p:cNvSpPr/>
          <p:nvPr/>
        </p:nvSpPr>
        <p:spPr>
          <a:xfrm>
            <a:off x="1705465" y="4722173"/>
            <a:ext cx="467801" cy="246221"/>
          </a:xfrm>
          <a:prstGeom prst="rect">
            <a:avLst/>
          </a:prstGeom>
        </p:spPr>
        <p:txBody>
          <a:bodyPr wrap="square">
            <a:spAutoFit/>
          </a:bodyPr>
          <a:lstStyle/>
          <a:p>
            <a:r>
              <a:rPr lang="zh-CN" altLang="en-US" sz="1000" dirty="0"/>
              <a:t>创新</a:t>
            </a:r>
          </a:p>
        </p:txBody>
      </p:sp>
      <p:sp>
        <p:nvSpPr>
          <p:cNvPr id="35" name="圆角矩形 34"/>
          <p:cNvSpPr/>
          <p:nvPr/>
        </p:nvSpPr>
        <p:spPr>
          <a:xfrm>
            <a:off x="8533710" y="3020867"/>
            <a:ext cx="3548345" cy="1582261"/>
          </a:xfrm>
          <a:prstGeom prst="roundRect">
            <a:avLst>
              <a:gd name="adj" fmla="val 388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endParaRPr lang="en-US" altLang="zh-CN" sz="1000" dirty="0" smtClean="0">
              <a:solidFill>
                <a:schemeClr val="tx1"/>
              </a:solidFill>
            </a:endParaRPr>
          </a:p>
          <a:p>
            <a:pPr>
              <a:lnSpc>
                <a:spcPts val="1400"/>
              </a:lnSpc>
            </a:pPr>
            <a:r>
              <a:rPr lang="zh-CN" altLang="en-US" sz="1300" b="1" dirty="0" smtClean="0">
                <a:solidFill>
                  <a:schemeClr val="tx1"/>
                </a:solidFill>
              </a:rPr>
              <a:t>刘涛代言提升用户对理财通营销活动的关注</a:t>
            </a:r>
            <a:endParaRPr lang="en-US" altLang="zh-CN" sz="1300" b="1" dirty="0" smtClean="0">
              <a:solidFill>
                <a:schemeClr val="tx1"/>
              </a:solidFill>
            </a:endParaRPr>
          </a:p>
          <a:p>
            <a:pPr>
              <a:lnSpc>
                <a:spcPts val="1400"/>
              </a:lnSpc>
            </a:pPr>
            <a:endParaRPr lang="en-US" altLang="zh-CN" sz="1000" dirty="0">
              <a:solidFill>
                <a:schemeClr val="tx1"/>
              </a:solidFill>
            </a:endParaRPr>
          </a:p>
          <a:p>
            <a:pPr marL="171450" indent="-171450">
              <a:lnSpc>
                <a:spcPts val="1800"/>
              </a:lnSpc>
              <a:buFontTx/>
              <a:buChar char="-"/>
            </a:pPr>
            <a:r>
              <a:rPr lang="zh-CN" altLang="en-US" sz="1000" dirty="0">
                <a:solidFill>
                  <a:schemeClr val="tx1"/>
                </a:solidFill>
              </a:rPr>
              <a:t>就冲着找美涛代言，以后把余额宝里的钱都转到理财通</a:t>
            </a:r>
            <a:endParaRPr lang="en-US" altLang="zh-CN" sz="1000" dirty="0">
              <a:solidFill>
                <a:schemeClr val="tx1"/>
              </a:solidFill>
            </a:endParaRPr>
          </a:p>
          <a:p>
            <a:pPr marL="171450" indent="-171450">
              <a:lnSpc>
                <a:spcPts val="1800"/>
              </a:lnSpc>
              <a:buFontTx/>
              <a:buChar char="-"/>
            </a:pPr>
            <a:r>
              <a:rPr lang="zh-CN" altLang="en-US" sz="1000" dirty="0">
                <a:solidFill>
                  <a:schemeClr val="tx1"/>
                </a:solidFill>
              </a:rPr>
              <a:t>我涛女神代言的，必须</a:t>
            </a:r>
            <a:r>
              <a:rPr lang="zh-CN" altLang="en-US" sz="1000" dirty="0" smtClean="0">
                <a:solidFill>
                  <a:schemeClr val="tx1"/>
                </a:solidFill>
              </a:rPr>
              <a:t>支持</a:t>
            </a:r>
            <a:endParaRPr lang="en-US" altLang="zh-CN" sz="1000" dirty="0">
              <a:solidFill>
                <a:schemeClr val="tx1"/>
              </a:solidFill>
            </a:endParaRPr>
          </a:p>
        </p:txBody>
      </p:sp>
      <p:sp>
        <p:nvSpPr>
          <p:cNvPr id="36" name="文本框 35"/>
          <p:cNvSpPr txBox="1"/>
          <p:nvPr/>
        </p:nvSpPr>
        <p:spPr>
          <a:xfrm>
            <a:off x="8474110" y="2995147"/>
            <a:ext cx="2113592" cy="338554"/>
          </a:xfrm>
          <a:prstGeom prst="rect">
            <a:avLst/>
          </a:prstGeom>
          <a:noFill/>
        </p:spPr>
        <p:txBody>
          <a:bodyPr wrap="none" rtlCol="0">
            <a:spAutoFit/>
          </a:bodyPr>
          <a:lstStyle/>
          <a:p>
            <a:r>
              <a:rPr lang="en-US" altLang="zh-CN" sz="1600" b="1" i="1" dirty="0" smtClean="0">
                <a:solidFill>
                  <a:srgbClr val="0070C0"/>
                </a:solidFill>
              </a:rPr>
              <a:t>Voice of Consumer </a:t>
            </a:r>
            <a:r>
              <a:rPr lang="en-US" altLang="zh-CN" sz="1600" b="1" i="1" dirty="0" smtClean="0">
                <a:solidFill>
                  <a:srgbClr val="0070C0"/>
                </a:solidFill>
                <a:sym typeface="Webdings" panose="05030102010509060703" pitchFamily="18" charset="2"/>
              </a:rPr>
              <a:t></a:t>
            </a:r>
            <a:r>
              <a:rPr lang="en-US" altLang="zh-CN" sz="1600" b="1" i="1" dirty="0" smtClean="0">
                <a:solidFill>
                  <a:srgbClr val="0070C0"/>
                </a:solidFill>
              </a:rPr>
              <a:t>: </a:t>
            </a:r>
            <a:endParaRPr lang="zh-CN" altLang="en-US" sz="1600" b="1" i="1" dirty="0">
              <a:solidFill>
                <a:srgbClr val="0070C0"/>
              </a:solidFill>
            </a:endParaRPr>
          </a:p>
        </p:txBody>
      </p:sp>
      <p:sp>
        <p:nvSpPr>
          <p:cNvPr id="6" name="圆角矩形标注 5"/>
          <p:cNvSpPr/>
          <p:nvPr/>
        </p:nvSpPr>
        <p:spPr>
          <a:xfrm>
            <a:off x="5143542" y="1949519"/>
            <a:ext cx="1023489" cy="329654"/>
          </a:xfrm>
          <a:prstGeom prst="wedgeRoundRectCallout">
            <a:avLst>
              <a:gd name="adj1" fmla="val -58364"/>
              <a:gd name="adj2" fmla="val -24913"/>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0000"/>
                </a:solidFill>
              </a:rPr>
              <a:t>刘涛代言</a:t>
            </a:r>
            <a:endParaRPr lang="zh-CN" altLang="en-US" sz="1100" dirty="0">
              <a:solidFill>
                <a:srgbClr val="FF0000"/>
              </a:solidFill>
            </a:endParaRPr>
          </a:p>
        </p:txBody>
      </p:sp>
      <p:sp>
        <p:nvSpPr>
          <p:cNvPr id="30" name="矩形 29"/>
          <p:cNvSpPr/>
          <p:nvPr/>
        </p:nvSpPr>
        <p:spPr>
          <a:xfrm>
            <a:off x="2179635" y="2864647"/>
            <a:ext cx="980235" cy="246221"/>
          </a:xfrm>
          <a:prstGeom prst="rect">
            <a:avLst/>
          </a:prstGeom>
        </p:spPr>
        <p:txBody>
          <a:bodyPr wrap="square">
            <a:spAutoFit/>
          </a:bodyPr>
          <a:lstStyle/>
          <a:p>
            <a:pPr algn="ctr"/>
            <a:r>
              <a:rPr lang="zh-CN" altLang="en-US" sz="1000" dirty="0" smtClean="0"/>
              <a:t>安全可靠</a:t>
            </a:r>
            <a:endParaRPr lang="zh-CN" altLang="en-US" sz="1000" dirty="0"/>
          </a:p>
        </p:txBody>
      </p:sp>
      <p:sp>
        <p:nvSpPr>
          <p:cNvPr id="37" name="矩形 36"/>
          <p:cNvSpPr/>
          <p:nvPr/>
        </p:nvSpPr>
        <p:spPr>
          <a:xfrm>
            <a:off x="847110" y="4673355"/>
            <a:ext cx="954107" cy="400110"/>
          </a:xfrm>
          <a:prstGeom prst="rect">
            <a:avLst/>
          </a:prstGeom>
        </p:spPr>
        <p:txBody>
          <a:bodyPr wrap="none">
            <a:spAutoFit/>
          </a:bodyPr>
          <a:lstStyle/>
          <a:p>
            <a:pPr algn="ctr"/>
            <a:r>
              <a:rPr lang="zh-CN" altLang="en-US" sz="1000" dirty="0"/>
              <a:t>口碑与</a:t>
            </a:r>
            <a:r>
              <a:rPr lang="zh-CN" altLang="en-US" sz="1000" dirty="0" smtClean="0"/>
              <a:t>推荐</a:t>
            </a:r>
            <a:endParaRPr lang="en-US" altLang="zh-CN" sz="1000" dirty="0" smtClean="0"/>
          </a:p>
          <a:p>
            <a:pPr algn="ctr"/>
            <a:r>
              <a:rPr lang="zh-CN" altLang="en-US" sz="1000" dirty="0"/>
              <a:t>（值得信赖）</a:t>
            </a:r>
          </a:p>
        </p:txBody>
      </p:sp>
      <p:sp>
        <p:nvSpPr>
          <p:cNvPr id="38" name="文本框 37"/>
          <p:cNvSpPr txBox="1"/>
          <p:nvPr/>
        </p:nvSpPr>
        <p:spPr>
          <a:xfrm>
            <a:off x="4177431" y="1839005"/>
            <a:ext cx="966111" cy="400110"/>
          </a:xfrm>
          <a:prstGeom prst="rect">
            <a:avLst/>
          </a:prstGeom>
          <a:noFill/>
        </p:spPr>
        <p:txBody>
          <a:bodyPr wrap="square" rtlCol="0">
            <a:spAutoFit/>
          </a:bodyPr>
          <a:lstStyle/>
          <a:p>
            <a:pPr algn="ctr"/>
            <a:r>
              <a:rPr lang="zh-CN" altLang="en-US" sz="1000" dirty="0"/>
              <a:t>营销活动</a:t>
            </a:r>
            <a:r>
              <a:rPr lang="zh-CN" altLang="en-US" sz="1000" dirty="0" smtClean="0"/>
              <a:t>丰富</a:t>
            </a:r>
            <a:endParaRPr lang="en-US" altLang="zh-CN" sz="1000" dirty="0" smtClean="0"/>
          </a:p>
          <a:p>
            <a:pPr algn="ctr"/>
            <a:r>
              <a:rPr lang="zh-CN" altLang="en-US" sz="1000" dirty="0" smtClean="0"/>
              <a:t>（明星代言）</a:t>
            </a:r>
            <a:endParaRPr lang="zh-CN" altLang="en-US" sz="1000" dirty="0"/>
          </a:p>
        </p:txBody>
      </p:sp>
      <p:sp>
        <p:nvSpPr>
          <p:cNvPr id="29" name="文本框 28"/>
          <p:cNvSpPr txBox="1"/>
          <p:nvPr/>
        </p:nvSpPr>
        <p:spPr>
          <a:xfrm>
            <a:off x="2201596" y="3820298"/>
            <a:ext cx="1649188" cy="400110"/>
          </a:xfrm>
          <a:prstGeom prst="rect">
            <a:avLst/>
          </a:prstGeom>
          <a:noFill/>
        </p:spPr>
        <p:txBody>
          <a:bodyPr wrap="square" rtlCol="0">
            <a:spAutoFit/>
          </a:bodyPr>
          <a:lstStyle/>
          <a:p>
            <a:pPr algn="ctr"/>
            <a:r>
              <a:rPr lang="zh-CN" altLang="en-US" sz="1000" dirty="0" smtClean="0">
                <a:solidFill>
                  <a:srgbClr val="0070C0"/>
                </a:solidFill>
              </a:rPr>
              <a:t>（声量平均值：</a:t>
            </a:r>
            <a:r>
              <a:rPr lang="en-US" altLang="zh-CN" sz="1000" dirty="0" smtClean="0">
                <a:solidFill>
                  <a:srgbClr val="0070C0"/>
                </a:solidFill>
              </a:rPr>
              <a:t>13,370</a:t>
            </a:r>
            <a:r>
              <a:rPr lang="zh-CN" altLang="en-US" sz="1000" dirty="0" smtClean="0">
                <a:solidFill>
                  <a:srgbClr val="0070C0"/>
                </a:solidFill>
              </a:rPr>
              <a:t>；</a:t>
            </a:r>
            <a:r>
              <a:rPr lang="zh-CN" altLang="en-US" sz="1000" dirty="0">
                <a:solidFill>
                  <a:srgbClr val="0070C0"/>
                </a:solidFill>
              </a:rPr>
              <a:t>健康度</a:t>
            </a:r>
            <a:r>
              <a:rPr lang="zh-CN" altLang="en-US" sz="1000" dirty="0" smtClean="0">
                <a:solidFill>
                  <a:srgbClr val="0070C0"/>
                </a:solidFill>
              </a:rPr>
              <a:t>平均值：</a:t>
            </a:r>
            <a:r>
              <a:rPr lang="en-US" altLang="zh-CN" sz="1000" dirty="0" smtClean="0">
                <a:solidFill>
                  <a:srgbClr val="0070C0"/>
                </a:solidFill>
              </a:rPr>
              <a:t>85%</a:t>
            </a:r>
            <a:r>
              <a:rPr lang="zh-CN" altLang="en-US" sz="1000" dirty="0">
                <a:solidFill>
                  <a:srgbClr val="0070C0"/>
                </a:solidFill>
              </a:rPr>
              <a:t>）</a:t>
            </a:r>
          </a:p>
        </p:txBody>
      </p:sp>
    </p:spTree>
    <p:extLst>
      <p:ext uri="{BB962C8B-B14F-4D97-AF65-F5344CB8AC3E}">
        <p14:creationId xmlns:p14="http://schemas.microsoft.com/office/powerpoint/2010/main" val="4417407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12774" y="5800161"/>
            <a:ext cx="1923393" cy="898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title"/>
          </p:nvPr>
        </p:nvSpPr>
        <p:spPr>
          <a:xfrm>
            <a:off x="868772" y="243654"/>
            <a:ext cx="10224301" cy="1071728"/>
          </a:xfrm>
        </p:spPr>
        <p:txBody>
          <a:bodyPr/>
          <a:lstStyle/>
          <a:p>
            <a:pPr>
              <a:lnSpc>
                <a:spcPts val="3500"/>
              </a:lnSpc>
            </a:pPr>
            <a:r>
              <a:rPr lang="zh-CN" altLang="en-US" sz="2400" dirty="0" smtClean="0">
                <a:solidFill>
                  <a:schemeClr val="tx1"/>
                </a:solidFill>
              </a:rPr>
              <a:t>余额宝、轻定投使蚂蚁聚宝具有低交易门槛的形象。符合网民对互联网理财产品需求。但在创新、口碑、流程迅速、安全可靠方面需要提升健康度</a:t>
            </a:r>
            <a:endParaRPr lang="zh-CN" altLang="en-US" sz="2400" dirty="0"/>
          </a:p>
        </p:txBody>
      </p:sp>
      <p:sp>
        <p:nvSpPr>
          <p:cNvPr id="3" name="灯片编号占位符 2"/>
          <p:cNvSpPr>
            <a:spLocks noGrp="1"/>
          </p:cNvSpPr>
          <p:nvPr>
            <p:ph type="sldNum" sz="quarter" idx="4"/>
          </p:nvPr>
        </p:nvSpPr>
        <p:spPr/>
        <p:txBody>
          <a:bodyPr/>
          <a:lstStyle/>
          <a:p>
            <a:fld id="{64F88447-A4B7-484C-B988-09E293899426}" type="slidenum">
              <a:rPr lang="zh-CN" altLang="en-US" smtClean="0">
                <a:solidFill>
                  <a:srgbClr val="2B2929"/>
                </a:solidFill>
              </a:rPr>
              <a:pPr/>
              <a:t>26</a:t>
            </a:fld>
            <a:endParaRPr lang="zh-CN" altLang="en-US">
              <a:solidFill>
                <a:srgbClr val="2B2929"/>
              </a:solidFill>
            </a:endParaRPr>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9" name="文本框 8"/>
          <p:cNvSpPr txBox="1"/>
          <p:nvPr/>
        </p:nvSpPr>
        <p:spPr>
          <a:xfrm>
            <a:off x="898346" y="6416410"/>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11" name="矩形 10"/>
          <p:cNvSpPr/>
          <p:nvPr/>
        </p:nvSpPr>
        <p:spPr>
          <a:xfrm>
            <a:off x="934424" y="1745623"/>
            <a:ext cx="7370550" cy="44226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图表 11"/>
          <p:cNvGraphicFramePr/>
          <p:nvPr>
            <p:extLst>
              <p:ext uri="{D42A27DB-BD31-4B8C-83A1-F6EECF244321}">
                <p14:modId xmlns:p14="http://schemas.microsoft.com/office/powerpoint/2010/main" val="1928703443"/>
              </p:ext>
            </p:extLst>
          </p:nvPr>
        </p:nvGraphicFramePr>
        <p:xfrm>
          <a:off x="1069808" y="1849858"/>
          <a:ext cx="7347404" cy="4395460"/>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直接箭头连接符 14"/>
          <p:cNvCxnSpPr/>
          <p:nvPr/>
        </p:nvCxnSpPr>
        <p:spPr>
          <a:xfrm flipH="1" flipV="1">
            <a:off x="3399331" y="1908317"/>
            <a:ext cx="31996" cy="423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24668" y="4308815"/>
            <a:ext cx="7430206" cy="2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503830" y="3778559"/>
            <a:ext cx="1438110" cy="246221"/>
          </a:xfrm>
          <a:prstGeom prst="rect">
            <a:avLst/>
          </a:prstGeom>
        </p:spPr>
        <p:txBody>
          <a:bodyPr wrap="square">
            <a:spAutoFit/>
          </a:bodyPr>
          <a:lstStyle/>
          <a:p>
            <a:pPr algn="ctr"/>
            <a:r>
              <a:rPr lang="zh-CN" altLang="en-US" sz="1000" dirty="0"/>
              <a:t>投资产品精而全</a:t>
            </a:r>
          </a:p>
        </p:txBody>
      </p:sp>
      <p:sp>
        <p:nvSpPr>
          <p:cNvPr id="20" name="矩形 19"/>
          <p:cNvSpPr/>
          <p:nvPr/>
        </p:nvSpPr>
        <p:spPr>
          <a:xfrm>
            <a:off x="939252" y="3794153"/>
            <a:ext cx="1235985" cy="246221"/>
          </a:xfrm>
          <a:prstGeom prst="rect">
            <a:avLst/>
          </a:prstGeom>
        </p:spPr>
        <p:txBody>
          <a:bodyPr wrap="square">
            <a:spAutoFit/>
          </a:bodyPr>
          <a:lstStyle/>
          <a:p>
            <a:r>
              <a:rPr lang="zh-CN" altLang="en-US" sz="1000" dirty="0"/>
              <a:t>操作界面方便好看</a:t>
            </a:r>
          </a:p>
        </p:txBody>
      </p:sp>
      <p:sp>
        <p:nvSpPr>
          <p:cNvPr id="21" name="矩形 20"/>
          <p:cNvSpPr/>
          <p:nvPr/>
        </p:nvSpPr>
        <p:spPr>
          <a:xfrm>
            <a:off x="1458601" y="4333916"/>
            <a:ext cx="1051891" cy="246221"/>
          </a:xfrm>
          <a:prstGeom prst="rect">
            <a:avLst/>
          </a:prstGeom>
        </p:spPr>
        <p:txBody>
          <a:bodyPr wrap="none">
            <a:spAutoFit/>
          </a:bodyPr>
          <a:lstStyle/>
          <a:p>
            <a:r>
              <a:rPr lang="en-US" altLang="zh-CN" sz="1000" dirty="0" smtClean="0"/>
              <a:t>App</a:t>
            </a:r>
            <a:r>
              <a:rPr lang="zh-CN" altLang="en-US" sz="1000" dirty="0"/>
              <a:t>稳定功能全</a:t>
            </a:r>
          </a:p>
        </p:txBody>
      </p:sp>
      <p:sp>
        <p:nvSpPr>
          <p:cNvPr id="23" name="矩形 22"/>
          <p:cNvSpPr/>
          <p:nvPr/>
        </p:nvSpPr>
        <p:spPr>
          <a:xfrm>
            <a:off x="2190062" y="5954312"/>
            <a:ext cx="441146" cy="246221"/>
          </a:xfrm>
          <a:prstGeom prst="rect">
            <a:avLst/>
          </a:prstGeom>
        </p:spPr>
        <p:txBody>
          <a:bodyPr wrap="none">
            <a:spAutoFit/>
          </a:bodyPr>
          <a:lstStyle/>
          <a:p>
            <a:r>
              <a:rPr lang="zh-CN" altLang="en-US" sz="1000" dirty="0"/>
              <a:t>专业</a:t>
            </a:r>
          </a:p>
        </p:txBody>
      </p:sp>
      <p:sp>
        <p:nvSpPr>
          <p:cNvPr id="24" name="文本框 23"/>
          <p:cNvSpPr txBox="1"/>
          <p:nvPr/>
        </p:nvSpPr>
        <p:spPr>
          <a:xfrm>
            <a:off x="2818513" y="1505787"/>
            <a:ext cx="3672800" cy="369332"/>
          </a:xfrm>
          <a:prstGeom prst="rect">
            <a:avLst/>
          </a:prstGeom>
          <a:noFill/>
        </p:spPr>
        <p:txBody>
          <a:bodyPr wrap="none" rtlCol="0">
            <a:spAutoFit/>
          </a:bodyPr>
          <a:lstStyle/>
          <a:p>
            <a:r>
              <a:rPr lang="en-US" altLang="zh-CN" dirty="0" smtClean="0"/>
              <a:t>[ </a:t>
            </a:r>
            <a:r>
              <a:rPr lang="zh-CN" altLang="en-US" dirty="0" smtClean="0"/>
              <a:t>蚂蚁聚宝品牌一级维度矩阵分析 </a:t>
            </a:r>
            <a:r>
              <a:rPr lang="en-US" altLang="zh-CN" dirty="0" smtClean="0"/>
              <a:t>]</a:t>
            </a:r>
            <a:endParaRPr lang="zh-CN" altLang="en-US" dirty="0"/>
          </a:p>
        </p:txBody>
      </p:sp>
      <p:sp>
        <p:nvSpPr>
          <p:cNvPr id="25" name="矩形 24"/>
          <p:cNvSpPr/>
          <p:nvPr/>
        </p:nvSpPr>
        <p:spPr>
          <a:xfrm>
            <a:off x="4563322" y="2130383"/>
            <a:ext cx="989598" cy="246221"/>
          </a:xfrm>
          <a:prstGeom prst="rect">
            <a:avLst/>
          </a:prstGeom>
        </p:spPr>
        <p:txBody>
          <a:bodyPr wrap="square">
            <a:spAutoFit/>
          </a:bodyPr>
          <a:lstStyle/>
          <a:p>
            <a:pPr algn="ctr"/>
            <a:r>
              <a:rPr lang="zh-CN" altLang="en-US" sz="1000" dirty="0"/>
              <a:t>品牌有实力</a:t>
            </a:r>
          </a:p>
        </p:txBody>
      </p:sp>
      <p:sp>
        <p:nvSpPr>
          <p:cNvPr id="26" name="矩形 25"/>
          <p:cNvSpPr/>
          <p:nvPr/>
        </p:nvSpPr>
        <p:spPr>
          <a:xfrm>
            <a:off x="4619699" y="3106344"/>
            <a:ext cx="980235" cy="246221"/>
          </a:xfrm>
          <a:prstGeom prst="rect">
            <a:avLst/>
          </a:prstGeom>
        </p:spPr>
        <p:txBody>
          <a:bodyPr wrap="square">
            <a:spAutoFit/>
          </a:bodyPr>
          <a:lstStyle/>
          <a:p>
            <a:pPr algn="ctr"/>
            <a:r>
              <a:rPr lang="zh-CN" altLang="en-US" sz="1000" dirty="0"/>
              <a:t>交易门槛低</a:t>
            </a:r>
          </a:p>
        </p:txBody>
      </p:sp>
      <p:sp>
        <p:nvSpPr>
          <p:cNvPr id="32" name="矩形 31"/>
          <p:cNvSpPr/>
          <p:nvPr/>
        </p:nvSpPr>
        <p:spPr>
          <a:xfrm>
            <a:off x="2092723" y="3642569"/>
            <a:ext cx="569387" cy="246221"/>
          </a:xfrm>
          <a:prstGeom prst="rect">
            <a:avLst/>
          </a:prstGeom>
        </p:spPr>
        <p:txBody>
          <a:bodyPr wrap="none">
            <a:spAutoFit/>
          </a:bodyPr>
          <a:lstStyle/>
          <a:p>
            <a:r>
              <a:rPr lang="zh-CN" altLang="en-US" sz="1000" dirty="0"/>
              <a:t>服务好</a:t>
            </a:r>
          </a:p>
        </p:txBody>
      </p:sp>
      <p:sp>
        <p:nvSpPr>
          <p:cNvPr id="33" name="矩形 32"/>
          <p:cNvSpPr/>
          <p:nvPr/>
        </p:nvSpPr>
        <p:spPr>
          <a:xfrm>
            <a:off x="3954436" y="5093264"/>
            <a:ext cx="770626" cy="400110"/>
          </a:xfrm>
          <a:prstGeom prst="rect">
            <a:avLst/>
          </a:prstGeom>
        </p:spPr>
        <p:txBody>
          <a:bodyPr wrap="square">
            <a:spAutoFit/>
          </a:bodyPr>
          <a:lstStyle/>
          <a:p>
            <a:r>
              <a:rPr lang="zh-CN" altLang="en-US" sz="1000" dirty="0"/>
              <a:t>流程</a:t>
            </a:r>
            <a:r>
              <a:rPr lang="en-US" altLang="zh-CN" sz="1000" dirty="0"/>
              <a:t>/</a:t>
            </a:r>
            <a:r>
              <a:rPr lang="zh-CN" altLang="en-US" sz="1000" dirty="0"/>
              <a:t>机制合理迅速</a:t>
            </a:r>
          </a:p>
        </p:txBody>
      </p:sp>
      <p:sp>
        <p:nvSpPr>
          <p:cNvPr id="34" name="矩形 33"/>
          <p:cNvSpPr/>
          <p:nvPr/>
        </p:nvSpPr>
        <p:spPr>
          <a:xfrm>
            <a:off x="3733415" y="4595946"/>
            <a:ext cx="467801" cy="246221"/>
          </a:xfrm>
          <a:prstGeom prst="rect">
            <a:avLst/>
          </a:prstGeom>
        </p:spPr>
        <p:txBody>
          <a:bodyPr wrap="square">
            <a:spAutoFit/>
          </a:bodyPr>
          <a:lstStyle/>
          <a:p>
            <a:r>
              <a:rPr lang="zh-CN" altLang="en-US" sz="1000" dirty="0"/>
              <a:t>创新</a:t>
            </a:r>
          </a:p>
        </p:txBody>
      </p:sp>
      <p:sp>
        <p:nvSpPr>
          <p:cNvPr id="35" name="圆角矩形 34"/>
          <p:cNvSpPr/>
          <p:nvPr/>
        </p:nvSpPr>
        <p:spPr>
          <a:xfrm>
            <a:off x="8508370" y="2501995"/>
            <a:ext cx="3540309" cy="3298166"/>
          </a:xfrm>
          <a:prstGeom prst="roundRect">
            <a:avLst>
              <a:gd name="adj" fmla="val 388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endParaRPr lang="en-US" altLang="zh-CN" sz="1000" dirty="0" smtClean="0">
              <a:solidFill>
                <a:schemeClr val="tx1"/>
              </a:solidFill>
            </a:endParaRPr>
          </a:p>
          <a:p>
            <a:pPr>
              <a:lnSpc>
                <a:spcPts val="1400"/>
              </a:lnSpc>
            </a:pPr>
            <a:r>
              <a:rPr lang="zh-CN" altLang="en-US" sz="1300" b="1" dirty="0" smtClean="0">
                <a:solidFill>
                  <a:schemeClr val="tx1"/>
                </a:solidFill>
              </a:rPr>
              <a:t>“轻定投”降低投资门槛</a:t>
            </a:r>
            <a:endParaRPr lang="en-US" altLang="zh-CN" sz="1300" b="1" dirty="0">
              <a:solidFill>
                <a:schemeClr val="tx1"/>
              </a:solidFill>
            </a:endParaRPr>
          </a:p>
          <a:p>
            <a:pPr marL="171450" indent="-171450">
              <a:lnSpc>
                <a:spcPts val="1400"/>
              </a:lnSpc>
              <a:buFontTx/>
              <a:buChar char="-"/>
            </a:pPr>
            <a:r>
              <a:rPr lang="zh-CN" altLang="en-US" sz="1000" dirty="0">
                <a:solidFill>
                  <a:schemeClr val="tx1"/>
                </a:solidFill>
              </a:rPr>
              <a:t>余额宝能发展的这么好，主要是灵活，门槛低，随时</a:t>
            </a:r>
            <a:r>
              <a:rPr lang="zh-CN" altLang="en-US" sz="1000" dirty="0" smtClean="0">
                <a:solidFill>
                  <a:schemeClr val="tx1"/>
                </a:solidFill>
              </a:rPr>
              <a:t>消费</a:t>
            </a:r>
            <a:endParaRPr lang="en-US" altLang="zh-CN" sz="1000" dirty="0" smtClean="0">
              <a:solidFill>
                <a:schemeClr val="tx1"/>
              </a:solidFill>
            </a:endParaRPr>
          </a:p>
          <a:p>
            <a:pPr>
              <a:lnSpc>
                <a:spcPts val="1400"/>
              </a:lnSpc>
            </a:pPr>
            <a:r>
              <a:rPr lang="en-US" altLang="zh-CN" sz="1000" dirty="0" smtClean="0">
                <a:solidFill>
                  <a:schemeClr val="tx1"/>
                </a:solidFill>
              </a:rPr>
              <a:t>- </a:t>
            </a:r>
            <a:r>
              <a:rPr lang="zh-CN" altLang="en-US" sz="1000" dirty="0" smtClean="0">
                <a:solidFill>
                  <a:schemeClr val="tx1"/>
                </a:solidFill>
              </a:rPr>
              <a:t>“</a:t>
            </a:r>
            <a:r>
              <a:rPr lang="zh-CN" altLang="en-US" sz="1000" dirty="0">
                <a:solidFill>
                  <a:schemeClr val="tx1"/>
                </a:solidFill>
              </a:rPr>
              <a:t>轻定投“在传统基金定投平摊投资成本、分散投资风险的基础上，进一步降低了理财门槛</a:t>
            </a:r>
            <a:r>
              <a:rPr lang="zh-CN" altLang="en-US" sz="1000" dirty="0" smtClean="0">
                <a:solidFill>
                  <a:schemeClr val="tx1"/>
                </a:solidFill>
              </a:rPr>
              <a:t>。</a:t>
            </a:r>
            <a:endParaRPr lang="en-US" altLang="zh-CN" sz="1000" dirty="0">
              <a:solidFill>
                <a:schemeClr val="tx1"/>
              </a:solidFill>
            </a:endParaRPr>
          </a:p>
          <a:p>
            <a:pPr marL="171450" indent="-171450">
              <a:lnSpc>
                <a:spcPts val="1400"/>
              </a:lnSpc>
              <a:buFontTx/>
              <a:buChar char="-"/>
            </a:pPr>
            <a:endParaRPr lang="en-US" altLang="zh-CN" sz="1000" dirty="0">
              <a:solidFill>
                <a:schemeClr val="tx1"/>
              </a:solidFill>
            </a:endParaRPr>
          </a:p>
          <a:p>
            <a:pPr>
              <a:lnSpc>
                <a:spcPts val="1400"/>
              </a:lnSpc>
            </a:pPr>
            <a:r>
              <a:rPr lang="zh-CN" altLang="en-US" sz="1300" b="1" dirty="0">
                <a:solidFill>
                  <a:schemeClr val="tx1"/>
                </a:solidFill>
              </a:rPr>
              <a:t>对安全性存在负面评价</a:t>
            </a:r>
            <a:endParaRPr lang="en-US" altLang="zh-CN" sz="1300" b="1" dirty="0">
              <a:solidFill>
                <a:schemeClr val="tx1"/>
              </a:solidFill>
            </a:endParaRPr>
          </a:p>
          <a:p>
            <a:pPr>
              <a:lnSpc>
                <a:spcPts val="1400"/>
              </a:lnSpc>
            </a:pPr>
            <a:endParaRPr lang="en-US" altLang="zh-CN" sz="1000" dirty="0">
              <a:solidFill>
                <a:schemeClr val="tx1"/>
              </a:solidFill>
            </a:endParaRPr>
          </a:p>
          <a:p>
            <a:pPr>
              <a:lnSpc>
                <a:spcPts val="1400"/>
              </a:lnSpc>
            </a:pPr>
            <a:r>
              <a:rPr lang="en-US" altLang="zh-CN" sz="1000" dirty="0" smtClean="0">
                <a:solidFill>
                  <a:schemeClr val="tx1"/>
                </a:solidFill>
              </a:rPr>
              <a:t> -</a:t>
            </a:r>
            <a:r>
              <a:rPr lang="zh-CN" altLang="en-US" sz="1000" dirty="0">
                <a:solidFill>
                  <a:schemeClr val="tx1"/>
                </a:solidFill>
              </a:rPr>
              <a:t>招财宝都出现违约了，新闻刚出来，我刚成交了一笔资产啊，有点</a:t>
            </a:r>
            <a:r>
              <a:rPr lang="zh-CN" altLang="en-US" sz="1000" dirty="0" smtClean="0">
                <a:solidFill>
                  <a:schemeClr val="tx1"/>
                </a:solidFill>
              </a:rPr>
              <a:t>吓人</a:t>
            </a:r>
            <a:endParaRPr lang="en-US" altLang="zh-CN" sz="1000" dirty="0" smtClean="0">
              <a:solidFill>
                <a:schemeClr val="tx1"/>
              </a:solidFill>
            </a:endParaRPr>
          </a:p>
          <a:p>
            <a:pPr>
              <a:lnSpc>
                <a:spcPts val="1400"/>
              </a:lnSpc>
            </a:pPr>
            <a:r>
              <a:rPr lang="en-US" altLang="zh-CN" sz="1000" dirty="0" smtClean="0">
                <a:solidFill>
                  <a:schemeClr val="tx1"/>
                </a:solidFill>
              </a:rPr>
              <a:t>- </a:t>
            </a:r>
            <a:r>
              <a:rPr lang="zh-CN" altLang="en-US" sz="1000" dirty="0" smtClean="0">
                <a:solidFill>
                  <a:schemeClr val="tx1"/>
                </a:solidFill>
              </a:rPr>
              <a:t>招</a:t>
            </a:r>
            <a:r>
              <a:rPr lang="zh-CN" altLang="en-US" sz="1000" dirty="0">
                <a:solidFill>
                  <a:schemeClr val="tx1"/>
                </a:solidFill>
              </a:rPr>
              <a:t>财宝恶意隐瞒，把高风险的侨兴垃圾债包装成低风险的定期理财，</a:t>
            </a:r>
            <a:r>
              <a:rPr lang="en-US" altLang="zh-CN" sz="1000" dirty="0">
                <a:solidFill>
                  <a:schemeClr val="tx1"/>
                </a:solidFill>
              </a:rPr>
              <a:t>2017</a:t>
            </a:r>
            <a:r>
              <a:rPr lang="zh-CN" altLang="en-US" sz="1000" dirty="0">
                <a:solidFill>
                  <a:schemeClr val="tx1"/>
                </a:solidFill>
              </a:rPr>
              <a:t>年</a:t>
            </a:r>
            <a:r>
              <a:rPr lang="en-US" altLang="zh-CN" sz="1000" dirty="0">
                <a:solidFill>
                  <a:schemeClr val="tx1"/>
                </a:solidFill>
              </a:rPr>
              <a:t>1</a:t>
            </a:r>
            <a:r>
              <a:rPr lang="zh-CN" altLang="en-US" sz="1000" dirty="0">
                <a:solidFill>
                  <a:schemeClr val="tx1"/>
                </a:solidFill>
              </a:rPr>
              <a:t>月</a:t>
            </a:r>
            <a:r>
              <a:rPr lang="en-US" altLang="zh-CN" sz="1000" dirty="0">
                <a:solidFill>
                  <a:schemeClr val="tx1"/>
                </a:solidFill>
              </a:rPr>
              <a:t>5</a:t>
            </a:r>
            <a:r>
              <a:rPr lang="zh-CN" altLang="en-US" sz="1000" dirty="0">
                <a:solidFill>
                  <a:schemeClr val="tx1"/>
                </a:solidFill>
              </a:rPr>
              <a:t>日起，</a:t>
            </a:r>
            <a:r>
              <a:rPr lang="en-US" altLang="zh-CN" sz="1000" dirty="0">
                <a:solidFill>
                  <a:schemeClr val="tx1"/>
                </a:solidFill>
              </a:rPr>
              <a:t>3</a:t>
            </a:r>
            <a:r>
              <a:rPr lang="zh-CN" altLang="en-US" sz="1000" dirty="0">
                <a:solidFill>
                  <a:schemeClr val="tx1"/>
                </a:solidFill>
              </a:rPr>
              <a:t>一</a:t>
            </a:r>
            <a:r>
              <a:rPr lang="en-US" altLang="zh-CN" sz="1000" dirty="0">
                <a:solidFill>
                  <a:schemeClr val="tx1"/>
                </a:solidFill>
              </a:rPr>
              <a:t>7</a:t>
            </a:r>
            <a:r>
              <a:rPr lang="zh-CN" altLang="en-US" sz="1000" dirty="0">
                <a:solidFill>
                  <a:schemeClr val="tx1"/>
                </a:solidFill>
              </a:rPr>
              <a:t>期至今已愈期</a:t>
            </a:r>
            <a:r>
              <a:rPr lang="en-US" altLang="zh-CN" sz="1000" dirty="0">
                <a:solidFill>
                  <a:schemeClr val="tx1"/>
                </a:solidFill>
              </a:rPr>
              <a:t>18</a:t>
            </a:r>
            <a:r>
              <a:rPr lang="zh-CN" altLang="en-US" sz="1000" dirty="0">
                <a:solidFill>
                  <a:schemeClr val="tx1"/>
                </a:solidFill>
              </a:rPr>
              <a:t>天，超万人</a:t>
            </a:r>
            <a:r>
              <a:rPr lang="en-US" altLang="zh-CN" sz="1000" dirty="0">
                <a:solidFill>
                  <a:schemeClr val="tx1"/>
                </a:solidFill>
              </a:rPr>
              <a:t>8</a:t>
            </a:r>
            <a:r>
              <a:rPr lang="zh-CN" altLang="en-US" sz="1000" dirty="0">
                <a:solidFill>
                  <a:schemeClr val="tx1"/>
                </a:solidFill>
              </a:rPr>
              <a:t>亿元投资无人受理，年关将至，招财宝还我血汗钱</a:t>
            </a:r>
            <a:endParaRPr lang="en-US" altLang="zh-CN" sz="1000" dirty="0">
              <a:solidFill>
                <a:schemeClr val="tx1"/>
              </a:solidFill>
            </a:endParaRPr>
          </a:p>
        </p:txBody>
      </p:sp>
      <p:sp>
        <p:nvSpPr>
          <p:cNvPr id="36" name="文本框 35"/>
          <p:cNvSpPr txBox="1"/>
          <p:nvPr/>
        </p:nvSpPr>
        <p:spPr>
          <a:xfrm>
            <a:off x="8626846" y="2424688"/>
            <a:ext cx="2113592" cy="338554"/>
          </a:xfrm>
          <a:prstGeom prst="rect">
            <a:avLst/>
          </a:prstGeom>
          <a:noFill/>
        </p:spPr>
        <p:txBody>
          <a:bodyPr wrap="none" rtlCol="0">
            <a:spAutoFit/>
          </a:bodyPr>
          <a:lstStyle/>
          <a:p>
            <a:r>
              <a:rPr lang="en-US" altLang="zh-CN" sz="1600" b="1" i="1" dirty="0" smtClean="0">
                <a:solidFill>
                  <a:srgbClr val="0070C0"/>
                </a:solidFill>
              </a:rPr>
              <a:t>Voice of Consumer </a:t>
            </a:r>
            <a:r>
              <a:rPr lang="en-US" altLang="zh-CN" sz="1600" b="1" i="1" dirty="0" smtClean="0">
                <a:solidFill>
                  <a:srgbClr val="0070C0"/>
                </a:solidFill>
                <a:sym typeface="Webdings" panose="05030102010509060703" pitchFamily="18" charset="2"/>
              </a:rPr>
              <a:t></a:t>
            </a:r>
            <a:r>
              <a:rPr lang="en-US" altLang="zh-CN" sz="1600" b="1" i="1" dirty="0" smtClean="0">
                <a:solidFill>
                  <a:srgbClr val="0070C0"/>
                </a:solidFill>
              </a:rPr>
              <a:t>: </a:t>
            </a:r>
            <a:endParaRPr lang="zh-CN" altLang="en-US" sz="1600" b="1" i="1" dirty="0">
              <a:solidFill>
                <a:srgbClr val="0070C0"/>
              </a:solidFill>
            </a:endParaRPr>
          </a:p>
        </p:txBody>
      </p:sp>
      <p:sp>
        <p:nvSpPr>
          <p:cNvPr id="6" name="圆角矩形标注 5"/>
          <p:cNvSpPr/>
          <p:nvPr/>
        </p:nvSpPr>
        <p:spPr>
          <a:xfrm>
            <a:off x="5599934" y="2861328"/>
            <a:ext cx="1929073" cy="689057"/>
          </a:xfrm>
          <a:prstGeom prst="wedgeRoundRectCallout">
            <a:avLst>
              <a:gd name="adj1" fmla="val -62120"/>
              <a:gd name="adj2" fmla="val -17982"/>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rgbClr val="FF0000"/>
                </a:solidFill>
              </a:rPr>
              <a:t>2016</a:t>
            </a:r>
            <a:r>
              <a:rPr lang="zh-CN" altLang="en-US" sz="1100" dirty="0" smtClean="0">
                <a:solidFill>
                  <a:srgbClr val="FF0000"/>
                </a:solidFill>
              </a:rPr>
              <a:t>年</a:t>
            </a:r>
            <a:r>
              <a:rPr lang="en-US" altLang="zh-CN" sz="1100" dirty="0" smtClean="0">
                <a:solidFill>
                  <a:srgbClr val="FF0000"/>
                </a:solidFill>
              </a:rPr>
              <a:t>9</a:t>
            </a:r>
            <a:r>
              <a:rPr lang="zh-CN" altLang="en-US" sz="1100" dirty="0" smtClean="0">
                <a:solidFill>
                  <a:srgbClr val="FF0000"/>
                </a:solidFill>
              </a:rPr>
              <a:t>月推出十</a:t>
            </a:r>
            <a:r>
              <a:rPr lang="zh-CN" altLang="en-US" sz="1100" dirty="0">
                <a:solidFill>
                  <a:srgbClr val="FF0000"/>
                </a:solidFill>
              </a:rPr>
              <a:t>元理财神器</a:t>
            </a:r>
            <a:r>
              <a:rPr lang="zh-CN" altLang="en-US" sz="1100" dirty="0" smtClean="0">
                <a:solidFill>
                  <a:srgbClr val="FF0000"/>
                </a:solidFill>
              </a:rPr>
              <a:t>“轻定投”。旨在</a:t>
            </a:r>
            <a:r>
              <a:rPr lang="zh-CN" altLang="en-US" sz="1100" dirty="0">
                <a:solidFill>
                  <a:srgbClr val="FF0000"/>
                </a:solidFill>
              </a:rPr>
              <a:t>培养</a:t>
            </a:r>
            <a:r>
              <a:rPr lang="zh-CN" altLang="en-US" sz="1100" dirty="0" smtClean="0">
                <a:solidFill>
                  <a:srgbClr val="FF0000"/>
                </a:solidFill>
              </a:rPr>
              <a:t>用户的理财习惯</a:t>
            </a:r>
            <a:endParaRPr lang="zh-CN" altLang="en-US" sz="1100" dirty="0">
              <a:solidFill>
                <a:srgbClr val="FF0000"/>
              </a:solidFill>
            </a:endParaRPr>
          </a:p>
        </p:txBody>
      </p:sp>
      <p:sp>
        <p:nvSpPr>
          <p:cNvPr id="30" name="矩形 29"/>
          <p:cNvSpPr/>
          <p:nvPr/>
        </p:nvSpPr>
        <p:spPr>
          <a:xfrm>
            <a:off x="3886768" y="5664467"/>
            <a:ext cx="732931" cy="246221"/>
          </a:xfrm>
          <a:prstGeom prst="rect">
            <a:avLst/>
          </a:prstGeom>
        </p:spPr>
        <p:txBody>
          <a:bodyPr wrap="square">
            <a:spAutoFit/>
          </a:bodyPr>
          <a:lstStyle/>
          <a:p>
            <a:r>
              <a:rPr lang="zh-CN" altLang="en-US" sz="1000" dirty="0" smtClean="0"/>
              <a:t>安全可靠</a:t>
            </a:r>
            <a:endParaRPr lang="zh-CN" altLang="en-US" sz="1000" dirty="0"/>
          </a:p>
        </p:txBody>
      </p:sp>
      <p:sp>
        <p:nvSpPr>
          <p:cNvPr id="38" name="圆角矩形标注 37"/>
          <p:cNvSpPr/>
          <p:nvPr/>
        </p:nvSpPr>
        <p:spPr>
          <a:xfrm>
            <a:off x="4632235" y="5542516"/>
            <a:ext cx="839755" cy="411796"/>
          </a:xfrm>
          <a:prstGeom prst="wedgeRoundRectCallout">
            <a:avLst>
              <a:gd name="adj1" fmla="val -60785"/>
              <a:gd name="adj2" fmla="val 10054"/>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solidFill>
                  <a:srgbClr val="FF0000"/>
                </a:solidFill>
              </a:rPr>
              <a:t>违约</a:t>
            </a:r>
            <a:endParaRPr lang="en-US" altLang="zh-CN" sz="1100" dirty="0" smtClean="0">
              <a:solidFill>
                <a:srgbClr val="FF0000"/>
              </a:solidFill>
            </a:endParaRPr>
          </a:p>
          <a:p>
            <a:pPr algn="ctr"/>
            <a:r>
              <a:rPr lang="zh-CN" altLang="en-US" sz="1100" dirty="0" smtClean="0">
                <a:solidFill>
                  <a:srgbClr val="FF0000"/>
                </a:solidFill>
              </a:rPr>
              <a:t>恶意隐瞒</a:t>
            </a:r>
            <a:endParaRPr lang="zh-CN" altLang="en-US" sz="1100" dirty="0">
              <a:solidFill>
                <a:srgbClr val="FF0000"/>
              </a:solidFill>
            </a:endParaRPr>
          </a:p>
        </p:txBody>
      </p:sp>
      <p:sp>
        <p:nvSpPr>
          <p:cNvPr id="39" name="矩形 38"/>
          <p:cNvSpPr/>
          <p:nvPr/>
        </p:nvSpPr>
        <p:spPr>
          <a:xfrm>
            <a:off x="3435769" y="4737745"/>
            <a:ext cx="954107" cy="400110"/>
          </a:xfrm>
          <a:prstGeom prst="rect">
            <a:avLst/>
          </a:prstGeom>
        </p:spPr>
        <p:txBody>
          <a:bodyPr wrap="none">
            <a:spAutoFit/>
          </a:bodyPr>
          <a:lstStyle/>
          <a:p>
            <a:pPr algn="ctr"/>
            <a:r>
              <a:rPr lang="zh-CN" altLang="en-US" sz="1000" dirty="0"/>
              <a:t>口碑与</a:t>
            </a:r>
            <a:r>
              <a:rPr lang="zh-CN" altLang="en-US" sz="1000" dirty="0" smtClean="0"/>
              <a:t>推荐</a:t>
            </a:r>
            <a:endParaRPr lang="en-US" altLang="zh-CN" sz="1000" dirty="0" smtClean="0"/>
          </a:p>
          <a:p>
            <a:pPr algn="ctr"/>
            <a:r>
              <a:rPr lang="zh-CN" altLang="en-US" sz="1000" dirty="0"/>
              <a:t>（值得信赖）</a:t>
            </a:r>
          </a:p>
        </p:txBody>
      </p:sp>
      <p:sp>
        <p:nvSpPr>
          <p:cNvPr id="40" name="文本框 39"/>
          <p:cNvSpPr txBox="1"/>
          <p:nvPr/>
        </p:nvSpPr>
        <p:spPr>
          <a:xfrm>
            <a:off x="1267881" y="3115133"/>
            <a:ext cx="966111" cy="400110"/>
          </a:xfrm>
          <a:prstGeom prst="rect">
            <a:avLst/>
          </a:prstGeom>
          <a:noFill/>
        </p:spPr>
        <p:txBody>
          <a:bodyPr wrap="square" rtlCol="0">
            <a:spAutoFit/>
          </a:bodyPr>
          <a:lstStyle/>
          <a:p>
            <a:pPr algn="ctr"/>
            <a:r>
              <a:rPr lang="zh-CN" altLang="en-US" sz="1000" dirty="0"/>
              <a:t>营销活动</a:t>
            </a:r>
            <a:r>
              <a:rPr lang="zh-CN" altLang="en-US" sz="1000" dirty="0" smtClean="0"/>
              <a:t>丰富</a:t>
            </a:r>
            <a:endParaRPr lang="en-US" altLang="zh-CN" sz="1000" dirty="0" smtClean="0"/>
          </a:p>
          <a:p>
            <a:pPr algn="ctr"/>
            <a:r>
              <a:rPr lang="zh-CN" altLang="en-US" sz="1000" dirty="0" smtClean="0"/>
              <a:t>（明星代言）</a:t>
            </a:r>
            <a:endParaRPr lang="zh-CN" altLang="en-US" sz="1000" dirty="0"/>
          </a:p>
        </p:txBody>
      </p:sp>
      <p:sp>
        <p:nvSpPr>
          <p:cNvPr id="31" name="文本框 30"/>
          <p:cNvSpPr txBox="1"/>
          <p:nvPr/>
        </p:nvSpPr>
        <p:spPr>
          <a:xfrm>
            <a:off x="3297088" y="3951165"/>
            <a:ext cx="1649188" cy="400110"/>
          </a:xfrm>
          <a:prstGeom prst="rect">
            <a:avLst/>
          </a:prstGeom>
          <a:noFill/>
        </p:spPr>
        <p:txBody>
          <a:bodyPr wrap="square" rtlCol="0">
            <a:spAutoFit/>
          </a:bodyPr>
          <a:lstStyle/>
          <a:p>
            <a:pPr algn="ctr"/>
            <a:r>
              <a:rPr lang="zh-CN" altLang="en-US" sz="1000" dirty="0" smtClean="0">
                <a:solidFill>
                  <a:srgbClr val="0070C0"/>
                </a:solidFill>
              </a:rPr>
              <a:t>（声量平均值：</a:t>
            </a:r>
            <a:r>
              <a:rPr lang="en-US" altLang="zh-CN" sz="1000" dirty="0" smtClean="0">
                <a:solidFill>
                  <a:srgbClr val="0070C0"/>
                </a:solidFill>
              </a:rPr>
              <a:t>94,895</a:t>
            </a:r>
            <a:r>
              <a:rPr lang="zh-CN" altLang="en-US" sz="1000" dirty="0" smtClean="0">
                <a:solidFill>
                  <a:srgbClr val="0070C0"/>
                </a:solidFill>
              </a:rPr>
              <a:t>；</a:t>
            </a:r>
            <a:r>
              <a:rPr lang="zh-CN" altLang="en-US" sz="1000" dirty="0">
                <a:solidFill>
                  <a:srgbClr val="0070C0"/>
                </a:solidFill>
              </a:rPr>
              <a:t>健康度</a:t>
            </a:r>
            <a:r>
              <a:rPr lang="zh-CN" altLang="en-US" sz="1000" dirty="0" smtClean="0">
                <a:solidFill>
                  <a:srgbClr val="0070C0"/>
                </a:solidFill>
              </a:rPr>
              <a:t>平均值：</a:t>
            </a:r>
            <a:r>
              <a:rPr lang="en-US" altLang="zh-CN" sz="1000" dirty="0" smtClean="0">
                <a:solidFill>
                  <a:srgbClr val="0070C0"/>
                </a:solidFill>
              </a:rPr>
              <a:t>73%</a:t>
            </a:r>
            <a:r>
              <a:rPr lang="zh-CN" altLang="en-US" sz="1000" dirty="0">
                <a:solidFill>
                  <a:srgbClr val="0070C0"/>
                </a:solidFill>
              </a:rPr>
              <a:t>）</a:t>
            </a:r>
          </a:p>
        </p:txBody>
      </p:sp>
    </p:spTree>
    <p:extLst>
      <p:ext uri="{BB962C8B-B14F-4D97-AF65-F5344CB8AC3E}">
        <p14:creationId xmlns:p14="http://schemas.microsoft.com/office/powerpoint/2010/main" val="19988321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12774" y="5800161"/>
            <a:ext cx="1923393" cy="898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title"/>
          </p:nvPr>
        </p:nvSpPr>
        <p:spPr>
          <a:xfrm>
            <a:off x="887592" y="267134"/>
            <a:ext cx="9769319" cy="676346"/>
          </a:xfrm>
        </p:spPr>
        <p:txBody>
          <a:bodyPr/>
          <a:lstStyle/>
          <a:p>
            <a:pPr>
              <a:lnSpc>
                <a:spcPts val="3500"/>
              </a:lnSpc>
            </a:pPr>
            <a:r>
              <a:rPr lang="zh-CN" altLang="en-US" sz="2600" dirty="0" smtClean="0">
                <a:solidFill>
                  <a:schemeClr val="tx1"/>
                </a:solidFill>
              </a:rPr>
              <a:t>京东在创新方面表现较好。但在安全可靠方面需要提升健康度</a:t>
            </a:r>
            <a:endParaRPr lang="zh-CN" altLang="en-US" sz="2600" dirty="0"/>
          </a:p>
        </p:txBody>
      </p:sp>
      <p:sp>
        <p:nvSpPr>
          <p:cNvPr id="3" name="灯片编号占位符 2"/>
          <p:cNvSpPr>
            <a:spLocks noGrp="1"/>
          </p:cNvSpPr>
          <p:nvPr>
            <p:ph type="sldNum" sz="quarter" idx="4"/>
          </p:nvPr>
        </p:nvSpPr>
        <p:spPr/>
        <p:txBody>
          <a:bodyPr/>
          <a:lstStyle/>
          <a:p>
            <a:fld id="{64F88447-A4B7-484C-B988-09E293899426}" type="slidenum">
              <a:rPr lang="zh-CN" altLang="en-US" smtClean="0">
                <a:solidFill>
                  <a:srgbClr val="2B2929"/>
                </a:solidFill>
              </a:rPr>
              <a:pPr/>
              <a:t>27</a:t>
            </a:fld>
            <a:endParaRPr lang="zh-CN" altLang="en-US">
              <a:solidFill>
                <a:srgbClr val="2B2929"/>
              </a:solidFill>
            </a:endParaRPr>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9" name="文本框 8"/>
          <p:cNvSpPr txBox="1"/>
          <p:nvPr/>
        </p:nvSpPr>
        <p:spPr>
          <a:xfrm>
            <a:off x="898346" y="6416410"/>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11" name="矩形 10"/>
          <p:cNvSpPr/>
          <p:nvPr/>
        </p:nvSpPr>
        <p:spPr>
          <a:xfrm>
            <a:off x="934424" y="1745623"/>
            <a:ext cx="7370550" cy="44226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图表 11"/>
          <p:cNvGraphicFramePr/>
          <p:nvPr>
            <p:extLst>
              <p:ext uri="{D42A27DB-BD31-4B8C-83A1-F6EECF244321}">
                <p14:modId xmlns:p14="http://schemas.microsoft.com/office/powerpoint/2010/main" val="2649542015"/>
              </p:ext>
            </p:extLst>
          </p:nvPr>
        </p:nvGraphicFramePr>
        <p:xfrm>
          <a:off x="1069808" y="1849858"/>
          <a:ext cx="7347404" cy="4395460"/>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直接箭头连接符 14"/>
          <p:cNvCxnSpPr/>
          <p:nvPr/>
        </p:nvCxnSpPr>
        <p:spPr>
          <a:xfrm flipH="1" flipV="1">
            <a:off x="3360694" y="1908317"/>
            <a:ext cx="31996" cy="4232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24668" y="3678364"/>
            <a:ext cx="7430206" cy="2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654923" y="2992816"/>
            <a:ext cx="1438110" cy="246221"/>
          </a:xfrm>
          <a:prstGeom prst="rect">
            <a:avLst/>
          </a:prstGeom>
        </p:spPr>
        <p:txBody>
          <a:bodyPr wrap="square">
            <a:spAutoFit/>
          </a:bodyPr>
          <a:lstStyle/>
          <a:p>
            <a:pPr algn="ctr"/>
            <a:r>
              <a:rPr lang="zh-CN" altLang="en-US" sz="1000" dirty="0"/>
              <a:t>投资产品精而全</a:t>
            </a:r>
          </a:p>
        </p:txBody>
      </p:sp>
      <p:sp>
        <p:nvSpPr>
          <p:cNvPr id="20" name="矩形 19"/>
          <p:cNvSpPr/>
          <p:nvPr/>
        </p:nvSpPr>
        <p:spPr>
          <a:xfrm>
            <a:off x="884524" y="3895598"/>
            <a:ext cx="730231" cy="400110"/>
          </a:xfrm>
          <a:prstGeom prst="rect">
            <a:avLst/>
          </a:prstGeom>
        </p:spPr>
        <p:txBody>
          <a:bodyPr wrap="square">
            <a:spAutoFit/>
          </a:bodyPr>
          <a:lstStyle/>
          <a:p>
            <a:r>
              <a:rPr lang="zh-CN" altLang="en-US" sz="1000" dirty="0"/>
              <a:t>操作界面方便好看</a:t>
            </a:r>
          </a:p>
        </p:txBody>
      </p:sp>
      <p:sp>
        <p:nvSpPr>
          <p:cNvPr id="21" name="矩形 20"/>
          <p:cNvSpPr/>
          <p:nvPr/>
        </p:nvSpPr>
        <p:spPr>
          <a:xfrm>
            <a:off x="1623279" y="5606827"/>
            <a:ext cx="1051891" cy="246221"/>
          </a:xfrm>
          <a:prstGeom prst="rect">
            <a:avLst/>
          </a:prstGeom>
        </p:spPr>
        <p:txBody>
          <a:bodyPr wrap="none">
            <a:spAutoFit/>
          </a:bodyPr>
          <a:lstStyle/>
          <a:p>
            <a:r>
              <a:rPr lang="en-US" altLang="zh-CN" sz="1000" dirty="0" smtClean="0"/>
              <a:t>App</a:t>
            </a:r>
            <a:r>
              <a:rPr lang="zh-CN" altLang="en-US" sz="1000" dirty="0"/>
              <a:t>稳定功能全</a:t>
            </a:r>
          </a:p>
        </p:txBody>
      </p:sp>
      <p:sp>
        <p:nvSpPr>
          <p:cNvPr id="23" name="矩形 22"/>
          <p:cNvSpPr/>
          <p:nvPr/>
        </p:nvSpPr>
        <p:spPr>
          <a:xfrm>
            <a:off x="1903154" y="3735624"/>
            <a:ext cx="441146" cy="246221"/>
          </a:xfrm>
          <a:prstGeom prst="rect">
            <a:avLst/>
          </a:prstGeom>
        </p:spPr>
        <p:txBody>
          <a:bodyPr wrap="none">
            <a:spAutoFit/>
          </a:bodyPr>
          <a:lstStyle/>
          <a:p>
            <a:r>
              <a:rPr lang="zh-CN" altLang="en-US" sz="1000" dirty="0"/>
              <a:t>专业</a:t>
            </a:r>
          </a:p>
        </p:txBody>
      </p:sp>
      <p:sp>
        <p:nvSpPr>
          <p:cNvPr id="24" name="文本框 23"/>
          <p:cNvSpPr txBox="1"/>
          <p:nvPr/>
        </p:nvSpPr>
        <p:spPr>
          <a:xfrm>
            <a:off x="2818513" y="1505787"/>
            <a:ext cx="3672800" cy="369332"/>
          </a:xfrm>
          <a:prstGeom prst="rect">
            <a:avLst/>
          </a:prstGeom>
          <a:noFill/>
        </p:spPr>
        <p:txBody>
          <a:bodyPr wrap="none" rtlCol="0">
            <a:spAutoFit/>
          </a:bodyPr>
          <a:lstStyle/>
          <a:p>
            <a:r>
              <a:rPr lang="en-US" altLang="zh-CN" dirty="0" smtClean="0"/>
              <a:t>[ </a:t>
            </a:r>
            <a:r>
              <a:rPr lang="zh-CN" altLang="en-US" dirty="0" smtClean="0"/>
              <a:t>京东金融品牌一级维度矩阵分析 </a:t>
            </a:r>
            <a:r>
              <a:rPr lang="en-US" altLang="zh-CN" dirty="0" smtClean="0"/>
              <a:t>]</a:t>
            </a:r>
            <a:endParaRPr lang="zh-CN" altLang="en-US" dirty="0"/>
          </a:p>
        </p:txBody>
      </p:sp>
      <p:sp>
        <p:nvSpPr>
          <p:cNvPr id="25" name="矩形 24"/>
          <p:cNvSpPr/>
          <p:nvPr/>
        </p:nvSpPr>
        <p:spPr>
          <a:xfrm>
            <a:off x="7485670" y="2390032"/>
            <a:ext cx="877360" cy="246221"/>
          </a:xfrm>
          <a:prstGeom prst="rect">
            <a:avLst/>
          </a:prstGeom>
        </p:spPr>
        <p:txBody>
          <a:bodyPr wrap="square">
            <a:spAutoFit/>
          </a:bodyPr>
          <a:lstStyle/>
          <a:p>
            <a:pPr algn="ctr"/>
            <a:r>
              <a:rPr lang="zh-CN" altLang="en-US" sz="1000" dirty="0"/>
              <a:t>品牌有实力</a:t>
            </a:r>
          </a:p>
        </p:txBody>
      </p:sp>
      <p:sp>
        <p:nvSpPr>
          <p:cNvPr id="26" name="矩形 25"/>
          <p:cNvSpPr/>
          <p:nvPr/>
        </p:nvSpPr>
        <p:spPr>
          <a:xfrm>
            <a:off x="2538710" y="3061066"/>
            <a:ext cx="980235" cy="246221"/>
          </a:xfrm>
          <a:prstGeom prst="rect">
            <a:avLst/>
          </a:prstGeom>
        </p:spPr>
        <p:txBody>
          <a:bodyPr wrap="square">
            <a:spAutoFit/>
          </a:bodyPr>
          <a:lstStyle/>
          <a:p>
            <a:pPr algn="ctr"/>
            <a:r>
              <a:rPr lang="zh-CN" altLang="en-US" sz="1000" dirty="0"/>
              <a:t>交易门槛低</a:t>
            </a:r>
          </a:p>
        </p:txBody>
      </p:sp>
      <p:sp>
        <p:nvSpPr>
          <p:cNvPr id="32" name="矩形 31"/>
          <p:cNvSpPr/>
          <p:nvPr/>
        </p:nvSpPr>
        <p:spPr>
          <a:xfrm>
            <a:off x="1525616" y="3226778"/>
            <a:ext cx="569387" cy="246221"/>
          </a:xfrm>
          <a:prstGeom prst="rect">
            <a:avLst/>
          </a:prstGeom>
        </p:spPr>
        <p:txBody>
          <a:bodyPr wrap="none">
            <a:spAutoFit/>
          </a:bodyPr>
          <a:lstStyle/>
          <a:p>
            <a:r>
              <a:rPr lang="zh-CN" altLang="en-US" sz="1000" dirty="0"/>
              <a:t>服务好</a:t>
            </a:r>
          </a:p>
        </p:txBody>
      </p:sp>
      <p:sp>
        <p:nvSpPr>
          <p:cNvPr id="33" name="矩形 32"/>
          <p:cNvSpPr/>
          <p:nvPr/>
        </p:nvSpPr>
        <p:spPr>
          <a:xfrm>
            <a:off x="2631208" y="3322260"/>
            <a:ext cx="770626" cy="400110"/>
          </a:xfrm>
          <a:prstGeom prst="rect">
            <a:avLst/>
          </a:prstGeom>
        </p:spPr>
        <p:txBody>
          <a:bodyPr wrap="square">
            <a:spAutoFit/>
          </a:bodyPr>
          <a:lstStyle/>
          <a:p>
            <a:r>
              <a:rPr lang="zh-CN" altLang="en-US" sz="1000" dirty="0"/>
              <a:t>流程</a:t>
            </a:r>
            <a:r>
              <a:rPr lang="en-US" altLang="zh-CN" sz="1000" dirty="0"/>
              <a:t>/</a:t>
            </a:r>
            <a:r>
              <a:rPr lang="zh-CN" altLang="en-US" sz="1000" dirty="0"/>
              <a:t>机制合理迅速</a:t>
            </a:r>
          </a:p>
        </p:txBody>
      </p:sp>
      <p:sp>
        <p:nvSpPr>
          <p:cNvPr id="34" name="矩形 33"/>
          <p:cNvSpPr/>
          <p:nvPr/>
        </p:nvSpPr>
        <p:spPr>
          <a:xfrm>
            <a:off x="4715730" y="2808922"/>
            <a:ext cx="467801" cy="246221"/>
          </a:xfrm>
          <a:prstGeom prst="rect">
            <a:avLst/>
          </a:prstGeom>
        </p:spPr>
        <p:txBody>
          <a:bodyPr wrap="square">
            <a:spAutoFit/>
          </a:bodyPr>
          <a:lstStyle/>
          <a:p>
            <a:r>
              <a:rPr lang="zh-CN" altLang="en-US" sz="1000" dirty="0"/>
              <a:t>创新</a:t>
            </a:r>
          </a:p>
        </p:txBody>
      </p:sp>
      <p:sp>
        <p:nvSpPr>
          <p:cNvPr id="35" name="圆角矩形 34"/>
          <p:cNvSpPr/>
          <p:nvPr/>
        </p:nvSpPr>
        <p:spPr>
          <a:xfrm>
            <a:off x="8466034" y="1925843"/>
            <a:ext cx="3548345" cy="4098745"/>
          </a:xfrm>
          <a:prstGeom prst="roundRect">
            <a:avLst>
              <a:gd name="adj" fmla="val 388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endParaRPr lang="en-US" altLang="zh-CN" sz="1000" dirty="0" smtClean="0">
              <a:solidFill>
                <a:schemeClr val="tx1"/>
              </a:solidFill>
            </a:endParaRPr>
          </a:p>
          <a:p>
            <a:pPr>
              <a:lnSpc>
                <a:spcPts val="1400"/>
              </a:lnSpc>
            </a:pPr>
            <a:r>
              <a:rPr lang="zh-CN" altLang="en-US" sz="1300" b="1" dirty="0">
                <a:solidFill>
                  <a:schemeClr val="tx1"/>
                </a:solidFill>
              </a:rPr>
              <a:t>积极开展多种金融方面的尝试与合作</a:t>
            </a:r>
            <a:endParaRPr lang="en-US" altLang="zh-CN" sz="1300" b="1" dirty="0">
              <a:solidFill>
                <a:schemeClr val="tx1"/>
              </a:solidFill>
            </a:endParaRPr>
          </a:p>
          <a:p>
            <a:pPr>
              <a:lnSpc>
                <a:spcPts val="1400"/>
              </a:lnSpc>
            </a:pPr>
            <a:endParaRPr lang="en-US" altLang="zh-CN" sz="1000" dirty="0">
              <a:solidFill>
                <a:schemeClr val="tx1"/>
              </a:solidFill>
            </a:endParaRPr>
          </a:p>
          <a:p>
            <a:pPr marL="171450" indent="-171450">
              <a:lnSpc>
                <a:spcPts val="1400"/>
              </a:lnSpc>
              <a:buFontTx/>
              <a:buChar char="-"/>
            </a:pPr>
            <a:r>
              <a:rPr lang="en-US" altLang="zh-CN" sz="1000" dirty="0">
                <a:solidFill>
                  <a:schemeClr val="tx1"/>
                </a:solidFill>
              </a:rPr>
              <a:t>【</a:t>
            </a:r>
            <a:r>
              <a:rPr lang="zh-CN" altLang="en-US" sz="1000" dirty="0">
                <a:solidFill>
                  <a:schemeClr val="tx1"/>
                </a:solidFill>
              </a:rPr>
              <a:t>杨东：金融科技能为创新企业提供巨大空间</a:t>
            </a:r>
            <a:r>
              <a:rPr lang="en-US" altLang="zh-CN" sz="1000" dirty="0">
                <a:solidFill>
                  <a:schemeClr val="tx1"/>
                </a:solidFill>
              </a:rPr>
              <a:t>】</a:t>
            </a:r>
            <a:r>
              <a:rPr lang="zh-CN" altLang="en-US" sz="1000" dirty="0">
                <a:solidFill>
                  <a:schemeClr val="tx1"/>
                </a:solidFill>
              </a:rPr>
              <a:t>我一直在研究互联网金融、金融科技，我认为京东金融和中国银联达成全面战略合作是中国金融史上具有革命性的里程碑</a:t>
            </a:r>
            <a:r>
              <a:rPr lang="zh-CN" altLang="en-US" sz="1000" dirty="0" smtClean="0">
                <a:solidFill>
                  <a:schemeClr val="tx1"/>
                </a:solidFill>
              </a:rPr>
              <a:t>事件</a:t>
            </a:r>
            <a:endParaRPr lang="en-US" altLang="zh-CN" sz="1000" dirty="0" smtClean="0">
              <a:solidFill>
                <a:schemeClr val="tx1"/>
              </a:solidFill>
            </a:endParaRPr>
          </a:p>
          <a:p>
            <a:pPr marL="171450" indent="-171450">
              <a:lnSpc>
                <a:spcPts val="1400"/>
              </a:lnSpc>
              <a:buFontTx/>
              <a:buChar char="-"/>
            </a:pPr>
            <a:endParaRPr lang="en-US" altLang="zh-CN" sz="1000" dirty="0">
              <a:solidFill>
                <a:schemeClr val="tx1"/>
              </a:solidFill>
            </a:endParaRPr>
          </a:p>
          <a:p>
            <a:pPr marL="171450" indent="-171450">
              <a:lnSpc>
                <a:spcPts val="1400"/>
              </a:lnSpc>
              <a:buFontTx/>
              <a:buChar char="-"/>
            </a:pPr>
            <a:r>
              <a:rPr lang="en-US" altLang="zh-CN" sz="1000" dirty="0">
                <a:solidFill>
                  <a:schemeClr val="tx1"/>
                </a:solidFill>
              </a:rPr>
              <a:t>【</a:t>
            </a:r>
            <a:r>
              <a:rPr lang="zh-CN" altLang="en-US" sz="1000" dirty="0">
                <a:solidFill>
                  <a:schemeClr val="tx1"/>
                </a:solidFill>
              </a:rPr>
              <a:t>四维图新“牵手”京东金融 布局车联网大数据金融服务</a:t>
            </a:r>
            <a:r>
              <a:rPr lang="en-US" altLang="zh-CN" sz="1000" dirty="0" smtClean="0">
                <a:solidFill>
                  <a:schemeClr val="tx1"/>
                </a:solidFill>
              </a:rPr>
              <a:t>】</a:t>
            </a:r>
            <a:endParaRPr lang="en-US" altLang="zh-CN" sz="1000" dirty="0">
              <a:solidFill>
                <a:schemeClr val="tx1"/>
              </a:solidFill>
            </a:endParaRPr>
          </a:p>
          <a:p>
            <a:pPr marL="171450" indent="-171450">
              <a:lnSpc>
                <a:spcPts val="1400"/>
              </a:lnSpc>
              <a:buFontTx/>
              <a:buChar char="-"/>
            </a:pPr>
            <a:endParaRPr lang="en-US" altLang="zh-CN" sz="1000" dirty="0">
              <a:solidFill>
                <a:schemeClr val="tx1"/>
              </a:solidFill>
            </a:endParaRPr>
          </a:p>
          <a:p>
            <a:pPr>
              <a:lnSpc>
                <a:spcPts val="1400"/>
              </a:lnSpc>
            </a:pPr>
            <a:r>
              <a:rPr lang="zh-CN" altLang="en-US" sz="1300" b="1" dirty="0" smtClean="0">
                <a:solidFill>
                  <a:schemeClr val="tx1"/>
                </a:solidFill>
              </a:rPr>
              <a:t>在安全性上存在负面评价</a:t>
            </a:r>
            <a:endParaRPr lang="en-US" altLang="zh-CN" sz="1300" b="1" dirty="0" smtClean="0">
              <a:solidFill>
                <a:schemeClr val="tx1"/>
              </a:solidFill>
            </a:endParaRPr>
          </a:p>
          <a:p>
            <a:pPr>
              <a:lnSpc>
                <a:spcPts val="1400"/>
              </a:lnSpc>
            </a:pPr>
            <a:endParaRPr lang="en-US" altLang="zh-CN" sz="1300" b="1" dirty="0">
              <a:solidFill>
                <a:schemeClr val="tx1"/>
              </a:solidFill>
            </a:endParaRPr>
          </a:p>
          <a:p>
            <a:pPr marL="171450" indent="-171450">
              <a:lnSpc>
                <a:spcPts val="1400"/>
              </a:lnSpc>
              <a:buFontTx/>
              <a:buChar char="-"/>
            </a:pPr>
            <a:r>
              <a:rPr lang="zh-CN" altLang="en-US" sz="1000" dirty="0" smtClean="0">
                <a:solidFill>
                  <a:schemeClr val="tx1"/>
                </a:solidFill>
              </a:rPr>
              <a:t>央行</a:t>
            </a:r>
            <a:r>
              <a:rPr lang="zh-CN" altLang="en-US" sz="1000" dirty="0">
                <a:solidFill>
                  <a:schemeClr val="tx1"/>
                </a:solidFill>
              </a:rPr>
              <a:t>发函：京东金融“白拿”业务涉嫌误导</a:t>
            </a:r>
            <a:r>
              <a:rPr lang="zh-CN" altLang="en-US" sz="1000" dirty="0" smtClean="0">
                <a:solidFill>
                  <a:schemeClr val="tx1"/>
                </a:solidFill>
              </a:rPr>
              <a:t>欺诈</a:t>
            </a:r>
            <a:endParaRPr lang="en-US" altLang="zh-CN" sz="1000" dirty="0" smtClean="0">
              <a:solidFill>
                <a:schemeClr val="tx1"/>
              </a:solidFill>
            </a:endParaRPr>
          </a:p>
          <a:p>
            <a:pPr marL="171450" indent="-171450">
              <a:lnSpc>
                <a:spcPts val="1400"/>
              </a:lnSpc>
              <a:buFontTx/>
              <a:buChar char="-"/>
            </a:pPr>
            <a:endParaRPr lang="en-US" altLang="zh-CN" sz="1000" dirty="0" smtClean="0">
              <a:solidFill>
                <a:schemeClr val="tx1"/>
              </a:solidFill>
            </a:endParaRPr>
          </a:p>
          <a:p>
            <a:pPr marL="171450" indent="-171450">
              <a:lnSpc>
                <a:spcPts val="1400"/>
              </a:lnSpc>
              <a:buFontTx/>
              <a:buChar char="-"/>
            </a:pPr>
            <a:r>
              <a:rPr lang="en-US" altLang="zh-CN" sz="1000" dirty="0">
                <a:solidFill>
                  <a:schemeClr val="tx1"/>
                </a:solidFill>
              </a:rPr>
              <a:t>#</a:t>
            </a:r>
            <a:r>
              <a:rPr lang="zh-CN" altLang="en-US" sz="1000" dirty="0">
                <a:solidFill>
                  <a:schemeClr val="tx1"/>
                </a:solidFill>
              </a:rPr>
              <a:t>京东诈骗</a:t>
            </a:r>
            <a:r>
              <a:rPr lang="en-US" altLang="zh-CN" sz="1000" dirty="0">
                <a:solidFill>
                  <a:schemeClr val="tx1"/>
                </a:solidFill>
              </a:rPr>
              <a:t># 6</a:t>
            </a:r>
            <a:r>
              <a:rPr lang="zh-CN" altLang="en-US" sz="1000" dirty="0">
                <a:solidFill>
                  <a:schemeClr val="tx1"/>
                </a:solidFill>
              </a:rPr>
              <a:t>月</a:t>
            </a:r>
            <a:r>
              <a:rPr lang="en-US" altLang="zh-CN" sz="1000" dirty="0">
                <a:solidFill>
                  <a:schemeClr val="tx1"/>
                </a:solidFill>
              </a:rPr>
              <a:t>12</a:t>
            </a:r>
            <a:r>
              <a:rPr lang="zh-CN" altLang="en-US" sz="1000" dirty="0">
                <a:solidFill>
                  <a:schemeClr val="tx1"/>
                </a:solidFill>
              </a:rPr>
              <a:t>日在京东下了苹果手机一部订单，</a:t>
            </a:r>
            <a:r>
              <a:rPr lang="en-US" altLang="zh-CN" sz="1000" dirty="0">
                <a:solidFill>
                  <a:schemeClr val="tx1"/>
                </a:solidFill>
              </a:rPr>
              <a:t>6</a:t>
            </a:r>
            <a:r>
              <a:rPr lang="zh-CN" altLang="en-US" sz="1000" dirty="0">
                <a:solidFill>
                  <a:schemeClr val="tx1"/>
                </a:solidFill>
              </a:rPr>
              <a:t>月</a:t>
            </a:r>
            <a:r>
              <a:rPr lang="en-US" altLang="zh-CN" sz="1000" dirty="0">
                <a:solidFill>
                  <a:schemeClr val="tx1"/>
                </a:solidFill>
              </a:rPr>
              <a:t>13</a:t>
            </a:r>
            <a:r>
              <a:rPr lang="zh-CN" altLang="en-US" sz="1000" dirty="0">
                <a:solidFill>
                  <a:schemeClr val="tx1"/>
                </a:solidFill>
              </a:rPr>
              <a:t>号诈骗团队拿着我的疑似泄漏的订单信息对我进行诈骗，请问我该如何维权</a:t>
            </a:r>
            <a:r>
              <a:rPr lang="en-US" altLang="zh-CN" sz="1000" dirty="0">
                <a:solidFill>
                  <a:schemeClr val="tx1"/>
                </a:solidFill>
              </a:rPr>
              <a:t>?</a:t>
            </a:r>
            <a:r>
              <a:rPr lang="zh-CN" altLang="en-US" sz="1000" dirty="0">
                <a:solidFill>
                  <a:schemeClr val="tx1"/>
                </a:solidFill>
              </a:rPr>
              <a:t>究竟谁为我的损失埋单</a:t>
            </a:r>
            <a:r>
              <a:rPr lang="en-US" altLang="zh-CN" sz="1000" dirty="0" smtClean="0">
                <a:solidFill>
                  <a:schemeClr val="tx1"/>
                </a:solidFill>
              </a:rPr>
              <a:t>?</a:t>
            </a:r>
          </a:p>
          <a:p>
            <a:pPr marL="171450" indent="-171450">
              <a:lnSpc>
                <a:spcPts val="1400"/>
              </a:lnSpc>
              <a:buFontTx/>
              <a:buChar char="-"/>
            </a:pPr>
            <a:endParaRPr lang="en-US" altLang="zh-CN" sz="1000" dirty="0" smtClean="0">
              <a:solidFill>
                <a:schemeClr val="tx1"/>
              </a:solidFill>
            </a:endParaRPr>
          </a:p>
          <a:p>
            <a:pPr marL="171450" indent="-171450">
              <a:lnSpc>
                <a:spcPts val="1400"/>
              </a:lnSpc>
              <a:buFontTx/>
              <a:buChar char="-"/>
            </a:pPr>
            <a:r>
              <a:rPr lang="zh-CN" altLang="en-US" sz="1000" dirty="0">
                <a:solidFill>
                  <a:schemeClr val="tx1"/>
                </a:solidFill>
              </a:rPr>
              <a:t>京东退款的提现是什么鬼</a:t>
            </a:r>
            <a:r>
              <a:rPr lang="en-US" altLang="zh-CN" sz="1000" dirty="0">
                <a:solidFill>
                  <a:schemeClr val="tx1"/>
                </a:solidFill>
              </a:rPr>
              <a:t>[</a:t>
            </a:r>
            <a:r>
              <a:rPr lang="zh-CN" altLang="en-US" sz="1000" dirty="0">
                <a:solidFill>
                  <a:schemeClr val="tx1"/>
                </a:solidFill>
              </a:rPr>
              <a:t>怒</a:t>
            </a:r>
            <a:r>
              <a:rPr lang="en-US" altLang="zh-CN" sz="1000" dirty="0">
                <a:solidFill>
                  <a:schemeClr val="tx1"/>
                </a:solidFill>
              </a:rPr>
              <a:t>]</a:t>
            </a:r>
            <a:r>
              <a:rPr lang="zh-CN" altLang="en-US" sz="1000" dirty="0">
                <a:solidFill>
                  <a:schemeClr val="tx1"/>
                </a:solidFill>
              </a:rPr>
              <a:t>麻烦死又让人没有信任感</a:t>
            </a:r>
            <a:r>
              <a:rPr lang="en-US" altLang="zh-CN" sz="1000" dirty="0">
                <a:solidFill>
                  <a:schemeClr val="tx1"/>
                </a:solidFill>
              </a:rPr>
              <a:t>@</a:t>
            </a:r>
            <a:r>
              <a:rPr lang="zh-CN" altLang="en-US" sz="1000" dirty="0">
                <a:solidFill>
                  <a:schemeClr val="tx1"/>
                </a:solidFill>
              </a:rPr>
              <a:t>京东</a:t>
            </a:r>
            <a:r>
              <a:rPr lang="zh-CN" altLang="en-US" sz="1000" dirty="0" smtClean="0">
                <a:solidFill>
                  <a:schemeClr val="tx1"/>
                </a:solidFill>
              </a:rPr>
              <a:t>金融</a:t>
            </a:r>
            <a:endParaRPr lang="en-US" altLang="zh-CN" sz="1000" dirty="0" smtClean="0">
              <a:solidFill>
                <a:schemeClr val="tx1"/>
              </a:solidFill>
            </a:endParaRPr>
          </a:p>
        </p:txBody>
      </p:sp>
      <p:sp>
        <p:nvSpPr>
          <p:cNvPr id="36" name="文本框 35"/>
          <p:cNvSpPr txBox="1"/>
          <p:nvPr/>
        </p:nvSpPr>
        <p:spPr>
          <a:xfrm>
            <a:off x="8466034" y="1835196"/>
            <a:ext cx="2113592" cy="338554"/>
          </a:xfrm>
          <a:prstGeom prst="rect">
            <a:avLst/>
          </a:prstGeom>
          <a:noFill/>
        </p:spPr>
        <p:txBody>
          <a:bodyPr wrap="none" rtlCol="0">
            <a:spAutoFit/>
          </a:bodyPr>
          <a:lstStyle/>
          <a:p>
            <a:r>
              <a:rPr lang="en-US" altLang="zh-CN" sz="1600" b="1" i="1" dirty="0" smtClean="0">
                <a:solidFill>
                  <a:srgbClr val="0070C0"/>
                </a:solidFill>
              </a:rPr>
              <a:t>Voice of Consumer </a:t>
            </a:r>
            <a:r>
              <a:rPr lang="en-US" altLang="zh-CN" sz="1600" b="1" i="1" dirty="0" smtClean="0">
                <a:solidFill>
                  <a:srgbClr val="0070C0"/>
                </a:solidFill>
                <a:sym typeface="Webdings" panose="05030102010509060703" pitchFamily="18" charset="2"/>
              </a:rPr>
              <a:t></a:t>
            </a:r>
            <a:r>
              <a:rPr lang="en-US" altLang="zh-CN" sz="1600" b="1" i="1" dirty="0" smtClean="0">
                <a:solidFill>
                  <a:srgbClr val="0070C0"/>
                </a:solidFill>
              </a:rPr>
              <a:t>: </a:t>
            </a:r>
            <a:endParaRPr lang="zh-CN" altLang="en-US" sz="1600" b="1" i="1" dirty="0">
              <a:solidFill>
                <a:srgbClr val="0070C0"/>
              </a:solidFill>
            </a:endParaRPr>
          </a:p>
        </p:txBody>
      </p:sp>
      <p:sp>
        <p:nvSpPr>
          <p:cNvPr id="6" name="圆角矩形标注 5"/>
          <p:cNvSpPr/>
          <p:nvPr/>
        </p:nvSpPr>
        <p:spPr>
          <a:xfrm>
            <a:off x="4045361" y="1966529"/>
            <a:ext cx="3498160" cy="700319"/>
          </a:xfrm>
          <a:prstGeom prst="wedgeRoundRectCallout">
            <a:avLst>
              <a:gd name="adj1" fmla="val -30439"/>
              <a:gd name="adj2" fmla="val 71916"/>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a:solidFill>
                  <a:srgbClr val="FF0000"/>
                </a:solidFill>
              </a:rPr>
              <a:t>与中信银行等发行小白卡</a:t>
            </a:r>
            <a:r>
              <a:rPr lang="zh-CN" altLang="en-US" sz="1100" dirty="0" smtClean="0">
                <a:solidFill>
                  <a:srgbClr val="FF0000"/>
                </a:solidFill>
              </a:rPr>
              <a:t>，</a:t>
            </a:r>
            <a:endParaRPr lang="en-US" altLang="zh-CN" sz="1100" dirty="0" smtClean="0">
              <a:solidFill>
                <a:srgbClr val="FF0000"/>
              </a:solidFill>
            </a:endParaRPr>
          </a:p>
          <a:p>
            <a:r>
              <a:rPr lang="zh-CN" altLang="en-US" sz="1100" dirty="0" smtClean="0">
                <a:solidFill>
                  <a:srgbClr val="FF0000"/>
                </a:solidFill>
              </a:rPr>
              <a:t>与</a:t>
            </a:r>
            <a:r>
              <a:rPr lang="zh-CN" altLang="en-US" sz="1100" dirty="0">
                <a:solidFill>
                  <a:srgbClr val="FF0000"/>
                </a:solidFill>
              </a:rPr>
              <a:t>银联、工行的战略</a:t>
            </a:r>
            <a:r>
              <a:rPr lang="zh-CN" altLang="en-US" sz="1100" dirty="0" smtClean="0">
                <a:solidFill>
                  <a:srgbClr val="FF0000"/>
                </a:solidFill>
              </a:rPr>
              <a:t>合作</a:t>
            </a:r>
            <a:endParaRPr lang="en-US" altLang="zh-CN" sz="1100" dirty="0" smtClean="0">
              <a:solidFill>
                <a:srgbClr val="FF0000"/>
              </a:solidFill>
            </a:endParaRPr>
          </a:p>
          <a:p>
            <a:r>
              <a:rPr lang="zh-CN" altLang="en-US" sz="1100" dirty="0" smtClean="0">
                <a:solidFill>
                  <a:srgbClr val="FF0000"/>
                </a:solidFill>
              </a:rPr>
              <a:t>小白信用卡</a:t>
            </a:r>
            <a:endParaRPr lang="en-US" altLang="zh-CN" sz="1100" dirty="0" smtClean="0">
              <a:solidFill>
                <a:srgbClr val="FF0000"/>
              </a:solidFill>
            </a:endParaRPr>
          </a:p>
          <a:p>
            <a:r>
              <a:rPr lang="zh-CN" altLang="en-US" sz="1100" dirty="0" smtClean="0">
                <a:solidFill>
                  <a:srgbClr val="FF0000"/>
                </a:solidFill>
              </a:rPr>
              <a:t>与“四维图新”合作，布局车联网大数据金融服务</a:t>
            </a:r>
            <a:endParaRPr lang="zh-CN" altLang="en-US" sz="1100" dirty="0">
              <a:solidFill>
                <a:srgbClr val="FF0000"/>
              </a:solidFill>
            </a:endParaRPr>
          </a:p>
        </p:txBody>
      </p:sp>
      <p:sp>
        <p:nvSpPr>
          <p:cNvPr id="30" name="矩形 29"/>
          <p:cNvSpPr/>
          <p:nvPr/>
        </p:nvSpPr>
        <p:spPr>
          <a:xfrm>
            <a:off x="3622297" y="4124963"/>
            <a:ext cx="721532" cy="246221"/>
          </a:xfrm>
          <a:prstGeom prst="rect">
            <a:avLst/>
          </a:prstGeom>
        </p:spPr>
        <p:txBody>
          <a:bodyPr wrap="square">
            <a:spAutoFit/>
          </a:bodyPr>
          <a:lstStyle/>
          <a:p>
            <a:r>
              <a:rPr lang="zh-CN" altLang="en-US" sz="1000" dirty="0" smtClean="0"/>
              <a:t>安全可靠</a:t>
            </a:r>
            <a:endParaRPr lang="zh-CN" altLang="en-US" sz="1000" dirty="0"/>
          </a:p>
        </p:txBody>
      </p:sp>
      <p:sp>
        <p:nvSpPr>
          <p:cNvPr id="37" name="圆角矩形标注 36"/>
          <p:cNvSpPr/>
          <p:nvPr/>
        </p:nvSpPr>
        <p:spPr>
          <a:xfrm>
            <a:off x="4353585" y="3981845"/>
            <a:ext cx="953533" cy="496534"/>
          </a:xfrm>
          <a:prstGeom prst="wedgeRoundRectCallout">
            <a:avLst>
              <a:gd name="adj1" fmla="val -58911"/>
              <a:gd name="adj2" fmla="val 2001"/>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100" dirty="0" smtClean="0">
                <a:solidFill>
                  <a:srgbClr val="FF0000"/>
                </a:solidFill>
              </a:rPr>
              <a:t>误导欺诈</a:t>
            </a:r>
            <a:endParaRPr lang="en-US" altLang="zh-CN" sz="1100" dirty="0" smtClean="0">
              <a:solidFill>
                <a:srgbClr val="FF0000"/>
              </a:solidFill>
            </a:endParaRPr>
          </a:p>
          <a:p>
            <a:r>
              <a:rPr lang="zh-CN" altLang="en-US" sz="1100" dirty="0" smtClean="0">
                <a:solidFill>
                  <a:srgbClr val="FF0000"/>
                </a:solidFill>
              </a:rPr>
              <a:t>信息不安全</a:t>
            </a:r>
            <a:endParaRPr lang="en-US" altLang="zh-CN" sz="1100" dirty="0" smtClean="0">
              <a:solidFill>
                <a:srgbClr val="FF0000"/>
              </a:solidFill>
            </a:endParaRPr>
          </a:p>
        </p:txBody>
      </p:sp>
      <p:sp>
        <p:nvSpPr>
          <p:cNvPr id="39" name="矩形 38"/>
          <p:cNvSpPr/>
          <p:nvPr/>
        </p:nvSpPr>
        <p:spPr>
          <a:xfrm>
            <a:off x="4131227" y="4454412"/>
            <a:ext cx="954107" cy="400110"/>
          </a:xfrm>
          <a:prstGeom prst="rect">
            <a:avLst/>
          </a:prstGeom>
        </p:spPr>
        <p:txBody>
          <a:bodyPr wrap="none">
            <a:spAutoFit/>
          </a:bodyPr>
          <a:lstStyle/>
          <a:p>
            <a:pPr algn="ctr"/>
            <a:r>
              <a:rPr lang="zh-CN" altLang="en-US" sz="1000" dirty="0"/>
              <a:t>口碑与</a:t>
            </a:r>
            <a:r>
              <a:rPr lang="zh-CN" altLang="en-US" sz="1000" dirty="0" smtClean="0"/>
              <a:t>推荐</a:t>
            </a:r>
            <a:endParaRPr lang="en-US" altLang="zh-CN" sz="1000" dirty="0" smtClean="0"/>
          </a:p>
          <a:p>
            <a:pPr algn="ctr"/>
            <a:r>
              <a:rPr lang="zh-CN" altLang="en-US" sz="1000" dirty="0"/>
              <a:t>（值得信赖）</a:t>
            </a:r>
          </a:p>
        </p:txBody>
      </p:sp>
      <p:sp>
        <p:nvSpPr>
          <p:cNvPr id="40" name="文本框 39"/>
          <p:cNvSpPr txBox="1"/>
          <p:nvPr/>
        </p:nvSpPr>
        <p:spPr>
          <a:xfrm>
            <a:off x="1216365" y="2831801"/>
            <a:ext cx="966111" cy="400110"/>
          </a:xfrm>
          <a:prstGeom prst="rect">
            <a:avLst/>
          </a:prstGeom>
          <a:noFill/>
        </p:spPr>
        <p:txBody>
          <a:bodyPr wrap="square" rtlCol="0">
            <a:spAutoFit/>
          </a:bodyPr>
          <a:lstStyle/>
          <a:p>
            <a:pPr algn="ctr"/>
            <a:r>
              <a:rPr lang="zh-CN" altLang="en-US" sz="1000" dirty="0"/>
              <a:t>营销活动</a:t>
            </a:r>
            <a:r>
              <a:rPr lang="zh-CN" altLang="en-US" sz="1000" dirty="0" smtClean="0"/>
              <a:t>丰富</a:t>
            </a:r>
            <a:endParaRPr lang="en-US" altLang="zh-CN" sz="1000" dirty="0" smtClean="0"/>
          </a:p>
          <a:p>
            <a:pPr algn="ctr"/>
            <a:r>
              <a:rPr lang="zh-CN" altLang="en-US" sz="1000" dirty="0" smtClean="0"/>
              <a:t>（明星代言）</a:t>
            </a:r>
            <a:endParaRPr lang="zh-CN" altLang="en-US" sz="1000" dirty="0"/>
          </a:p>
        </p:txBody>
      </p:sp>
      <p:sp>
        <p:nvSpPr>
          <p:cNvPr id="31" name="文本框 30"/>
          <p:cNvSpPr txBox="1"/>
          <p:nvPr/>
        </p:nvSpPr>
        <p:spPr>
          <a:xfrm>
            <a:off x="3243435" y="3333052"/>
            <a:ext cx="1649188" cy="400110"/>
          </a:xfrm>
          <a:prstGeom prst="rect">
            <a:avLst/>
          </a:prstGeom>
          <a:noFill/>
        </p:spPr>
        <p:txBody>
          <a:bodyPr wrap="square" rtlCol="0">
            <a:spAutoFit/>
          </a:bodyPr>
          <a:lstStyle/>
          <a:p>
            <a:pPr algn="ctr"/>
            <a:r>
              <a:rPr lang="zh-CN" altLang="en-US" sz="1000" dirty="0" smtClean="0">
                <a:solidFill>
                  <a:srgbClr val="0070C0"/>
                </a:solidFill>
              </a:rPr>
              <a:t>（声量平均值：</a:t>
            </a:r>
            <a:r>
              <a:rPr lang="en-US" altLang="zh-CN" sz="1000" dirty="0" smtClean="0">
                <a:solidFill>
                  <a:srgbClr val="0070C0"/>
                </a:solidFill>
              </a:rPr>
              <a:t>49,930</a:t>
            </a:r>
            <a:r>
              <a:rPr lang="zh-CN" altLang="en-US" sz="1000" dirty="0" smtClean="0">
                <a:solidFill>
                  <a:srgbClr val="0070C0"/>
                </a:solidFill>
              </a:rPr>
              <a:t>；</a:t>
            </a:r>
            <a:r>
              <a:rPr lang="zh-CN" altLang="en-US" sz="1000" dirty="0">
                <a:solidFill>
                  <a:srgbClr val="0070C0"/>
                </a:solidFill>
              </a:rPr>
              <a:t>健康度</a:t>
            </a:r>
            <a:r>
              <a:rPr lang="zh-CN" altLang="en-US" sz="1000" dirty="0" smtClean="0">
                <a:solidFill>
                  <a:srgbClr val="0070C0"/>
                </a:solidFill>
              </a:rPr>
              <a:t>平均值：</a:t>
            </a:r>
            <a:r>
              <a:rPr lang="en-US" altLang="zh-CN" sz="1000" dirty="0" smtClean="0">
                <a:solidFill>
                  <a:srgbClr val="0070C0"/>
                </a:solidFill>
              </a:rPr>
              <a:t>83%</a:t>
            </a:r>
            <a:r>
              <a:rPr lang="zh-CN" altLang="en-US" sz="1000" dirty="0">
                <a:solidFill>
                  <a:srgbClr val="0070C0"/>
                </a:solidFill>
              </a:rPr>
              <a:t>）</a:t>
            </a:r>
          </a:p>
        </p:txBody>
      </p:sp>
    </p:spTree>
    <p:extLst>
      <p:ext uri="{BB962C8B-B14F-4D97-AF65-F5344CB8AC3E}">
        <p14:creationId xmlns:p14="http://schemas.microsoft.com/office/powerpoint/2010/main" val="8261840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12774" y="5800161"/>
            <a:ext cx="1923393" cy="898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 name="标题 1"/>
          <p:cNvSpPr>
            <a:spLocks noGrp="1"/>
          </p:cNvSpPr>
          <p:nvPr>
            <p:ph type="title"/>
          </p:nvPr>
        </p:nvSpPr>
        <p:spPr>
          <a:xfrm>
            <a:off x="887592" y="202739"/>
            <a:ext cx="9769319" cy="782407"/>
          </a:xfrm>
        </p:spPr>
        <p:txBody>
          <a:bodyPr/>
          <a:lstStyle/>
          <a:p>
            <a:pPr>
              <a:lnSpc>
                <a:spcPts val="3500"/>
              </a:lnSpc>
            </a:pPr>
            <a:r>
              <a:rPr lang="zh-CN" altLang="en-US" sz="2600" dirty="0" smtClean="0">
                <a:solidFill>
                  <a:schemeClr val="tx1"/>
                </a:solidFill>
              </a:rPr>
              <a:t>小米金融在投资产品、创新、交易门槛方面</a:t>
            </a:r>
            <a:r>
              <a:rPr lang="zh-CN" altLang="en-US" sz="2600" dirty="0">
                <a:solidFill>
                  <a:schemeClr val="tx1"/>
                </a:solidFill>
              </a:rPr>
              <a:t>均</a:t>
            </a:r>
            <a:r>
              <a:rPr lang="zh-CN" altLang="en-US" sz="2600" dirty="0" smtClean="0">
                <a:solidFill>
                  <a:schemeClr val="tx1"/>
                </a:solidFill>
              </a:rPr>
              <a:t>需要提升健康度</a:t>
            </a:r>
            <a:endParaRPr lang="zh-CN" altLang="en-US" sz="2600" dirty="0"/>
          </a:p>
        </p:txBody>
      </p:sp>
      <p:sp>
        <p:nvSpPr>
          <p:cNvPr id="3" name="灯片编号占位符 2"/>
          <p:cNvSpPr>
            <a:spLocks noGrp="1"/>
          </p:cNvSpPr>
          <p:nvPr>
            <p:ph type="sldNum" sz="quarter" idx="4"/>
          </p:nvPr>
        </p:nvSpPr>
        <p:spPr/>
        <p:txBody>
          <a:bodyPr/>
          <a:lstStyle/>
          <a:p>
            <a:fld id="{64F88447-A4B7-484C-B988-09E293899426}" type="slidenum">
              <a:rPr lang="zh-CN" altLang="en-US" smtClean="0">
                <a:solidFill>
                  <a:srgbClr val="2B2929"/>
                </a:solidFill>
              </a:rPr>
              <a:pPr/>
              <a:t>28</a:t>
            </a:fld>
            <a:endParaRPr lang="zh-CN" altLang="en-US">
              <a:solidFill>
                <a:srgbClr val="2B2929"/>
              </a:solidFill>
            </a:endParaRPr>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9" name="文本框 8"/>
          <p:cNvSpPr txBox="1"/>
          <p:nvPr/>
        </p:nvSpPr>
        <p:spPr>
          <a:xfrm>
            <a:off x="898346" y="6416410"/>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11" name="矩形 10"/>
          <p:cNvSpPr/>
          <p:nvPr/>
        </p:nvSpPr>
        <p:spPr>
          <a:xfrm>
            <a:off x="934424" y="1745623"/>
            <a:ext cx="7370550" cy="44226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图表 11"/>
          <p:cNvGraphicFramePr/>
          <p:nvPr>
            <p:extLst>
              <p:ext uri="{D42A27DB-BD31-4B8C-83A1-F6EECF244321}">
                <p14:modId xmlns:p14="http://schemas.microsoft.com/office/powerpoint/2010/main" val="402737825"/>
              </p:ext>
            </p:extLst>
          </p:nvPr>
        </p:nvGraphicFramePr>
        <p:xfrm>
          <a:off x="1069808" y="1849858"/>
          <a:ext cx="7347404" cy="4395460"/>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直接箭头连接符 14"/>
          <p:cNvCxnSpPr/>
          <p:nvPr/>
        </p:nvCxnSpPr>
        <p:spPr>
          <a:xfrm flipH="1" flipV="1">
            <a:off x="2793118" y="1875733"/>
            <a:ext cx="24102" cy="4303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24668" y="4147000"/>
            <a:ext cx="7430206" cy="2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432105" y="4548312"/>
            <a:ext cx="1438110" cy="246221"/>
          </a:xfrm>
          <a:prstGeom prst="rect">
            <a:avLst/>
          </a:prstGeom>
        </p:spPr>
        <p:txBody>
          <a:bodyPr wrap="square">
            <a:spAutoFit/>
          </a:bodyPr>
          <a:lstStyle/>
          <a:p>
            <a:pPr algn="ctr"/>
            <a:r>
              <a:rPr lang="zh-CN" altLang="en-US" sz="1000" dirty="0"/>
              <a:t>投资产品精而全</a:t>
            </a:r>
          </a:p>
        </p:txBody>
      </p:sp>
      <p:sp>
        <p:nvSpPr>
          <p:cNvPr id="20" name="矩形 19"/>
          <p:cNvSpPr/>
          <p:nvPr/>
        </p:nvSpPr>
        <p:spPr>
          <a:xfrm>
            <a:off x="2072207" y="1893411"/>
            <a:ext cx="730231" cy="400110"/>
          </a:xfrm>
          <a:prstGeom prst="rect">
            <a:avLst/>
          </a:prstGeom>
        </p:spPr>
        <p:txBody>
          <a:bodyPr wrap="square">
            <a:spAutoFit/>
          </a:bodyPr>
          <a:lstStyle/>
          <a:p>
            <a:r>
              <a:rPr lang="zh-CN" altLang="en-US" sz="1000" dirty="0"/>
              <a:t>操作界面方便好看</a:t>
            </a:r>
          </a:p>
        </p:txBody>
      </p:sp>
      <p:sp>
        <p:nvSpPr>
          <p:cNvPr id="21" name="矩形 20"/>
          <p:cNvSpPr/>
          <p:nvPr/>
        </p:nvSpPr>
        <p:spPr>
          <a:xfrm>
            <a:off x="1340967" y="5956164"/>
            <a:ext cx="1051891" cy="246221"/>
          </a:xfrm>
          <a:prstGeom prst="rect">
            <a:avLst/>
          </a:prstGeom>
        </p:spPr>
        <p:txBody>
          <a:bodyPr wrap="none">
            <a:spAutoFit/>
          </a:bodyPr>
          <a:lstStyle/>
          <a:p>
            <a:r>
              <a:rPr lang="en-US" altLang="zh-CN" sz="1000" dirty="0" smtClean="0"/>
              <a:t>App</a:t>
            </a:r>
            <a:r>
              <a:rPr lang="zh-CN" altLang="en-US" sz="1000" dirty="0"/>
              <a:t>稳定功能全</a:t>
            </a:r>
          </a:p>
        </p:txBody>
      </p:sp>
      <p:sp>
        <p:nvSpPr>
          <p:cNvPr id="23" name="矩形 22"/>
          <p:cNvSpPr/>
          <p:nvPr/>
        </p:nvSpPr>
        <p:spPr>
          <a:xfrm>
            <a:off x="2388332" y="4099103"/>
            <a:ext cx="441146" cy="246221"/>
          </a:xfrm>
          <a:prstGeom prst="rect">
            <a:avLst/>
          </a:prstGeom>
        </p:spPr>
        <p:txBody>
          <a:bodyPr wrap="none">
            <a:spAutoFit/>
          </a:bodyPr>
          <a:lstStyle/>
          <a:p>
            <a:r>
              <a:rPr lang="zh-CN" altLang="en-US" sz="1000" dirty="0"/>
              <a:t>专业</a:t>
            </a:r>
          </a:p>
        </p:txBody>
      </p:sp>
      <p:sp>
        <p:nvSpPr>
          <p:cNvPr id="24" name="文本框 23"/>
          <p:cNvSpPr txBox="1"/>
          <p:nvPr/>
        </p:nvSpPr>
        <p:spPr>
          <a:xfrm>
            <a:off x="2818513" y="1505787"/>
            <a:ext cx="3672800" cy="369332"/>
          </a:xfrm>
          <a:prstGeom prst="rect">
            <a:avLst/>
          </a:prstGeom>
          <a:noFill/>
        </p:spPr>
        <p:txBody>
          <a:bodyPr wrap="none" rtlCol="0">
            <a:spAutoFit/>
          </a:bodyPr>
          <a:lstStyle/>
          <a:p>
            <a:r>
              <a:rPr lang="en-US" altLang="zh-CN" dirty="0" smtClean="0"/>
              <a:t>[ </a:t>
            </a:r>
            <a:r>
              <a:rPr lang="zh-CN" altLang="en-US" dirty="0" smtClean="0"/>
              <a:t>小米金融品牌一级维度矩阵分析 </a:t>
            </a:r>
            <a:r>
              <a:rPr lang="en-US" altLang="zh-CN" dirty="0" smtClean="0"/>
              <a:t>]</a:t>
            </a:r>
            <a:endParaRPr lang="zh-CN" altLang="en-US" dirty="0"/>
          </a:p>
        </p:txBody>
      </p:sp>
      <p:sp>
        <p:nvSpPr>
          <p:cNvPr id="25" name="矩形 24"/>
          <p:cNvSpPr/>
          <p:nvPr/>
        </p:nvSpPr>
        <p:spPr>
          <a:xfrm>
            <a:off x="6950286" y="3907393"/>
            <a:ext cx="989598" cy="246221"/>
          </a:xfrm>
          <a:prstGeom prst="rect">
            <a:avLst/>
          </a:prstGeom>
        </p:spPr>
        <p:txBody>
          <a:bodyPr wrap="square">
            <a:spAutoFit/>
          </a:bodyPr>
          <a:lstStyle/>
          <a:p>
            <a:pPr algn="ctr"/>
            <a:r>
              <a:rPr lang="zh-CN" altLang="en-US" sz="1000" dirty="0"/>
              <a:t>品牌有实力</a:t>
            </a:r>
          </a:p>
        </p:txBody>
      </p:sp>
      <p:sp>
        <p:nvSpPr>
          <p:cNvPr id="26" name="矩形 25"/>
          <p:cNvSpPr/>
          <p:nvPr/>
        </p:nvSpPr>
        <p:spPr>
          <a:xfrm>
            <a:off x="2946116" y="5046375"/>
            <a:ext cx="980235" cy="246221"/>
          </a:xfrm>
          <a:prstGeom prst="rect">
            <a:avLst/>
          </a:prstGeom>
        </p:spPr>
        <p:txBody>
          <a:bodyPr wrap="square">
            <a:spAutoFit/>
          </a:bodyPr>
          <a:lstStyle/>
          <a:p>
            <a:pPr algn="ctr"/>
            <a:r>
              <a:rPr lang="zh-CN" altLang="en-US" sz="1000" dirty="0"/>
              <a:t>交易门槛低</a:t>
            </a:r>
          </a:p>
        </p:txBody>
      </p:sp>
      <p:sp>
        <p:nvSpPr>
          <p:cNvPr id="32" name="矩形 31"/>
          <p:cNvSpPr/>
          <p:nvPr/>
        </p:nvSpPr>
        <p:spPr>
          <a:xfrm>
            <a:off x="1311939" y="2487294"/>
            <a:ext cx="569387" cy="246221"/>
          </a:xfrm>
          <a:prstGeom prst="rect">
            <a:avLst/>
          </a:prstGeom>
        </p:spPr>
        <p:txBody>
          <a:bodyPr wrap="none">
            <a:spAutoFit/>
          </a:bodyPr>
          <a:lstStyle/>
          <a:p>
            <a:r>
              <a:rPr lang="zh-CN" altLang="en-US" sz="1000" dirty="0"/>
              <a:t>服务好</a:t>
            </a:r>
          </a:p>
        </p:txBody>
      </p:sp>
      <p:sp>
        <p:nvSpPr>
          <p:cNvPr id="33" name="矩形 32"/>
          <p:cNvSpPr/>
          <p:nvPr/>
        </p:nvSpPr>
        <p:spPr>
          <a:xfrm>
            <a:off x="1060393" y="3814068"/>
            <a:ext cx="770626" cy="400110"/>
          </a:xfrm>
          <a:prstGeom prst="rect">
            <a:avLst/>
          </a:prstGeom>
        </p:spPr>
        <p:txBody>
          <a:bodyPr wrap="square">
            <a:spAutoFit/>
          </a:bodyPr>
          <a:lstStyle/>
          <a:p>
            <a:r>
              <a:rPr lang="zh-CN" altLang="en-US" sz="1000" dirty="0"/>
              <a:t>流程</a:t>
            </a:r>
            <a:r>
              <a:rPr lang="en-US" altLang="zh-CN" sz="1000" dirty="0"/>
              <a:t>/</a:t>
            </a:r>
            <a:r>
              <a:rPr lang="zh-CN" altLang="en-US" sz="1000" dirty="0"/>
              <a:t>机制合理迅速</a:t>
            </a:r>
          </a:p>
        </p:txBody>
      </p:sp>
      <p:sp>
        <p:nvSpPr>
          <p:cNvPr id="34" name="矩形 33"/>
          <p:cNvSpPr/>
          <p:nvPr/>
        </p:nvSpPr>
        <p:spPr>
          <a:xfrm>
            <a:off x="3210994" y="4529395"/>
            <a:ext cx="467801" cy="246221"/>
          </a:xfrm>
          <a:prstGeom prst="rect">
            <a:avLst/>
          </a:prstGeom>
        </p:spPr>
        <p:txBody>
          <a:bodyPr wrap="square">
            <a:spAutoFit/>
          </a:bodyPr>
          <a:lstStyle/>
          <a:p>
            <a:r>
              <a:rPr lang="zh-CN" altLang="en-US" sz="1000" dirty="0"/>
              <a:t>创新</a:t>
            </a:r>
          </a:p>
        </p:txBody>
      </p:sp>
      <p:sp>
        <p:nvSpPr>
          <p:cNvPr id="35" name="圆角矩形 34"/>
          <p:cNvSpPr/>
          <p:nvPr/>
        </p:nvSpPr>
        <p:spPr>
          <a:xfrm>
            <a:off x="8466034" y="1994193"/>
            <a:ext cx="3548345" cy="4096578"/>
          </a:xfrm>
          <a:prstGeom prst="roundRect">
            <a:avLst>
              <a:gd name="adj" fmla="val 388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endParaRPr lang="en-US" altLang="zh-CN" sz="1000" dirty="0" smtClean="0">
              <a:solidFill>
                <a:srgbClr val="FF0000"/>
              </a:solidFill>
            </a:endParaRPr>
          </a:p>
          <a:p>
            <a:pPr>
              <a:lnSpc>
                <a:spcPts val="1400"/>
              </a:lnSpc>
            </a:pPr>
            <a:endParaRPr lang="en-US" altLang="zh-CN" sz="1000" dirty="0">
              <a:solidFill>
                <a:srgbClr val="FF0000"/>
              </a:solidFill>
            </a:endParaRPr>
          </a:p>
          <a:p>
            <a:pPr>
              <a:lnSpc>
                <a:spcPts val="1400"/>
              </a:lnSpc>
            </a:pPr>
            <a:r>
              <a:rPr lang="zh-CN" altLang="en-US" sz="1300" b="1" dirty="0" smtClean="0">
                <a:solidFill>
                  <a:schemeClr val="tx1"/>
                </a:solidFill>
              </a:rPr>
              <a:t>对投资产品的吐槽：</a:t>
            </a:r>
            <a:endParaRPr lang="en-US" altLang="zh-CN" sz="1300" b="1" dirty="0">
              <a:solidFill>
                <a:schemeClr val="tx1"/>
              </a:solidFill>
            </a:endParaRPr>
          </a:p>
          <a:p>
            <a:pPr>
              <a:lnSpc>
                <a:spcPts val="1400"/>
              </a:lnSpc>
            </a:pPr>
            <a:endParaRPr lang="en-US" altLang="zh-CN" sz="1000" dirty="0" smtClean="0">
              <a:solidFill>
                <a:schemeClr val="tx1"/>
              </a:solidFill>
            </a:endParaRPr>
          </a:p>
          <a:p>
            <a:pPr marL="171450" indent="-171450">
              <a:lnSpc>
                <a:spcPts val="1400"/>
              </a:lnSpc>
              <a:buFontTx/>
              <a:buChar char="-"/>
            </a:pPr>
            <a:r>
              <a:rPr lang="zh-CN" altLang="en-US" sz="1000" dirty="0" smtClean="0">
                <a:solidFill>
                  <a:schemeClr val="tx1"/>
                </a:solidFill>
              </a:rPr>
              <a:t>小米</a:t>
            </a:r>
            <a:r>
              <a:rPr lang="zh-CN" altLang="en-US" sz="1000" dirty="0">
                <a:solidFill>
                  <a:schemeClr val="tx1"/>
                </a:solidFill>
              </a:rPr>
              <a:t>布阵金融涉猎广出彩难</a:t>
            </a:r>
            <a:r>
              <a:rPr lang="zh-CN" altLang="en-US" sz="1000" dirty="0" smtClean="0">
                <a:solidFill>
                  <a:schemeClr val="tx1"/>
                </a:solidFill>
              </a:rPr>
              <a:t>；</a:t>
            </a:r>
            <a:endParaRPr lang="en-US" altLang="zh-CN" sz="1000" dirty="0">
              <a:solidFill>
                <a:schemeClr val="tx1"/>
              </a:solidFill>
            </a:endParaRPr>
          </a:p>
          <a:p>
            <a:pPr marL="171450" indent="-171450">
              <a:lnSpc>
                <a:spcPts val="1400"/>
              </a:lnSpc>
              <a:buFontTx/>
              <a:buChar char="-"/>
            </a:pPr>
            <a:r>
              <a:rPr lang="zh-CN" altLang="en-US" sz="1000" dirty="0" smtClean="0">
                <a:solidFill>
                  <a:schemeClr val="tx1"/>
                </a:solidFill>
              </a:rPr>
              <a:t>今年</a:t>
            </a:r>
            <a:r>
              <a:rPr lang="zh-CN" altLang="en-US" sz="1000" dirty="0">
                <a:solidFill>
                  <a:schemeClr val="tx1"/>
                </a:solidFill>
              </a:rPr>
              <a:t>来了个小米金融，可以贷款，一开始就给了哥</a:t>
            </a:r>
            <a:r>
              <a:rPr lang="en-US" altLang="zh-CN" sz="1000" dirty="0">
                <a:solidFill>
                  <a:schemeClr val="tx1"/>
                </a:solidFill>
              </a:rPr>
              <a:t>8000</a:t>
            </a:r>
            <a:r>
              <a:rPr lang="zh-CN" altLang="en-US" sz="1000" dirty="0">
                <a:solidFill>
                  <a:schemeClr val="tx1"/>
                </a:solidFill>
              </a:rPr>
              <a:t>的额度，没过</a:t>
            </a:r>
            <a:r>
              <a:rPr lang="en-US" altLang="zh-CN" sz="1000" dirty="0">
                <a:solidFill>
                  <a:schemeClr val="tx1"/>
                </a:solidFill>
              </a:rPr>
              <a:t>3</a:t>
            </a:r>
            <a:r>
              <a:rPr lang="zh-CN" altLang="en-US" sz="1000" dirty="0">
                <a:solidFill>
                  <a:schemeClr val="tx1"/>
                </a:solidFill>
              </a:rPr>
              <a:t>月就变成</a:t>
            </a:r>
            <a:r>
              <a:rPr lang="en-US" altLang="zh-CN" sz="1000" dirty="0">
                <a:solidFill>
                  <a:schemeClr val="tx1"/>
                </a:solidFill>
              </a:rPr>
              <a:t>22000</a:t>
            </a:r>
            <a:r>
              <a:rPr lang="zh-CN" altLang="en-US" sz="1000" dirty="0">
                <a:solidFill>
                  <a:schemeClr val="tx1"/>
                </a:solidFill>
              </a:rPr>
              <a:t>了，然后到了</a:t>
            </a:r>
            <a:r>
              <a:rPr lang="en-US" altLang="zh-CN" sz="1000" dirty="0">
                <a:solidFill>
                  <a:schemeClr val="tx1"/>
                </a:solidFill>
              </a:rPr>
              <a:t>5</a:t>
            </a:r>
            <a:r>
              <a:rPr lang="zh-CN" altLang="en-US" sz="1000" dirty="0">
                <a:solidFill>
                  <a:schemeClr val="tx1"/>
                </a:solidFill>
              </a:rPr>
              <a:t>个月，操，额度没了，剩下你就慢慢还钱吧。娘的，太坑了，估计小米也穷了，快过年了日子不好过</a:t>
            </a:r>
            <a:r>
              <a:rPr lang="zh-CN" altLang="en-US" sz="1000" dirty="0" smtClean="0">
                <a:solidFill>
                  <a:schemeClr val="tx1"/>
                </a:solidFill>
              </a:rPr>
              <a:t>吧</a:t>
            </a:r>
            <a:endParaRPr lang="en-US" altLang="zh-CN" sz="1000" dirty="0">
              <a:solidFill>
                <a:schemeClr val="tx1"/>
              </a:solidFill>
            </a:endParaRPr>
          </a:p>
          <a:p>
            <a:pPr marL="171450" indent="-171450">
              <a:lnSpc>
                <a:spcPts val="1400"/>
              </a:lnSpc>
              <a:buFontTx/>
              <a:buChar char="-"/>
            </a:pPr>
            <a:endParaRPr lang="zh-CN" altLang="en-US" sz="1000" dirty="0">
              <a:solidFill>
                <a:schemeClr val="tx1"/>
              </a:solidFill>
            </a:endParaRPr>
          </a:p>
          <a:p>
            <a:pPr>
              <a:lnSpc>
                <a:spcPts val="1400"/>
              </a:lnSpc>
            </a:pPr>
            <a:r>
              <a:rPr lang="zh-CN" altLang="en-US" sz="1300" b="1" dirty="0" smtClean="0">
                <a:solidFill>
                  <a:schemeClr val="tx1"/>
                </a:solidFill>
              </a:rPr>
              <a:t>对交易乱收费的吐</a:t>
            </a:r>
            <a:r>
              <a:rPr lang="zh-CN" altLang="en-US" sz="1300" b="1" dirty="0">
                <a:solidFill>
                  <a:schemeClr val="tx1"/>
                </a:solidFill>
              </a:rPr>
              <a:t>槽</a:t>
            </a:r>
            <a:r>
              <a:rPr lang="zh-CN" altLang="en-US" sz="1300" b="1" dirty="0" smtClean="0">
                <a:solidFill>
                  <a:schemeClr val="tx1"/>
                </a:solidFill>
              </a:rPr>
              <a:t>：</a:t>
            </a:r>
            <a:endParaRPr lang="en-US" altLang="zh-CN" sz="1300" b="1" dirty="0" smtClean="0">
              <a:solidFill>
                <a:schemeClr val="tx1"/>
              </a:solidFill>
            </a:endParaRPr>
          </a:p>
          <a:p>
            <a:pPr>
              <a:lnSpc>
                <a:spcPts val="1400"/>
              </a:lnSpc>
            </a:pPr>
            <a:endParaRPr lang="en-US" altLang="zh-CN" sz="1300" b="1" dirty="0">
              <a:solidFill>
                <a:schemeClr val="tx1"/>
              </a:solidFill>
            </a:endParaRPr>
          </a:p>
          <a:p>
            <a:pPr marL="171450" indent="-171450">
              <a:lnSpc>
                <a:spcPts val="1400"/>
              </a:lnSpc>
              <a:buFontTx/>
              <a:buChar char="-"/>
            </a:pPr>
            <a:r>
              <a:rPr lang="zh-CN" altLang="en-US" sz="1000" dirty="0" smtClean="0">
                <a:solidFill>
                  <a:schemeClr val="tx1"/>
                </a:solidFill>
              </a:rPr>
              <a:t>小米</a:t>
            </a:r>
            <a:r>
              <a:rPr lang="zh-CN" altLang="en-US" sz="1000" dirty="0">
                <a:solidFill>
                  <a:schemeClr val="tx1"/>
                </a:solidFill>
              </a:rPr>
              <a:t>金融乱扣费，昨天扣了两次逾期？？？？！！！！客服电话打不通？？？真</a:t>
            </a:r>
            <a:r>
              <a:rPr lang="en-US" altLang="zh-CN" sz="1000" dirty="0">
                <a:solidFill>
                  <a:schemeClr val="tx1"/>
                </a:solidFill>
              </a:rPr>
              <a:t>tm</a:t>
            </a:r>
            <a:r>
              <a:rPr lang="zh-CN" altLang="en-US" sz="1000" dirty="0">
                <a:solidFill>
                  <a:schemeClr val="tx1"/>
                </a:solidFill>
              </a:rPr>
              <a:t>晕？！！！！！！！</a:t>
            </a:r>
            <a:r>
              <a:rPr lang="zh-CN" altLang="en-US" sz="1000" dirty="0" smtClean="0">
                <a:solidFill>
                  <a:schemeClr val="tx1"/>
                </a:solidFill>
              </a:rPr>
              <a:t>！！</a:t>
            </a:r>
            <a:endParaRPr lang="en-US" altLang="zh-CN" sz="1000" dirty="0" smtClean="0">
              <a:solidFill>
                <a:schemeClr val="tx1"/>
              </a:solidFill>
            </a:endParaRPr>
          </a:p>
          <a:p>
            <a:pPr marL="171450" indent="-171450">
              <a:lnSpc>
                <a:spcPts val="1400"/>
              </a:lnSpc>
              <a:buFontTx/>
              <a:buChar char="-"/>
            </a:pPr>
            <a:r>
              <a:rPr lang="zh-CN" altLang="en-US" sz="1000" dirty="0" smtClean="0">
                <a:solidFill>
                  <a:schemeClr val="tx1"/>
                </a:solidFill>
              </a:rPr>
              <a:t>订购</a:t>
            </a:r>
            <a:r>
              <a:rPr lang="zh-CN" altLang="en-US" sz="1000" dirty="0">
                <a:solidFill>
                  <a:schemeClr val="tx1"/>
                </a:solidFill>
              </a:rPr>
              <a:t>了空气净化</a:t>
            </a:r>
            <a:r>
              <a:rPr lang="zh-CN" altLang="en-US" sz="1000" dirty="0" smtClean="0">
                <a:solidFill>
                  <a:schemeClr val="tx1"/>
                </a:solidFill>
              </a:rPr>
              <a:t>器时，同时推荐了健康</a:t>
            </a:r>
            <a:r>
              <a:rPr lang="zh-CN" altLang="en-US" sz="1000" dirty="0">
                <a:solidFill>
                  <a:schemeClr val="tx1"/>
                </a:solidFill>
              </a:rPr>
              <a:t>保险，显示“</a:t>
            </a:r>
            <a:r>
              <a:rPr lang="en-US" altLang="zh-CN" sz="1000" dirty="0">
                <a:solidFill>
                  <a:schemeClr val="tx1"/>
                </a:solidFill>
              </a:rPr>
              <a:t>+52.5</a:t>
            </a:r>
            <a:r>
              <a:rPr lang="zh-CN" altLang="en-US" sz="1000" dirty="0">
                <a:solidFill>
                  <a:schemeClr val="tx1"/>
                </a:solidFill>
              </a:rPr>
              <a:t>元得小米大病保</a:t>
            </a:r>
            <a:r>
              <a:rPr lang="zh-CN" altLang="en-US" sz="1000" dirty="0" smtClean="0">
                <a:solidFill>
                  <a:schemeClr val="tx1"/>
                </a:solidFill>
              </a:rPr>
              <a:t>”。下单后，三天后空气净化</a:t>
            </a:r>
            <a:r>
              <a:rPr lang="zh-CN" altLang="en-US" sz="1000" dirty="0">
                <a:solidFill>
                  <a:schemeClr val="tx1"/>
                </a:solidFill>
              </a:rPr>
              <a:t>器仍未发货</a:t>
            </a:r>
            <a:r>
              <a:rPr lang="zh-CN" altLang="en-US" sz="1000" dirty="0" smtClean="0">
                <a:solidFill>
                  <a:schemeClr val="tx1"/>
                </a:solidFill>
              </a:rPr>
              <a:t>，决定退货时才发现</a:t>
            </a:r>
            <a:r>
              <a:rPr lang="zh-CN" altLang="en-US" sz="1000" dirty="0">
                <a:solidFill>
                  <a:schemeClr val="tx1"/>
                </a:solidFill>
              </a:rPr>
              <a:t>，净化器退掉了，但加价购买的保险产品没有同时退掉。有点“懵逼”的王女士事后仔细看了下这份保险，保障期间一年，保障范围为约定的</a:t>
            </a:r>
            <a:r>
              <a:rPr lang="en-US" altLang="zh-CN" sz="1000" dirty="0">
                <a:solidFill>
                  <a:schemeClr val="tx1"/>
                </a:solidFill>
              </a:rPr>
              <a:t>70</a:t>
            </a:r>
            <a:r>
              <a:rPr lang="zh-CN" altLang="en-US" sz="1000" dirty="0">
                <a:solidFill>
                  <a:schemeClr val="tx1"/>
                </a:solidFill>
              </a:rPr>
              <a:t>种重大疾病，保障额度</a:t>
            </a:r>
            <a:r>
              <a:rPr lang="en-US" altLang="zh-CN" sz="1000" dirty="0">
                <a:solidFill>
                  <a:schemeClr val="tx1"/>
                </a:solidFill>
              </a:rPr>
              <a:t>5</a:t>
            </a:r>
            <a:r>
              <a:rPr lang="zh-CN" altLang="en-US" sz="1000" dirty="0">
                <a:solidFill>
                  <a:schemeClr val="tx1"/>
                </a:solidFill>
              </a:rPr>
              <a:t>万元，为某财险公司推出。要退的话，需要单独操作，且保险公司需要收取</a:t>
            </a:r>
            <a:r>
              <a:rPr lang="en-US" altLang="zh-CN" sz="1000" dirty="0">
                <a:solidFill>
                  <a:schemeClr val="tx1"/>
                </a:solidFill>
              </a:rPr>
              <a:t>30%</a:t>
            </a:r>
            <a:r>
              <a:rPr lang="zh-CN" altLang="en-US" sz="1000" dirty="0">
                <a:solidFill>
                  <a:schemeClr val="tx1"/>
                </a:solidFill>
              </a:rPr>
              <a:t>的退保手续费</a:t>
            </a:r>
            <a:r>
              <a:rPr lang="zh-CN" altLang="en-US" sz="1000" dirty="0" smtClean="0">
                <a:solidFill>
                  <a:schemeClr val="tx1"/>
                </a:solidFill>
              </a:rPr>
              <a:t>。</a:t>
            </a:r>
            <a:endParaRPr lang="zh-CN" altLang="en-US" sz="1000" dirty="0">
              <a:solidFill>
                <a:schemeClr val="tx1"/>
              </a:solidFill>
            </a:endParaRPr>
          </a:p>
        </p:txBody>
      </p:sp>
      <p:sp>
        <p:nvSpPr>
          <p:cNvPr id="36" name="文本框 35"/>
          <p:cNvSpPr txBox="1"/>
          <p:nvPr/>
        </p:nvSpPr>
        <p:spPr>
          <a:xfrm>
            <a:off x="8466034" y="1969696"/>
            <a:ext cx="2113592" cy="338554"/>
          </a:xfrm>
          <a:prstGeom prst="rect">
            <a:avLst/>
          </a:prstGeom>
          <a:noFill/>
        </p:spPr>
        <p:txBody>
          <a:bodyPr wrap="none" rtlCol="0">
            <a:spAutoFit/>
          </a:bodyPr>
          <a:lstStyle/>
          <a:p>
            <a:r>
              <a:rPr lang="en-US" altLang="zh-CN" sz="1600" b="1" i="1" dirty="0" smtClean="0">
                <a:solidFill>
                  <a:srgbClr val="0070C0"/>
                </a:solidFill>
              </a:rPr>
              <a:t>Voice of Consumer </a:t>
            </a:r>
            <a:r>
              <a:rPr lang="en-US" altLang="zh-CN" sz="1600" b="1" i="1" dirty="0" smtClean="0">
                <a:solidFill>
                  <a:srgbClr val="0070C0"/>
                </a:solidFill>
                <a:sym typeface="Webdings" panose="05030102010509060703" pitchFamily="18" charset="2"/>
              </a:rPr>
              <a:t></a:t>
            </a:r>
            <a:r>
              <a:rPr lang="en-US" altLang="zh-CN" sz="1600" b="1" i="1" dirty="0" smtClean="0">
                <a:solidFill>
                  <a:srgbClr val="0070C0"/>
                </a:solidFill>
              </a:rPr>
              <a:t>: </a:t>
            </a:r>
            <a:endParaRPr lang="zh-CN" altLang="en-US" sz="1600" b="1" i="1" dirty="0">
              <a:solidFill>
                <a:srgbClr val="0070C0"/>
              </a:solidFill>
            </a:endParaRPr>
          </a:p>
        </p:txBody>
      </p:sp>
      <p:sp>
        <p:nvSpPr>
          <p:cNvPr id="30" name="矩形 29"/>
          <p:cNvSpPr/>
          <p:nvPr/>
        </p:nvSpPr>
        <p:spPr>
          <a:xfrm>
            <a:off x="1720444" y="4129608"/>
            <a:ext cx="721532" cy="246221"/>
          </a:xfrm>
          <a:prstGeom prst="rect">
            <a:avLst/>
          </a:prstGeom>
        </p:spPr>
        <p:txBody>
          <a:bodyPr wrap="square">
            <a:spAutoFit/>
          </a:bodyPr>
          <a:lstStyle/>
          <a:p>
            <a:r>
              <a:rPr lang="zh-CN" altLang="en-US" sz="1000" dirty="0" smtClean="0"/>
              <a:t>安全可靠</a:t>
            </a:r>
            <a:endParaRPr lang="zh-CN" altLang="en-US" sz="1000" dirty="0"/>
          </a:p>
        </p:txBody>
      </p:sp>
      <p:sp>
        <p:nvSpPr>
          <p:cNvPr id="29" name="矩形 28"/>
          <p:cNvSpPr/>
          <p:nvPr/>
        </p:nvSpPr>
        <p:spPr>
          <a:xfrm>
            <a:off x="1929607" y="4568720"/>
            <a:ext cx="954107" cy="400110"/>
          </a:xfrm>
          <a:prstGeom prst="rect">
            <a:avLst/>
          </a:prstGeom>
        </p:spPr>
        <p:txBody>
          <a:bodyPr wrap="none">
            <a:spAutoFit/>
          </a:bodyPr>
          <a:lstStyle/>
          <a:p>
            <a:pPr algn="ctr"/>
            <a:r>
              <a:rPr lang="zh-CN" altLang="en-US" sz="1000" dirty="0"/>
              <a:t>口碑与</a:t>
            </a:r>
            <a:r>
              <a:rPr lang="zh-CN" altLang="en-US" sz="1000" dirty="0" smtClean="0"/>
              <a:t>推荐</a:t>
            </a:r>
            <a:endParaRPr lang="en-US" altLang="zh-CN" sz="1000" dirty="0" smtClean="0"/>
          </a:p>
          <a:p>
            <a:pPr algn="ctr"/>
            <a:r>
              <a:rPr lang="zh-CN" altLang="en-US" sz="1000" dirty="0"/>
              <a:t>（值得信赖）</a:t>
            </a:r>
          </a:p>
        </p:txBody>
      </p:sp>
      <p:sp>
        <p:nvSpPr>
          <p:cNvPr id="37" name="文本框 36"/>
          <p:cNvSpPr txBox="1"/>
          <p:nvPr/>
        </p:nvSpPr>
        <p:spPr>
          <a:xfrm>
            <a:off x="1783037" y="3565896"/>
            <a:ext cx="966111" cy="400110"/>
          </a:xfrm>
          <a:prstGeom prst="rect">
            <a:avLst/>
          </a:prstGeom>
          <a:noFill/>
        </p:spPr>
        <p:txBody>
          <a:bodyPr wrap="square" rtlCol="0">
            <a:spAutoFit/>
          </a:bodyPr>
          <a:lstStyle/>
          <a:p>
            <a:pPr algn="ctr"/>
            <a:r>
              <a:rPr lang="zh-CN" altLang="en-US" sz="1000" dirty="0"/>
              <a:t>营销活动</a:t>
            </a:r>
            <a:r>
              <a:rPr lang="zh-CN" altLang="en-US" sz="1000" dirty="0" smtClean="0"/>
              <a:t>丰富</a:t>
            </a:r>
            <a:endParaRPr lang="en-US" altLang="zh-CN" sz="1000" dirty="0" smtClean="0"/>
          </a:p>
          <a:p>
            <a:pPr algn="ctr"/>
            <a:r>
              <a:rPr lang="zh-CN" altLang="en-US" sz="1000" dirty="0" smtClean="0"/>
              <a:t>（明星代言）</a:t>
            </a:r>
            <a:endParaRPr lang="zh-CN" altLang="en-US" sz="1000" dirty="0"/>
          </a:p>
        </p:txBody>
      </p:sp>
      <p:sp>
        <p:nvSpPr>
          <p:cNvPr id="28" name="文本框 27"/>
          <p:cNvSpPr txBox="1"/>
          <p:nvPr/>
        </p:nvSpPr>
        <p:spPr>
          <a:xfrm>
            <a:off x="2741156" y="3796692"/>
            <a:ext cx="1560388" cy="400110"/>
          </a:xfrm>
          <a:prstGeom prst="rect">
            <a:avLst/>
          </a:prstGeom>
          <a:noFill/>
        </p:spPr>
        <p:txBody>
          <a:bodyPr wrap="square" rtlCol="0">
            <a:spAutoFit/>
          </a:bodyPr>
          <a:lstStyle/>
          <a:p>
            <a:pPr algn="ctr"/>
            <a:r>
              <a:rPr lang="zh-CN" altLang="en-US" sz="1000" dirty="0" smtClean="0">
                <a:solidFill>
                  <a:srgbClr val="0070C0"/>
                </a:solidFill>
              </a:rPr>
              <a:t>（声量平均值：</a:t>
            </a:r>
            <a:r>
              <a:rPr lang="en-US" altLang="zh-CN" sz="1000" dirty="0" smtClean="0">
                <a:solidFill>
                  <a:srgbClr val="0070C0"/>
                </a:solidFill>
              </a:rPr>
              <a:t>2,289</a:t>
            </a:r>
            <a:r>
              <a:rPr lang="zh-CN" altLang="en-US" sz="1000" dirty="0" smtClean="0">
                <a:solidFill>
                  <a:srgbClr val="0070C0"/>
                </a:solidFill>
              </a:rPr>
              <a:t>；</a:t>
            </a:r>
            <a:r>
              <a:rPr lang="zh-CN" altLang="en-US" sz="1000" dirty="0">
                <a:solidFill>
                  <a:srgbClr val="0070C0"/>
                </a:solidFill>
              </a:rPr>
              <a:t>健康度</a:t>
            </a:r>
            <a:r>
              <a:rPr lang="zh-CN" altLang="en-US" sz="1000" dirty="0" smtClean="0">
                <a:solidFill>
                  <a:srgbClr val="0070C0"/>
                </a:solidFill>
              </a:rPr>
              <a:t>平均值：</a:t>
            </a:r>
            <a:r>
              <a:rPr lang="en-US" altLang="zh-CN" sz="1000" dirty="0" smtClean="0">
                <a:solidFill>
                  <a:srgbClr val="0070C0"/>
                </a:solidFill>
              </a:rPr>
              <a:t>79%</a:t>
            </a:r>
            <a:r>
              <a:rPr lang="zh-CN" altLang="en-US" sz="1000" dirty="0">
                <a:solidFill>
                  <a:srgbClr val="0070C0"/>
                </a:solidFill>
              </a:rPr>
              <a:t>）</a:t>
            </a:r>
          </a:p>
        </p:txBody>
      </p:sp>
    </p:spTree>
    <p:extLst>
      <p:ext uri="{BB962C8B-B14F-4D97-AF65-F5344CB8AC3E}">
        <p14:creationId xmlns:p14="http://schemas.microsoft.com/office/powerpoint/2010/main" val="532970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2617747" y="3411125"/>
            <a:ext cx="793712" cy="587551"/>
          </a:xfrm>
        </p:spPr>
        <p:txBody>
          <a:bodyPr/>
          <a:lstStyle/>
          <a:p>
            <a:r>
              <a:rPr lang="en-US" altLang="zh-CN" sz="5400" dirty="0" smtClean="0"/>
              <a:t>2</a:t>
            </a:r>
            <a:endParaRPr lang="zh-CN" altLang="en-US" sz="5400" dirty="0"/>
          </a:p>
        </p:txBody>
      </p:sp>
      <p:sp>
        <p:nvSpPr>
          <p:cNvPr id="5" name="文本占位符 2"/>
          <p:cNvSpPr>
            <a:spLocks noGrp="1"/>
          </p:cNvSpPr>
          <p:nvPr>
            <p:ph type="body" sz="quarter" idx="10"/>
          </p:nvPr>
        </p:nvSpPr>
        <p:spPr>
          <a:xfrm>
            <a:off x="3604719" y="3433665"/>
            <a:ext cx="6957533" cy="2954256"/>
          </a:xfrm>
        </p:spPr>
        <p:txBody>
          <a:bodyPr/>
          <a:lstStyle/>
          <a:p>
            <a:r>
              <a:rPr lang="zh-CN" altLang="en-US" sz="4000" dirty="0"/>
              <a:t>理财通品牌</a:t>
            </a:r>
            <a:r>
              <a:rPr lang="zh-CN" altLang="en-US" sz="4000" dirty="0" smtClean="0"/>
              <a:t>形象</a:t>
            </a:r>
            <a:endParaRPr lang="en-US" altLang="zh-CN" sz="4000" dirty="0" smtClean="0"/>
          </a:p>
          <a:p>
            <a:pPr marL="685800" indent="-685800">
              <a:lnSpc>
                <a:spcPts val="3500"/>
              </a:lnSpc>
              <a:buFontTx/>
              <a:buChar char="-"/>
            </a:pPr>
            <a:r>
              <a:rPr lang="zh-CN" altLang="en-US" sz="3200" b="0" dirty="0" smtClean="0"/>
              <a:t>品牌形象</a:t>
            </a:r>
            <a:endParaRPr lang="en-US" altLang="zh-CN" sz="3200" b="0" dirty="0" smtClean="0"/>
          </a:p>
          <a:p>
            <a:pPr>
              <a:lnSpc>
                <a:spcPts val="3500"/>
              </a:lnSpc>
            </a:pPr>
            <a:r>
              <a:rPr lang="en-US" altLang="zh-CN" sz="3200" b="0" dirty="0">
                <a:solidFill>
                  <a:schemeClr val="bg1">
                    <a:lumMod val="65000"/>
                  </a:schemeClr>
                </a:solidFill>
              </a:rPr>
              <a:t> </a:t>
            </a:r>
            <a:r>
              <a:rPr lang="en-US" altLang="zh-CN" sz="3200" b="0" dirty="0" smtClean="0">
                <a:solidFill>
                  <a:schemeClr val="bg1">
                    <a:lumMod val="65000"/>
                  </a:schemeClr>
                </a:solidFill>
              </a:rPr>
              <a:t>     </a:t>
            </a:r>
            <a:r>
              <a:rPr lang="en-US" altLang="zh-CN" sz="2800" b="0" dirty="0" smtClean="0">
                <a:solidFill>
                  <a:schemeClr val="bg1">
                    <a:lumMod val="65000"/>
                  </a:schemeClr>
                </a:solidFill>
              </a:rPr>
              <a:t>- </a:t>
            </a:r>
            <a:r>
              <a:rPr lang="zh-CN" altLang="en-US" sz="2800" b="0" dirty="0" smtClean="0">
                <a:solidFill>
                  <a:schemeClr val="bg1">
                    <a:lumMod val="65000"/>
                  </a:schemeClr>
                </a:solidFill>
              </a:rPr>
              <a:t>一级维度</a:t>
            </a:r>
            <a:endParaRPr lang="en-US" altLang="zh-CN" sz="2800" b="0" dirty="0" smtClean="0">
              <a:solidFill>
                <a:schemeClr val="bg1">
                  <a:lumMod val="65000"/>
                </a:schemeClr>
              </a:solidFill>
            </a:endParaRPr>
          </a:p>
          <a:p>
            <a:pPr>
              <a:lnSpc>
                <a:spcPts val="3500"/>
              </a:lnSpc>
            </a:pPr>
            <a:r>
              <a:rPr lang="en-US" altLang="zh-CN" sz="2800" b="0" dirty="0"/>
              <a:t>       - </a:t>
            </a:r>
            <a:r>
              <a:rPr lang="zh-CN" altLang="en-US" sz="2800" b="0" dirty="0"/>
              <a:t>二级维度</a:t>
            </a:r>
            <a:endParaRPr lang="en-US" altLang="zh-CN" sz="2800" b="0" dirty="0"/>
          </a:p>
          <a:p>
            <a:pPr marL="685800" indent="-685800">
              <a:lnSpc>
                <a:spcPts val="3500"/>
              </a:lnSpc>
              <a:buFontTx/>
              <a:buChar char="-"/>
            </a:pPr>
            <a:r>
              <a:rPr lang="zh-CN" altLang="en-US" sz="3200" b="0" dirty="0">
                <a:solidFill>
                  <a:schemeClr val="bg1">
                    <a:lumMod val="65000"/>
                  </a:schemeClr>
                </a:solidFill>
              </a:rPr>
              <a:t>目标人群特征</a:t>
            </a:r>
          </a:p>
        </p:txBody>
      </p:sp>
    </p:spTree>
    <p:extLst>
      <p:ext uri="{BB962C8B-B14F-4D97-AF65-F5344CB8AC3E}">
        <p14:creationId xmlns:p14="http://schemas.microsoft.com/office/powerpoint/2010/main" val="3225643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4294967295"/>
          </p:nvPr>
        </p:nvSpPr>
        <p:spPr>
          <a:xfrm>
            <a:off x="3775400" y="1239500"/>
            <a:ext cx="4750418" cy="3551442"/>
          </a:xfrm>
          <a:prstGeom prst="rect">
            <a:avLst/>
          </a:prstGeom>
        </p:spPr>
        <p:txBody>
          <a:bodyPr/>
          <a:lstStyle/>
          <a:p>
            <a:pPr>
              <a:lnSpc>
                <a:spcPts val="4500"/>
              </a:lnSpc>
            </a:pPr>
            <a:r>
              <a:rPr lang="zh-CN" altLang="en-US" sz="2000" b="1" dirty="0"/>
              <a:t>项目</a:t>
            </a:r>
            <a:r>
              <a:rPr lang="zh-CN" altLang="en-US" sz="2000" b="1" dirty="0" smtClean="0"/>
              <a:t>背景及研究方法</a:t>
            </a:r>
            <a:endParaRPr lang="en-US" altLang="zh-CN" sz="2000" b="1" dirty="0" smtClean="0"/>
          </a:p>
          <a:p>
            <a:pPr>
              <a:lnSpc>
                <a:spcPts val="4500"/>
              </a:lnSpc>
            </a:pPr>
            <a:r>
              <a:rPr lang="zh-CN" altLang="en-US" sz="2000" b="1" dirty="0" smtClean="0"/>
              <a:t>研究小结</a:t>
            </a:r>
            <a:endParaRPr lang="en-US" altLang="zh-CN" sz="2000" b="1" dirty="0" smtClean="0"/>
          </a:p>
          <a:p>
            <a:pPr>
              <a:lnSpc>
                <a:spcPts val="4500"/>
              </a:lnSpc>
            </a:pPr>
            <a:r>
              <a:rPr lang="zh-CN" altLang="en-US" sz="2000" b="1" dirty="0" smtClean="0"/>
              <a:t>主要研究内容</a:t>
            </a:r>
            <a:endParaRPr lang="en-US" altLang="zh-CN" sz="2000" b="1" dirty="0"/>
          </a:p>
          <a:p>
            <a:pPr marL="649288" indent="-285750">
              <a:lnSpc>
                <a:spcPts val="4500"/>
              </a:lnSpc>
              <a:buFont typeface="Wingdings" panose="05000000000000000000" pitchFamily="2" charset="2"/>
              <a:buChar char="p"/>
            </a:pPr>
            <a:r>
              <a:rPr lang="zh-CN" altLang="en-US" sz="1800" dirty="0" smtClean="0"/>
              <a:t>理财通品牌表现</a:t>
            </a:r>
            <a:endParaRPr lang="en-US" altLang="zh-CN" sz="1800" dirty="0"/>
          </a:p>
          <a:p>
            <a:pPr marL="649288" indent="-285750">
              <a:lnSpc>
                <a:spcPts val="4500"/>
              </a:lnSpc>
              <a:buFont typeface="Wingdings" panose="05000000000000000000" pitchFamily="2" charset="2"/>
              <a:buChar char="p"/>
            </a:pPr>
            <a:r>
              <a:rPr lang="zh-CN" altLang="en-US" sz="1800" dirty="0" smtClean="0"/>
              <a:t>理财</a:t>
            </a:r>
            <a:r>
              <a:rPr lang="zh-CN" altLang="en-US" sz="1800" dirty="0"/>
              <a:t>通品牌</a:t>
            </a:r>
            <a:r>
              <a:rPr lang="zh-CN" altLang="en-US" sz="1800" dirty="0" smtClean="0"/>
              <a:t>形象分析</a:t>
            </a:r>
            <a:endParaRPr lang="en-US" altLang="zh-CN" sz="1800" dirty="0"/>
          </a:p>
          <a:p>
            <a:pPr marL="649288" indent="-285750">
              <a:lnSpc>
                <a:spcPts val="4500"/>
              </a:lnSpc>
              <a:buFont typeface="Wingdings" panose="05000000000000000000" pitchFamily="2" charset="2"/>
              <a:buChar char="p"/>
            </a:pPr>
            <a:r>
              <a:rPr lang="zh-CN" altLang="en-US" sz="1800" dirty="0" smtClean="0"/>
              <a:t>营销活动分析</a:t>
            </a:r>
            <a:endParaRPr lang="en-US" altLang="zh-CN" sz="2000" dirty="0" smtClean="0">
              <a:latin typeface="+mn-ea"/>
            </a:endParaRPr>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3</a:t>
            </a:fld>
            <a:endParaRPr lang="zh-CN" altLang="en-US">
              <a:solidFill>
                <a:srgbClr val="2B2929"/>
              </a:solidFill>
            </a:endParaRPr>
          </a:p>
        </p:txBody>
      </p:sp>
    </p:spTree>
    <p:extLst>
      <p:ext uri="{BB962C8B-B14F-4D97-AF65-F5344CB8AC3E}">
        <p14:creationId xmlns:p14="http://schemas.microsoft.com/office/powerpoint/2010/main" val="13900677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7592" y="193969"/>
            <a:ext cx="9818711" cy="592132"/>
          </a:xfrm>
        </p:spPr>
        <p:txBody>
          <a:bodyPr/>
          <a:lstStyle/>
          <a:p>
            <a:r>
              <a:rPr lang="zh-CN" altLang="en-US" sz="2400" dirty="0" smtClean="0">
                <a:solidFill>
                  <a:schemeClr val="tx1"/>
                </a:solidFill>
              </a:rPr>
              <a:t>除明星代言外，理财通在二级维度上的差异化优势不突出。</a:t>
            </a:r>
            <a:endParaRPr lang="zh-CN" altLang="en-US" sz="2400" dirty="0">
              <a:solidFill>
                <a:schemeClr val="tx1"/>
              </a:solidFill>
            </a:endParaRPr>
          </a:p>
        </p:txBody>
      </p:sp>
      <p:pic>
        <p:nvPicPr>
          <p:cNvPr id="9"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37" name="文本框 36"/>
          <p:cNvSpPr txBox="1"/>
          <p:nvPr/>
        </p:nvSpPr>
        <p:spPr>
          <a:xfrm>
            <a:off x="4073924" y="703911"/>
            <a:ext cx="3858749" cy="323165"/>
          </a:xfrm>
          <a:prstGeom prst="rect">
            <a:avLst/>
          </a:prstGeom>
          <a:noFill/>
        </p:spPr>
        <p:txBody>
          <a:bodyPr wrap="none" rtlCol="0">
            <a:spAutoFit/>
          </a:bodyPr>
          <a:lstStyle/>
          <a:p>
            <a:r>
              <a:rPr lang="en-US" altLang="zh-CN" sz="1500" dirty="0" smtClean="0"/>
              <a:t>[ </a:t>
            </a:r>
            <a:r>
              <a:rPr lang="zh-CN" altLang="en-US" sz="1500" dirty="0" smtClean="0"/>
              <a:t>二级维度总声量</a:t>
            </a:r>
            <a:r>
              <a:rPr lang="en-US" altLang="zh-CN" sz="1500" dirty="0" smtClean="0"/>
              <a:t>&amp;</a:t>
            </a:r>
            <a:r>
              <a:rPr lang="zh-CN" altLang="en-US" sz="1500" dirty="0" smtClean="0"/>
              <a:t>非负声量对比</a:t>
            </a:r>
            <a:r>
              <a:rPr lang="en-US" altLang="zh-CN" sz="1500" dirty="0" smtClean="0"/>
              <a:t>----</a:t>
            </a:r>
            <a:r>
              <a:rPr lang="zh-CN" altLang="en-US" sz="1500" dirty="0" smtClean="0"/>
              <a:t>分品牌 </a:t>
            </a:r>
            <a:r>
              <a:rPr lang="en-US" altLang="zh-CN" sz="1500" dirty="0" smtClean="0"/>
              <a:t>]</a:t>
            </a:r>
            <a:endParaRPr lang="zh-CN" altLang="en-US" sz="1500" dirty="0"/>
          </a:p>
        </p:txBody>
      </p:sp>
      <p:sp>
        <p:nvSpPr>
          <p:cNvPr id="38" name="矩形 37"/>
          <p:cNvSpPr/>
          <p:nvPr/>
        </p:nvSpPr>
        <p:spPr>
          <a:xfrm>
            <a:off x="8213558" y="5759116"/>
            <a:ext cx="3978442" cy="940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0" name="图表 39"/>
          <p:cNvGraphicFramePr/>
          <p:nvPr>
            <p:extLst>
              <p:ext uri="{D42A27DB-BD31-4B8C-83A1-F6EECF244321}">
                <p14:modId xmlns:p14="http://schemas.microsoft.com/office/powerpoint/2010/main" val="2288821446"/>
              </p:ext>
            </p:extLst>
          </p:nvPr>
        </p:nvGraphicFramePr>
        <p:xfrm>
          <a:off x="2819567" y="1108421"/>
          <a:ext cx="1592013" cy="57495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表格 40"/>
          <p:cNvGraphicFramePr>
            <a:graphicFrameLocks noGrp="1"/>
          </p:cNvGraphicFramePr>
          <p:nvPr>
            <p:extLst>
              <p:ext uri="{D42A27DB-BD31-4B8C-83A1-F6EECF244321}">
                <p14:modId xmlns:p14="http://schemas.microsoft.com/office/powerpoint/2010/main" val="3009804212"/>
              </p:ext>
            </p:extLst>
          </p:nvPr>
        </p:nvGraphicFramePr>
        <p:xfrm>
          <a:off x="298673" y="1094638"/>
          <a:ext cx="2823409" cy="5669280"/>
        </p:xfrm>
        <a:graphic>
          <a:graphicData uri="http://schemas.openxmlformats.org/drawingml/2006/table">
            <a:tbl>
              <a:tblPr>
                <a:tableStyleId>{5C22544A-7EE6-4342-B048-85BDC9FD1C3A}</a:tableStyleId>
              </a:tblPr>
              <a:tblGrid>
                <a:gridCol w="818147"/>
                <a:gridCol w="2005262"/>
              </a:tblGrid>
              <a:tr h="158092">
                <a:tc>
                  <a:txBody>
                    <a:bodyPr/>
                    <a:lstStyle/>
                    <a:p>
                      <a:pPr algn="ctr" fontAlgn="b"/>
                      <a:r>
                        <a:rPr lang="zh-CN" altLang="en-US" sz="1100" b="1" i="0" u="none" strike="noStrike" dirty="0" smtClean="0">
                          <a:solidFill>
                            <a:srgbClr val="000000"/>
                          </a:solidFill>
                          <a:effectLst/>
                          <a:latin typeface="微软雅黑" panose="020B0503020204020204" pitchFamily="34" charset="-122"/>
                          <a:ea typeface="微软雅黑" panose="020B0503020204020204" pitchFamily="34" charset="-122"/>
                        </a:rPr>
                        <a:t>重要性排名</a:t>
                      </a:r>
                      <a:endParaRPr lang="en-US" altLang="zh-CN" sz="11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noFill/>
                  </a:tcPr>
                </a:tc>
                <a:tc>
                  <a:txBody>
                    <a:bodyPr/>
                    <a:lstStyle/>
                    <a:p>
                      <a:pPr algn="r" fontAlgn="b"/>
                      <a:r>
                        <a:rPr lang="zh-CN" altLang="en-US" sz="1100" b="1" i="0" u="none" strike="noStrike" dirty="0" smtClean="0">
                          <a:solidFill>
                            <a:srgbClr val="000000"/>
                          </a:solidFill>
                          <a:effectLst/>
                          <a:latin typeface="+mj-ea"/>
                          <a:ea typeface="+mj-ea"/>
                        </a:rPr>
                        <a:t>维度</a:t>
                      </a:r>
                      <a:endParaRPr lang="zh-CN" altLang="en-US" sz="1100" b="1" i="0" u="none" strike="noStrike" dirty="0">
                        <a:solidFill>
                          <a:srgbClr val="00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9525" marR="9525" marT="9525" marB="0" anchor="b">
                    <a:noFill/>
                  </a:tcPr>
                </a:tc>
                <a:tc>
                  <a:txBody>
                    <a:bodyPr/>
                    <a:lstStyle/>
                    <a:p>
                      <a:pPr algn="r" fontAlgn="b"/>
                      <a:r>
                        <a:rPr lang="zh-CN" altLang="en-US" sz="1100" u="none" strike="noStrike" dirty="0">
                          <a:effectLst/>
                          <a:latin typeface="+mj-ea"/>
                          <a:ea typeface="+mj-ea"/>
                        </a:rPr>
                        <a:t>资金进出灵活</a:t>
                      </a:r>
                      <a:endParaRPr lang="zh-CN" altLang="en-US" sz="1100" b="0" i="0" u="none" strike="noStrike" dirty="0">
                        <a:solidFill>
                          <a:srgbClr val="00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2</a:t>
                      </a:r>
                    </a:p>
                  </a:txBody>
                  <a:tcPr marL="9525" marR="9525" marT="9525" marB="0" anchor="b">
                    <a:noFill/>
                  </a:tcPr>
                </a:tc>
                <a:tc>
                  <a:txBody>
                    <a:bodyPr/>
                    <a:lstStyle/>
                    <a:p>
                      <a:pPr algn="r" fontAlgn="b"/>
                      <a:r>
                        <a:rPr lang="zh-CN" altLang="en-US" sz="1100" u="none" strike="noStrike" dirty="0">
                          <a:effectLst/>
                          <a:latin typeface="+mj-ea"/>
                          <a:ea typeface="+mj-ea"/>
                        </a:rPr>
                        <a:t>账户安全性高</a:t>
                      </a:r>
                      <a:endParaRPr lang="zh-CN" altLang="en-US" sz="1100" b="0" i="0" u="none" strike="noStrike" dirty="0">
                        <a:solidFill>
                          <a:srgbClr val="00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3</a:t>
                      </a:r>
                    </a:p>
                  </a:txBody>
                  <a:tcPr marL="9525" marR="9525" marT="9525" marB="0" anchor="b">
                    <a:noFill/>
                  </a:tcPr>
                </a:tc>
                <a:tc>
                  <a:txBody>
                    <a:bodyPr/>
                    <a:lstStyle/>
                    <a:p>
                      <a:pPr algn="r" fontAlgn="b"/>
                      <a:r>
                        <a:rPr lang="zh-CN" altLang="en-US" sz="1100" u="none" strike="noStrike">
                          <a:effectLst/>
                          <a:latin typeface="+mj-ea"/>
                          <a:ea typeface="+mj-ea"/>
                        </a:rPr>
                        <a:t>流程便捷</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4</a:t>
                      </a:r>
                    </a:p>
                  </a:txBody>
                  <a:tcPr marL="9525" marR="9525" marT="9525" marB="0" anchor="b">
                    <a:noFill/>
                  </a:tcPr>
                </a:tc>
                <a:tc>
                  <a:txBody>
                    <a:bodyPr/>
                    <a:lstStyle/>
                    <a:p>
                      <a:pPr algn="r" fontAlgn="b"/>
                      <a:r>
                        <a:rPr lang="zh-CN" altLang="en-US" sz="1100" u="none" strike="noStrike">
                          <a:effectLst/>
                          <a:latin typeface="+mj-ea"/>
                          <a:ea typeface="+mj-ea"/>
                        </a:rPr>
                        <a:t>交易</a:t>
                      </a:r>
                      <a:r>
                        <a:rPr lang="en-US" altLang="zh-CN" sz="1100" u="none" strike="noStrike">
                          <a:effectLst/>
                          <a:latin typeface="+mj-ea"/>
                          <a:ea typeface="+mj-ea"/>
                        </a:rPr>
                        <a:t>/</a:t>
                      </a:r>
                      <a:r>
                        <a:rPr lang="zh-CN" altLang="en-US" sz="1100" u="none" strike="noStrike">
                          <a:effectLst/>
                          <a:latin typeface="+mj-ea"/>
                          <a:ea typeface="+mj-ea"/>
                        </a:rPr>
                        <a:t>提现手续费低</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5</a:t>
                      </a:r>
                    </a:p>
                  </a:txBody>
                  <a:tcPr marL="9525" marR="9525" marT="9525" marB="0" anchor="b">
                    <a:noFill/>
                  </a:tcPr>
                </a:tc>
                <a:tc>
                  <a:txBody>
                    <a:bodyPr/>
                    <a:lstStyle/>
                    <a:p>
                      <a:pPr algn="r" fontAlgn="b"/>
                      <a:r>
                        <a:rPr lang="zh-CN" altLang="en-US" sz="1100" u="none" strike="noStrike" dirty="0">
                          <a:effectLst/>
                          <a:latin typeface="+mj-ea"/>
                          <a:ea typeface="+mj-ea"/>
                        </a:rPr>
                        <a:t>投资门槛低</a:t>
                      </a:r>
                      <a:endParaRPr lang="zh-CN" altLang="en-US" sz="1100" b="0" i="0" u="none" strike="noStrike" dirty="0">
                        <a:solidFill>
                          <a:srgbClr val="FF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6</a:t>
                      </a:r>
                    </a:p>
                  </a:txBody>
                  <a:tcPr marL="9525" marR="9525" marT="9525" marB="0" anchor="b">
                    <a:noFill/>
                  </a:tcPr>
                </a:tc>
                <a:tc>
                  <a:txBody>
                    <a:bodyPr/>
                    <a:lstStyle/>
                    <a:p>
                      <a:pPr algn="r" fontAlgn="b"/>
                      <a:r>
                        <a:rPr lang="zh-CN" altLang="en-US" sz="1100" u="none" strike="noStrike">
                          <a:effectLst/>
                          <a:latin typeface="+mj-ea"/>
                          <a:ea typeface="+mj-ea"/>
                        </a:rPr>
                        <a:t>投资去向安全</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7</a:t>
                      </a:r>
                    </a:p>
                  </a:txBody>
                  <a:tcPr marL="9525" marR="9525" marT="9525" marB="0" anchor="b">
                    <a:noFill/>
                  </a:tcPr>
                </a:tc>
                <a:tc>
                  <a:txBody>
                    <a:bodyPr/>
                    <a:lstStyle/>
                    <a:p>
                      <a:pPr algn="r" fontAlgn="b"/>
                      <a:r>
                        <a:rPr lang="zh-CN" altLang="en-US" sz="1100" u="none" strike="noStrike">
                          <a:effectLst/>
                          <a:latin typeface="+mj-ea"/>
                          <a:ea typeface="+mj-ea"/>
                        </a:rPr>
                        <a:t> 值得信赖的</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8</a:t>
                      </a:r>
                    </a:p>
                  </a:txBody>
                  <a:tcPr marL="9525" marR="9525" marT="9525" marB="0" anchor="b">
                    <a:noFill/>
                  </a:tcPr>
                </a:tc>
                <a:tc>
                  <a:txBody>
                    <a:bodyPr/>
                    <a:lstStyle/>
                    <a:p>
                      <a:pPr algn="r" fontAlgn="b"/>
                      <a:r>
                        <a:rPr lang="zh-CN" altLang="en-US" sz="1100" u="none" strike="noStrike">
                          <a:effectLst/>
                          <a:latin typeface="+mj-ea"/>
                          <a:ea typeface="+mj-ea"/>
                        </a:rPr>
                        <a:t>专业领先的</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noFill/>
                  </a:tcPr>
                </a:tc>
                <a:tc>
                  <a:txBody>
                    <a:bodyPr/>
                    <a:lstStyle/>
                    <a:p>
                      <a:pPr algn="r" fontAlgn="b"/>
                      <a:r>
                        <a:rPr lang="zh-CN" altLang="en-US" sz="1100" u="none" strike="noStrike">
                          <a:effectLst/>
                          <a:latin typeface="+mj-ea"/>
                          <a:ea typeface="+mj-ea"/>
                        </a:rPr>
                        <a:t>产品经过精简优选</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noFill/>
                  </a:tcPr>
                </a:tc>
                <a:tc>
                  <a:txBody>
                    <a:bodyPr/>
                    <a:lstStyle/>
                    <a:p>
                      <a:pPr algn="r" fontAlgn="b"/>
                      <a:r>
                        <a:rPr lang="zh-CN" altLang="en-US" sz="1100" u="none" strike="noStrike">
                          <a:effectLst/>
                          <a:latin typeface="+mj-ea"/>
                          <a:ea typeface="+mj-ea"/>
                        </a:rPr>
                        <a:t>收益有优势</a:t>
                      </a:r>
                      <a:r>
                        <a:rPr lang="en-US" altLang="zh-CN" sz="1100" u="none" strike="noStrike">
                          <a:effectLst/>
                          <a:latin typeface="+mj-ea"/>
                          <a:ea typeface="+mj-ea"/>
                        </a:rPr>
                        <a:t>/</a:t>
                      </a:r>
                      <a:r>
                        <a:rPr lang="zh-CN" altLang="en-US" sz="1100" u="none" strike="noStrike">
                          <a:effectLst/>
                          <a:latin typeface="+mj-ea"/>
                          <a:ea typeface="+mj-ea"/>
                        </a:rPr>
                        <a:t>回报率高</a:t>
                      </a:r>
                      <a:endParaRPr lang="zh-CN" altLang="en-US" sz="1100" b="0" i="0" u="none" strike="noStrike">
                        <a:solidFill>
                          <a:srgbClr val="FF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11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noFill/>
                  </a:tcPr>
                </a:tc>
                <a:tc>
                  <a:txBody>
                    <a:bodyPr/>
                    <a:lstStyle/>
                    <a:p>
                      <a:pPr algn="r" fontAlgn="b"/>
                      <a:r>
                        <a:rPr lang="zh-CN" altLang="en-US" sz="1100" u="none" strike="noStrike">
                          <a:effectLst/>
                          <a:latin typeface="+mj-ea"/>
                          <a:ea typeface="+mj-ea"/>
                        </a:rPr>
                        <a:t>勇于创新的</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12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noFill/>
                  </a:tcPr>
                </a:tc>
                <a:tc>
                  <a:txBody>
                    <a:bodyPr/>
                    <a:lstStyle/>
                    <a:p>
                      <a:pPr algn="r" fontAlgn="b"/>
                      <a:r>
                        <a:rPr lang="zh-CN" altLang="en-US" sz="1100" u="none" strike="noStrike">
                          <a:effectLst/>
                          <a:latin typeface="+mj-ea"/>
                          <a:ea typeface="+mj-ea"/>
                        </a:rPr>
                        <a:t>可选择的投资产品丰富</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有针对性</a:t>
                      </a:r>
                      <a:r>
                        <a:rPr lang="en-US" altLang="zh-CN" sz="1100" u="none" strike="noStrike">
                          <a:effectLst/>
                          <a:latin typeface="+mj-ea"/>
                          <a:ea typeface="+mj-ea"/>
                        </a:rPr>
                        <a:t>/</a:t>
                      </a:r>
                      <a:r>
                        <a:rPr lang="zh-CN" altLang="en-US" sz="1100" u="none" strike="noStrike">
                          <a:effectLst/>
                          <a:latin typeface="+mj-ea"/>
                          <a:ea typeface="+mj-ea"/>
                        </a:rPr>
                        <a:t>适合自己的产品</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技术能力强</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大品牌</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额度大</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与大企业合作</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涉及领域广</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持续盈利</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会员服务好</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明星代言</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资产数额大</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系统稳定不容易出错</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严格的验证技术</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无恶意骚扰</a:t>
                      </a:r>
                      <a:r>
                        <a:rPr lang="en-US" altLang="zh-CN" sz="1100" u="none" strike="noStrike">
                          <a:effectLst/>
                          <a:latin typeface="+mj-ea"/>
                          <a:ea typeface="+mj-ea"/>
                        </a:rPr>
                        <a:t>/</a:t>
                      </a:r>
                      <a:r>
                        <a:rPr lang="zh-CN" altLang="en-US" sz="1100" u="none" strike="noStrike">
                          <a:effectLst/>
                          <a:latin typeface="+mj-ea"/>
                          <a:ea typeface="+mj-ea"/>
                        </a:rPr>
                        <a:t>催收</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dirty="0">
                          <a:effectLst/>
                          <a:latin typeface="+mj-ea"/>
                          <a:ea typeface="+mj-ea"/>
                        </a:rPr>
                        <a:t>容易了解各产品收益情况</a:t>
                      </a:r>
                      <a:endParaRPr lang="zh-CN" altLang="en-US" sz="1100" b="0" i="0" u="none" strike="noStrike" dirty="0">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 应用场景丰富</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安全技术高</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提现</a:t>
                      </a:r>
                      <a:r>
                        <a:rPr lang="en-US" altLang="zh-CN" sz="1100" u="none" strike="noStrike">
                          <a:effectLst/>
                          <a:latin typeface="+mj-ea"/>
                          <a:ea typeface="+mj-ea"/>
                        </a:rPr>
                        <a:t>/</a:t>
                      </a:r>
                      <a:r>
                        <a:rPr lang="zh-CN" altLang="en-US" sz="1100" u="none" strike="noStrike">
                          <a:effectLst/>
                          <a:latin typeface="+mj-ea"/>
                          <a:ea typeface="+mj-ea"/>
                        </a:rPr>
                        <a:t>到帐速度快</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a:effectLst/>
                          <a:latin typeface="+mj-ea"/>
                          <a:ea typeface="+mj-ea"/>
                        </a:rPr>
                        <a:t>功能齐全</a:t>
                      </a:r>
                      <a:endParaRPr lang="zh-CN" altLang="en-US" sz="1100" b="0" i="0" u="none" strike="noStrike">
                        <a:solidFill>
                          <a:srgbClr val="000000"/>
                        </a:solidFill>
                        <a:effectLst/>
                        <a:latin typeface="+mj-ea"/>
                        <a:ea typeface="+mj-ea"/>
                      </a:endParaRPr>
                    </a:p>
                  </a:txBody>
                  <a:tcPr marL="6380" marR="6380" marT="6380" marB="0" anchor="b">
                    <a:noFill/>
                  </a:tcPr>
                </a:tc>
              </a:tr>
              <a:tr h="158092">
                <a:tc>
                  <a:txBody>
                    <a:bodyPr/>
                    <a:lstStyle/>
                    <a:p>
                      <a:pPr algn="ctr" fontAlgn="b"/>
                      <a:r>
                        <a:rPr lang="en-US" sz="1100" b="0" i="0" u="none" strike="noStrike" dirty="0">
                          <a:solidFill>
                            <a:srgbClr val="000000"/>
                          </a:solidFill>
                          <a:effectLst/>
                          <a:latin typeface="微软雅黑" panose="020B0503020204020204" pitchFamily="34" charset="-122"/>
                          <a:ea typeface="微软雅黑" panose="020B0503020204020204" pitchFamily="34" charset="-122"/>
                        </a:rPr>
                        <a:t>NA</a:t>
                      </a:r>
                    </a:p>
                  </a:txBody>
                  <a:tcPr marL="9525" marR="9525" marT="9525" marB="0" anchor="b">
                    <a:noFill/>
                  </a:tcPr>
                </a:tc>
                <a:tc>
                  <a:txBody>
                    <a:bodyPr/>
                    <a:lstStyle/>
                    <a:p>
                      <a:pPr algn="r" fontAlgn="b"/>
                      <a:r>
                        <a:rPr lang="zh-CN" altLang="en-US" sz="1100" u="none" strike="noStrike" dirty="0">
                          <a:effectLst/>
                          <a:latin typeface="+mj-ea"/>
                          <a:ea typeface="+mj-ea"/>
                        </a:rPr>
                        <a:t>容易开通</a:t>
                      </a:r>
                      <a:r>
                        <a:rPr lang="en-US" altLang="zh-CN" sz="1100" u="none" strike="noStrike" dirty="0">
                          <a:effectLst/>
                          <a:latin typeface="+mj-ea"/>
                          <a:ea typeface="+mj-ea"/>
                        </a:rPr>
                        <a:t>/</a:t>
                      </a:r>
                      <a:r>
                        <a:rPr lang="zh-CN" altLang="en-US" sz="1100" u="none" strike="noStrike" dirty="0">
                          <a:effectLst/>
                          <a:latin typeface="+mj-ea"/>
                          <a:ea typeface="+mj-ea"/>
                        </a:rPr>
                        <a:t>审核快</a:t>
                      </a:r>
                      <a:endParaRPr lang="zh-CN" altLang="en-US" sz="1100" b="0" i="0" u="none" strike="noStrike" dirty="0">
                        <a:solidFill>
                          <a:srgbClr val="000000"/>
                        </a:solidFill>
                        <a:effectLst/>
                        <a:latin typeface="+mj-ea"/>
                        <a:ea typeface="+mj-ea"/>
                      </a:endParaRPr>
                    </a:p>
                  </a:txBody>
                  <a:tcPr marL="6380" marR="6380" marT="6380" marB="0" anchor="b">
                    <a:noFill/>
                  </a:tcPr>
                </a:tc>
              </a:tr>
            </a:tbl>
          </a:graphicData>
        </a:graphic>
      </p:graphicFrame>
      <p:graphicFrame>
        <p:nvGraphicFramePr>
          <p:cNvPr id="42" name="图表 41"/>
          <p:cNvGraphicFramePr/>
          <p:nvPr>
            <p:extLst>
              <p:ext uri="{D42A27DB-BD31-4B8C-83A1-F6EECF244321}">
                <p14:modId xmlns:p14="http://schemas.microsoft.com/office/powerpoint/2010/main" val="1307007249"/>
              </p:ext>
            </p:extLst>
          </p:nvPr>
        </p:nvGraphicFramePr>
        <p:xfrm>
          <a:off x="4021445" y="1124888"/>
          <a:ext cx="1592013" cy="57495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3" name="图表 42"/>
          <p:cNvGraphicFramePr/>
          <p:nvPr>
            <p:extLst>
              <p:ext uri="{D42A27DB-BD31-4B8C-83A1-F6EECF244321}">
                <p14:modId xmlns:p14="http://schemas.microsoft.com/office/powerpoint/2010/main" val="1379911094"/>
              </p:ext>
            </p:extLst>
          </p:nvPr>
        </p:nvGraphicFramePr>
        <p:xfrm>
          <a:off x="5208698" y="1137344"/>
          <a:ext cx="1592013" cy="574957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4" name="图表 43"/>
          <p:cNvGraphicFramePr/>
          <p:nvPr>
            <p:extLst>
              <p:ext uri="{D42A27DB-BD31-4B8C-83A1-F6EECF244321}">
                <p14:modId xmlns:p14="http://schemas.microsoft.com/office/powerpoint/2010/main" val="537432196"/>
              </p:ext>
            </p:extLst>
          </p:nvPr>
        </p:nvGraphicFramePr>
        <p:xfrm>
          <a:off x="6434937" y="1116702"/>
          <a:ext cx="1592013" cy="57495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5" name="图表 44"/>
          <p:cNvGraphicFramePr/>
          <p:nvPr>
            <p:extLst>
              <p:ext uri="{D42A27DB-BD31-4B8C-83A1-F6EECF244321}">
                <p14:modId xmlns:p14="http://schemas.microsoft.com/office/powerpoint/2010/main" val="3220747551"/>
              </p:ext>
            </p:extLst>
          </p:nvPr>
        </p:nvGraphicFramePr>
        <p:xfrm>
          <a:off x="7624846" y="1121301"/>
          <a:ext cx="1592013" cy="574957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6" name="图表 45"/>
          <p:cNvGraphicFramePr/>
          <p:nvPr>
            <p:extLst>
              <p:ext uri="{D42A27DB-BD31-4B8C-83A1-F6EECF244321}">
                <p14:modId xmlns:p14="http://schemas.microsoft.com/office/powerpoint/2010/main" val="3002757870"/>
              </p:ext>
            </p:extLst>
          </p:nvPr>
        </p:nvGraphicFramePr>
        <p:xfrm>
          <a:off x="8814754" y="1108421"/>
          <a:ext cx="1592013" cy="574957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7" name="图表 46"/>
          <p:cNvGraphicFramePr/>
          <p:nvPr>
            <p:extLst>
              <p:ext uri="{D42A27DB-BD31-4B8C-83A1-F6EECF244321}">
                <p14:modId xmlns:p14="http://schemas.microsoft.com/office/powerpoint/2010/main" val="1746689458"/>
              </p:ext>
            </p:extLst>
          </p:nvPr>
        </p:nvGraphicFramePr>
        <p:xfrm>
          <a:off x="10044429" y="1108420"/>
          <a:ext cx="1592013" cy="5749579"/>
        </p:xfrm>
        <a:graphic>
          <a:graphicData uri="http://schemas.openxmlformats.org/drawingml/2006/chart">
            <c:chart xmlns:c="http://schemas.openxmlformats.org/drawingml/2006/chart" xmlns:r="http://schemas.openxmlformats.org/officeDocument/2006/relationships" r:id="rId9"/>
          </a:graphicData>
        </a:graphic>
      </p:graphicFrame>
      <p:cxnSp>
        <p:nvCxnSpPr>
          <p:cNvPr id="48" name="直接连接符 47"/>
          <p:cNvCxnSpPr/>
          <p:nvPr/>
        </p:nvCxnSpPr>
        <p:spPr>
          <a:xfrm flipV="1">
            <a:off x="298673" y="2101515"/>
            <a:ext cx="11412064" cy="4812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266589" y="2975809"/>
            <a:ext cx="11412064" cy="4812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66589" y="3874165"/>
            <a:ext cx="11412064" cy="4812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50547" y="4736429"/>
            <a:ext cx="11412064" cy="4812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386905" y="5642803"/>
            <a:ext cx="11412064" cy="4812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3" name="表格 52"/>
          <p:cNvGraphicFramePr>
            <a:graphicFrameLocks noGrp="1"/>
          </p:cNvGraphicFramePr>
          <p:nvPr>
            <p:extLst>
              <p:ext uri="{D42A27DB-BD31-4B8C-83A1-F6EECF244321}">
                <p14:modId xmlns:p14="http://schemas.microsoft.com/office/powerpoint/2010/main" val="3874739068"/>
              </p:ext>
            </p:extLst>
          </p:nvPr>
        </p:nvGraphicFramePr>
        <p:xfrm>
          <a:off x="3026418" y="955504"/>
          <a:ext cx="8327382" cy="414621"/>
        </p:xfrm>
        <a:graphic>
          <a:graphicData uri="http://schemas.openxmlformats.org/drawingml/2006/table">
            <a:tbl>
              <a:tblPr>
                <a:tableStyleId>{5C22544A-7EE6-4342-B048-85BDC9FD1C3A}</a:tableStyleId>
              </a:tblPr>
              <a:tblGrid>
                <a:gridCol w="1189626"/>
                <a:gridCol w="1189626"/>
                <a:gridCol w="1189626"/>
                <a:gridCol w="1189626"/>
                <a:gridCol w="1189626"/>
                <a:gridCol w="1189626"/>
                <a:gridCol w="1189626"/>
              </a:tblGrid>
              <a:tr h="414621">
                <a:tc>
                  <a:txBody>
                    <a:bodyPr/>
                    <a:lstStyle/>
                    <a:p>
                      <a:pPr algn="ctr" fontAlgn="b"/>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理财通</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蚂蚁聚宝</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京东金融</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小米金融</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陆金所</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天天基金</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zh-CN" altLang="en-US" sz="1400" b="1" i="0" u="none" strike="noStrike" dirty="0">
                          <a:solidFill>
                            <a:srgbClr val="000000"/>
                          </a:solidFill>
                          <a:effectLst/>
                          <a:latin typeface="微软雅黑" panose="020B0503020204020204" pitchFamily="34" charset="-122"/>
                          <a:ea typeface="微软雅黑" panose="020B0503020204020204" pitchFamily="34" charset="-122"/>
                        </a:rPr>
                        <a:t>平安金管家</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sp>
        <p:nvSpPr>
          <p:cNvPr id="54" name="椭圆 53"/>
          <p:cNvSpPr/>
          <p:nvPr/>
        </p:nvSpPr>
        <p:spPr>
          <a:xfrm>
            <a:off x="3812504" y="4679277"/>
            <a:ext cx="359579" cy="36496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100439" y="1502157"/>
            <a:ext cx="505766" cy="576671"/>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60997" y="2951743"/>
            <a:ext cx="382175" cy="31177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033754" y="3858127"/>
            <a:ext cx="382175" cy="31177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397873" y="4705504"/>
            <a:ext cx="382175" cy="31177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6275758" y="2807889"/>
            <a:ext cx="350778" cy="455631"/>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6252282" y="3495236"/>
            <a:ext cx="350778" cy="455631"/>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925413" y="6732334"/>
            <a:ext cx="227270" cy="13854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7247801" y="6685669"/>
            <a:ext cx="2371162" cy="253916"/>
          </a:xfrm>
          <a:prstGeom prst="rect">
            <a:avLst/>
          </a:prstGeom>
        </p:spPr>
        <p:txBody>
          <a:bodyPr wrap="none">
            <a:spAutoFit/>
          </a:bodyPr>
          <a:lstStyle/>
          <a:p>
            <a:r>
              <a:rPr lang="zh-CN" altLang="en-US" sz="1050" dirty="0" smtClean="0"/>
              <a:t>大于标准差*</a:t>
            </a:r>
            <a:r>
              <a:rPr lang="en-US" altLang="zh-CN" sz="1050" dirty="0" smtClean="0"/>
              <a:t>2</a:t>
            </a:r>
            <a:r>
              <a:rPr lang="zh-CN" altLang="en-US" sz="1050" dirty="0" smtClean="0"/>
              <a:t>，或小于标准差*</a:t>
            </a:r>
            <a:r>
              <a:rPr lang="en-US" altLang="zh-CN" sz="1050" dirty="0" smtClean="0"/>
              <a:t>-2</a:t>
            </a:r>
            <a:r>
              <a:rPr lang="zh-CN" altLang="en-US" sz="1050" dirty="0" smtClean="0"/>
              <a:t>的值</a:t>
            </a:r>
            <a:endParaRPr lang="zh-CN" altLang="en-US" sz="1050" dirty="0"/>
          </a:p>
        </p:txBody>
      </p:sp>
      <p:sp>
        <p:nvSpPr>
          <p:cNvPr id="63" name="矩形 62"/>
          <p:cNvSpPr/>
          <p:nvPr/>
        </p:nvSpPr>
        <p:spPr>
          <a:xfrm>
            <a:off x="3927999" y="6680914"/>
            <a:ext cx="2069797" cy="253916"/>
          </a:xfrm>
          <a:prstGeom prst="rect">
            <a:avLst/>
          </a:prstGeom>
        </p:spPr>
        <p:txBody>
          <a:bodyPr wrap="none">
            <a:spAutoFit/>
          </a:bodyPr>
          <a:lstStyle/>
          <a:p>
            <a:r>
              <a:rPr lang="zh-CN" altLang="en-US" sz="1050" dirty="0" smtClean="0"/>
              <a:t>维度重要性排名数据来源：腾讯</a:t>
            </a:r>
            <a:endParaRPr lang="zh-CN" altLang="en-US" sz="1050" dirty="0"/>
          </a:p>
        </p:txBody>
      </p:sp>
      <p:sp>
        <p:nvSpPr>
          <p:cNvPr id="3" name="文本框 2"/>
          <p:cNvSpPr txBox="1"/>
          <p:nvPr/>
        </p:nvSpPr>
        <p:spPr>
          <a:xfrm>
            <a:off x="11355487" y="1452213"/>
            <a:ext cx="646331" cy="369332"/>
          </a:xfrm>
          <a:prstGeom prst="rect">
            <a:avLst/>
          </a:prstGeom>
          <a:noFill/>
        </p:spPr>
        <p:txBody>
          <a:bodyPr wrap="none" rtlCol="0">
            <a:spAutoFit/>
          </a:bodyPr>
          <a:lstStyle/>
          <a:p>
            <a:r>
              <a:rPr lang="zh-CN" altLang="en-US" dirty="0" smtClean="0">
                <a:solidFill>
                  <a:srgbClr val="FF0000"/>
                </a:solidFill>
              </a:rPr>
              <a:t>新增</a:t>
            </a:r>
            <a:endParaRPr lang="zh-CN" altLang="en-US" dirty="0">
              <a:solidFill>
                <a:srgbClr val="FF0000"/>
              </a:solidFill>
            </a:endParaRPr>
          </a:p>
        </p:txBody>
      </p:sp>
    </p:spTree>
    <p:extLst>
      <p:ext uri="{BB962C8B-B14F-4D97-AF65-F5344CB8AC3E}">
        <p14:creationId xmlns:p14="http://schemas.microsoft.com/office/powerpoint/2010/main" val="2163791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254807" y="5826035"/>
            <a:ext cx="2090057" cy="839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95476" y="221673"/>
            <a:ext cx="9587926" cy="924983"/>
          </a:xfrm>
        </p:spPr>
        <p:txBody>
          <a:bodyPr/>
          <a:lstStyle/>
          <a:p>
            <a:pPr>
              <a:lnSpc>
                <a:spcPts val="3400"/>
              </a:lnSpc>
            </a:pPr>
            <a:r>
              <a:rPr lang="zh-CN" altLang="en-US" sz="2400" dirty="0" smtClean="0">
                <a:solidFill>
                  <a:schemeClr val="tx1"/>
                </a:solidFill>
              </a:rPr>
              <a:t>收益率、大额度是对互联网理财的关注点。理财通在收益率上的优势不明显。但在针对性产品上有优势。</a:t>
            </a:r>
            <a:endParaRPr lang="zh-CN" altLang="en-US" sz="24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31</a:t>
            </a:fld>
            <a:endParaRPr lang="zh-CN" altLang="en-US">
              <a:solidFill>
                <a:srgbClr val="2B2929"/>
              </a:solidFill>
            </a:endParaRPr>
          </a:p>
        </p:txBody>
      </p:sp>
      <p:sp>
        <p:nvSpPr>
          <p:cNvPr id="56" name="文本框 55"/>
          <p:cNvSpPr txBox="1"/>
          <p:nvPr/>
        </p:nvSpPr>
        <p:spPr>
          <a:xfrm>
            <a:off x="2057876" y="1953332"/>
            <a:ext cx="3281668" cy="323165"/>
          </a:xfrm>
          <a:prstGeom prst="rect">
            <a:avLst/>
          </a:prstGeom>
          <a:noFill/>
        </p:spPr>
        <p:txBody>
          <a:bodyPr wrap="none" rtlCol="0">
            <a:spAutoFit/>
          </a:bodyPr>
          <a:lstStyle/>
          <a:p>
            <a:r>
              <a:rPr lang="en-US" altLang="zh-CN" sz="1500" dirty="0" smtClean="0"/>
              <a:t>[ </a:t>
            </a:r>
            <a:r>
              <a:rPr lang="zh-CN" altLang="en-US" sz="1500" dirty="0" smtClean="0"/>
              <a:t>“投资</a:t>
            </a:r>
            <a:r>
              <a:rPr lang="zh-CN" altLang="en-US" sz="1500" dirty="0"/>
              <a:t>产品精而</a:t>
            </a:r>
            <a:r>
              <a:rPr lang="zh-CN" altLang="en-US" sz="1500" dirty="0" smtClean="0"/>
              <a:t>全”二级维度声量 </a:t>
            </a:r>
            <a:r>
              <a:rPr lang="en-US" altLang="zh-CN" sz="1500" dirty="0" smtClean="0"/>
              <a:t>]</a:t>
            </a:r>
            <a:endParaRPr lang="zh-CN" altLang="en-US" sz="1500" dirty="0"/>
          </a:p>
        </p:txBody>
      </p:sp>
      <p:pic>
        <p:nvPicPr>
          <p:cNvPr id="57"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59" name="文本框 58"/>
          <p:cNvSpPr txBox="1"/>
          <p:nvPr/>
        </p:nvSpPr>
        <p:spPr>
          <a:xfrm>
            <a:off x="1090230" y="6428032"/>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graphicFrame>
        <p:nvGraphicFramePr>
          <p:cNvPr id="60" name="图表 59"/>
          <p:cNvGraphicFramePr/>
          <p:nvPr>
            <p:extLst>
              <p:ext uri="{D42A27DB-BD31-4B8C-83A1-F6EECF244321}">
                <p14:modId xmlns:p14="http://schemas.microsoft.com/office/powerpoint/2010/main" val="60131746"/>
              </p:ext>
            </p:extLst>
          </p:nvPr>
        </p:nvGraphicFramePr>
        <p:xfrm>
          <a:off x="1897617" y="2388951"/>
          <a:ext cx="3828019" cy="3876460"/>
        </p:xfrm>
        <a:graphic>
          <a:graphicData uri="http://schemas.openxmlformats.org/drawingml/2006/chart">
            <c:chart xmlns:c="http://schemas.openxmlformats.org/drawingml/2006/chart" xmlns:r="http://schemas.openxmlformats.org/officeDocument/2006/relationships" r:id="rId3"/>
          </a:graphicData>
        </a:graphic>
      </p:graphicFrame>
      <p:sp>
        <p:nvSpPr>
          <p:cNvPr id="61" name="文本框 60"/>
          <p:cNvSpPr txBox="1"/>
          <p:nvPr/>
        </p:nvSpPr>
        <p:spPr>
          <a:xfrm>
            <a:off x="1236591" y="2541187"/>
            <a:ext cx="828561" cy="400110"/>
          </a:xfrm>
          <a:prstGeom prst="rect">
            <a:avLst/>
          </a:prstGeom>
          <a:noFill/>
        </p:spPr>
        <p:txBody>
          <a:bodyPr wrap="square" rtlCol="0">
            <a:spAutoFit/>
          </a:bodyPr>
          <a:lstStyle/>
          <a:p>
            <a:pPr algn="r"/>
            <a:r>
              <a:rPr lang="zh-CN" altLang="en-US" sz="1000" dirty="0"/>
              <a:t>收益有优势</a:t>
            </a:r>
            <a:r>
              <a:rPr lang="en-US" altLang="zh-CN" sz="1000" dirty="0"/>
              <a:t>/</a:t>
            </a:r>
            <a:r>
              <a:rPr lang="zh-CN" altLang="en-US" sz="1000" dirty="0"/>
              <a:t>回报率高</a:t>
            </a:r>
          </a:p>
        </p:txBody>
      </p:sp>
      <p:sp>
        <p:nvSpPr>
          <p:cNvPr id="62" name="文本框 61"/>
          <p:cNvSpPr txBox="1"/>
          <p:nvPr/>
        </p:nvSpPr>
        <p:spPr>
          <a:xfrm>
            <a:off x="1058551" y="3074337"/>
            <a:ext cx="1006601" cy="400110"/>
          </a:xfrm>
          <a:prstGeom prst="rect">
            <a:avLst/>
          </a:prstGeom>
          <a:noFill/>
        </p:spPr>
        <p:txBody>
          <a:bodyPr wrap="square" rtlCol="0">
            <a:spAutoFit/>
          </a:bodyPr>
          <a:lstStyle/>
          <a:p>
            <a:pPr algn="r"/>
            <a:r>
              <a:rPr lang="zh-CN" altLang="en-US" sz="1000" dirty="0" smtClean="0"/>
              <a:t>有</a:t>
            </a:r>
            <a:r>
              <a:rPr lang="zh-CN" altLang="en-US" sz="1000" dirty="0"/>
              <a:t>针对性</a:t>
            </a:r>
            <a:r>
              <a:rPr lang="en-US" altLang="zh-CN" sz="1000" dirty="0"/>
              <a:t>/</a:t>
            </a:r>
            <a:r>
              <a:rPr lang="zh-CN" altLang="en-US" sz="1000" dirty="0"/>
              <a:t>适合自己的产品</a:t>
            </a:r>
          </a:p>
        </p:txBody>
      </p:sp>
      <p:sp>
        <p:nvSpPr>
          <p:cNvPr id="63" name="文本框 62"/>
          <p:cNvSpPr txBox="1"/>
          <p:nvPr/>
        </p:nvSpPr>
        <p:spPr>
          <a:xfrm>
            <a:off x="1058551" y="3639687"/>
            <a:ext cx="1006601" cy="246221"/>
          </a:xfrm>
          <a:prstGeom prst="rect">
            <a:avLst/>
          </a:prstGeom>
          <a:noFill/>
        </p:spPr>
        <p:txBody>
          <a:bodyPr wrap="square" rtlCol="0">
            <a:spAutoFit/>
          </a:bodyPr>
          <a:lstStyle/>
          <a:p>
            <a:pPr algn="r"/>
            <a:r>
              <a:rPr lang="zh-CN" altLang="en-US" sz="1000" dirty="0"/>
              <a:t>额度大</a:t>
            </a:r>
          </a:p>
        </p:txBody>
      </p:sp>
      <p:sp>
        <p:nvSpPr>
          <p:cNvPr id="64" name="文本框 63"/>
          <p:cNvSpPr txBox="1"/>
          <p:nvPr/>
        </p:nvSpPr>
        <p:spPr>
          <a:xfrm>
            <a:off x="1058551" y="4164224"/>
            <a:ext cx="1006601" cy="246221"/>
          </a:xfrm>
          <a:prstGeom prst="rect">
            <a:avLst/>
          </a:prstGeom>
          <a:noFill/>
        </p:spPr>
        <p:txBody>
          <a:bodyPr wrap="square" rtlCol="0">
            <a:spAutoFit/>
          </a:bodyPr>
          <a:lstStyle/>
          <a:p>
            <a:pPr algn="r"/>
            <a:r>
              <a:rPr lang="zh-CN" altLang="en-US" sz="1000" dirty="0"/>
              <a:t>持续盈利</a:t>
            </a:r>
          </a:p>
        </p:txBody>
      </p:sp>
      <p:sp>
        <p:nvSpPr>
          <p:cNvPr id="65" name="文本框 64"/>
          <p:cNvSpPr txBox="1"/>
          <p:nvPr/>
        </p:nvSpPr>
        <p:spPr>
          <a:xfrm>
            <a:off x="1058551" y="4639419"/>
            <a:ext cx="1006601" cy="400110"/>
          </a:xfrm>
          <a:prstGeom prst="rect">
            <a:avLst/>
          </a:prstGeom>
          <a:noFill/>
        </p:spPr>
        <p:txBody>
          <a:bodyPr wrap="square" rtlCol="0">
            <a:spAutoFit/>
          </a:bodyPr>
          <a:lstStyle/>
          <a:p>
            <a:pPr algn="r"/>
            <a:r>
              <a:rPr lang="zh-CN" altLang="en-US" sz="1000" dirty="0"/>
              <a:t>可选择的投资产品丰富</a:t>
            </a:r>
          </a:p>
        </p:txBody>
      </p:sp>
      <p:sp>
        <p:nvSpPr>
          <p:cNvPr id="66" name="文本框 65"/>
          <p:cNvSpPr txBox="1"/>
          <p:nvPr/>
        </p:nvSpPr>
        <p:spPr>
          <a:xfrm>
            <a:off x="1058551" y="5230955"/>
            <a:ext cx="1006601" cy="246221"/>
          </a:xfrm>
          <a:prstGeom prst="rect">
            <a:avLst/>
          </a:prstGeom>
          <a:noFill/>
        </p:spPr>
        <p:txBody>
          <a:bodyPr wrap="square" rtlCol="0">
            <a:spAutoFit/>
          </a:bodyPr>
          <a:lstStyle/>
          <a:p>
            <a:pPr algn="r"/>
            <a:r>
              <a:rPr lang="zh-CN" altLang="en-US" sz="1000" dirty="0"/>
              <a:t> 应用场景丰富</a:t>
            </a:r>
          </a:p>
        </p:txBody>
      </p:sp>
      <p:sp>
        <p:nvSpPr>
          <p:cNvPr id="67" name="文本框 66"/>
          <p:cNvSpPr txBox="1"/>
          <p:nvPr/>
        </p:nvSpPr>
        <p:spPr>
          <a:xfrm>
            <a:off x="1277860" y="5697874"/>
            <a:ext cx="787292" cy="400110"/>
          </a:xfrm>
          <a:prstGeom prst="rect">
            <a:avLst/>
          </a:prstGeom>
          <a:noFill/>
        </p:spPr>
        <p:txBody>
          <a:bodyPr wrap="square" rtlCol="0">
            <a:spAutoFit/>
          </a:bodyPr>
          <a:lstStyle/>
          <a:p>
            <a:pPr algn="r"/>
            <a:r>
              <a:rPr lang="zh-CN" altLang="en-US" sz="1000" dirty="0"/>
              <a:t>产品经过精简优选</a:t>
            </a:r>
          </a:p>
        </p:txBody>
      </p:sp>
      <p:sp>
        <p:nvSpPr>
          <p:cNvPr id="68" name="文本框 67"/>
          <p:cNvSpPr txBox="1"/>
          <p:nvPr/>
        </p:nvSpPr>
        <p:spPr>
          <a:xfrm>
            <a:off x="6450516" y="1953332"/>
            <a:ext cx="5012911" cy="323165"/>
          </a:xfrm>
          <a:prstGeom prst="rect">
            <a:avLst/>
          </a:prstGeom>
          <a:noFill/>
        </p:spPr>
        <p:txBody>
          <a:bodyPr wrap="none" rtlCol="0">
            <a:spAutoFit/>
          </a:bodyPr>
          <a:lstStyle/>
          <a:p>
            <a:r>
              <a:rPr lang="en-US" altLang="zh-CN" sz="1500" dirty="0" smtClean="0"/>
              <a:t>[ </a:t>
            </a:r>
            <a:r>
              <a:rPr lang="zh-CN" altLang="en-US" sz="1500" dirty="0" smtClean="0"/>
              <a:t>“投资</a:t>
            </a:r>
            <a:r>
              <a:rPr lang="zh-CN" altLang="en-US" sz="1500" dirty="0"/>
              <a:t>产品精而</a:t>
            </a:r>
            <a:r>
              <a:rPr lang="zh-CN" altLang="en-US" sz="1500" dirty="0" smtClean="0"/>
              <a:t>全”二级维度非负面声量占比</a:t>
            </a:r>
            <a:r>
              <a:rPr lang="en-US" altLang="zh-CN" sz="1500" dirty="0" smtClean="0"/>
              <a:t>—</a:t>
            </a:r>
            <a:r>
              <a:rPr lang="zh-CN" altLang="en-US" sz="1500" dirty="0" smtClean="0"/>
              <a:t>分品牌 </a:t>
            </a:r>
            <a:r>
              <a:rPr lang="en-US" altLang="zh-CN" sz="1500" dirty="0" smtClean="0"/>
              <a:t>]</a:t>
            </a:r>
            <a:endParaRPr lang="zh-CN" altLang="en-US" sz="1500" dirty="0"/>
          </a:p>
        </p:txBody>
      </p:sp>
      <p:graphicFrame>
        <p:nvGraphicFramePr>
          <p:cNvPr id="69" name="表格 68"/>
          <p:cNvGraphicFramePr>
            <a:graphicFrameLocks noGrp="1"/>
          </p:cNvGraphicFramePr>
          <p:nvPr>
            <p:extLst>
              <p:ext uri="{D42A27DB-BD31-4B8C-83A1-F6EECF244321}">
                <p14:modId xmlns:p14="http://schemas.microsoft.com/office/powerpoint/2010/main" val="3397613254"/>
              </p:ext>
            </p:extLst>
          </p:nvPr>
        </p:nvGraphicFramePr>
        <p:xfrm>
          <a:off x="6032062" y="2631340"/>
          <a:ext cx="5818128" cy="3284849"/>
        </p:xfrm>
        <a:graphic>
          <a:graphicData uri="http://schemas.openxmlformats.org/drawingml/2006/table">
            <a:tbl>
              <a:tblPr>
                <a:tableStyleId>{3B4B98B0-60AC-42C2-AFA5-B58CD77FA1E5}</a:tableStyleId>
              </a:tblPr>
              <a:tblGrid>
                <a:gridCol w="1062149"/>
                <a:gridCol w="581653"/>
                <a:gridCol w="724380"/>
                <a:gridCol w="653604"/>
                <a:gridCol w="618186"/>
                <a:gridCol w="122965"/>
                <a:gridCol w="675329"/>
                <a:gridCol w="632232"/>
                <a:gridCol w="747630"/>
              </a:tblGrid>
              <a:tr h="493167">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理财</a:t>
                      </a:r>
                      <a:r>
                        <a:rPr lang="zh-CN" altLang="en-US" sz="1100" b="0" i="0" u="none" strike="noStrike" kern="1200" dirty="0" smtClean="0">
                          <a:solidFill>
                            <a:srgbClr val="000000"/>
                          </a:solidFill>
                          <a:effectLst/>
                          <a:latin typeface="+mj-ea"/>
                          <a:ea typeface="+mj-ea"/>
                          <a:cs typeface="+mn-cs"/>
                        </a:rPr>
                        <a:t>通</a:t>
                      </a:r>
                      <a:endParaRPr lang="en-US" altLang="zh-CN" sz="1100" b="0" i="0" u="none" strike="noStrike" kern="1200" dirty="0" smtClean="0">
                        <a:solidFill>
                          <a:srgbClr val="000000"/>
                        </a:solidFill>
                        <a:effectLst/>
                        <a:latin typeface="+mj-ea"/>
                        <a:ea typeface="+mj-ea"/>
                        <a:cs typeface="+mn-cs"/>
                      </a:endParaRPr>
                    </a:p>
                    <a:p>
                      <a:pPr algn="ctr" fontAlgn="b"/>
                      <a:r>
                        <a:rPr lang="en-US" altLang="zh-CN" sz="800" b="0" i="0" u="none" strike="noStrike" kern="1200" dirty="0" smtClean="0">
                          <a:solidFill>
                            <a:srgbClr val="000000"/>
                          </a:solidFill>
                          <a:effectLst/>
                          <a:latin typeface="+mj-ea"/>
                          <a:ea typeface="+mj-ea"/>
                          <a:cs typeface="+mn-cs"/>
                        </a:rPr>
                        <a:t>(N=48,378)</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蚂蚁聚</a:t>
                      </a:r>
                      <a:r>
                        <a:rPr lang="zh-CN" altLang="en-US" sz="1100" b="0" i="0" u="none" strike="noStrike" kern="1200" dirty="0" smtClean="0">
                          <a:solidFill>
                            <a:srgbClr val="000000"/>
                          </a:solidFill>
                          <a:effectLst/>
                          <a:latin typeface="+mj-ea"/>
                          <a:ea typeface="+mj-ea"/>
                          <a:cs typeface="+mn-cs"/>
                        </a:rPr>
                        <a:t>宝</a:t>
                      </a:r>
                      <a:endParaRPr lang="en-US" altLang="zh-CN" sz="1100" b="0" i="0" u="none" strike="noStrike" kern="1200" dirty="0" smtClean="0">
                        <a:solidFill>
                          <a:srgbClr val="000000"/>
                        </a:solidFill>
                        <a:effectLst/>
                        <a:latin typeface="+mj-ea"/>
                        <a:ea typeface="+mj-ea"/>
                        <a:cs typeface="+mn-c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800" b="0" i="0" u="none" strike="noStrike" kern="1200" dirty="0" smtClean="0">
                          <a:solidFill>
                            <a:srgbClr val="000000"/>
                          </a:solidFill>
                          <a:effectLst/>
                          <a:latin typeface="+mj-ea"/>
                          <a:ea typeface="+mn-ea"/>
                          <a:cs typeface="+mn-cs"/>
                        </a:rPr>
                        <a:t>(N=242,807)</a:t>
                      </a:r>
                      <a:endParaRPr lang="zh-CN" altLang="en-US" sz="800" b="0" i="0" u="none" strike="noStrike" kern="1200" dirty="0" smtClean="0">
                        <a:solidFill>
                          <a:srgbClr val="000000"/>
                        </a:solidFill>
                        <a:effectLst/>
                        <a:latin typeface="+mj-ea"/>
                        <a:ea typeface="+mn-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京东</a:t>
                      </a:r>
                      <a:r>
                        <a:rPr lang="zh-CN" altLang="en-US" sz="1100" b="0" i="0" u="none" strike="noStrike" kern="1200" dirty="0" smtClean="0">
                          <a:solidFill>
                            <a:srgbClr val="000000"/>
                          </a:solidFill>
                          <a:effectLst/>
                          <a:latin typeface="+mj-ea"/>
                          <a:ea typeface="+mj-ea"/>
                          <a:cs typeface="+mn-cs"/>
                        </a:rPr>
                        <a:t>金融</a:t>
                      </a:r>
                      <a:endParaRPr lang="en-US" altLang="zh-CN" sz="1100" b="0" i="0" u="none" strike="noStrike" kern="1200" dirty="0" smtClean="0">
                        <a:solidFill>
                          <a:srgbClr val="000000"/>
                        </a:solidFill>
                        <a:effectLst/>
                        <a:latin typeface="+mj-ea"/>
                        <a:ea typeface="+mj-ea"/>
                        <a:cs typeface="+mn-cs"/>
                      </a:endParaRPr>
                    </a:p>
                    <a:p>
                      <a:pPr algn="ctr" fontAlgn="b"/>
                      <a:r>
                        <a:rPr lang="en-US" altLang="zh-CN" sz="800" b="0" i="0" u="none" strike="noStrike" kern="1200" dirty="0" smtClean="0">
                          <a:solidFill>
                            <a:srgbClr val="000000"/>
                          </a:solidFill>
                          <a:effectLst/>
                          <a:latin typeface="+mj-ea"/>
                          <a:ea typeface="+mn-ea"/>
                          <a:cs typeface="+mn-cs"/>
                        </a:rPr>
                        <a:t>(N=157,553)</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小米</a:t>
                      </a:r>
                      <a:r>
                        <a:rPr lang="zh-CN" altLang="en-US" sz="1100" b="0" i="0" u="none" strike="noStrike" kern="1200" dirty="0" smtClean="0">
                          <a:solidFill>
                            <a:srgbClr val="000000"/>
                          </a:solidFill>
                          <a:effectLst/>
                          <a:latin typeface="+mj-ea"/>
                          <a:ea typeface="+mj-ea"/>
                          <a:cs typeface="+mn-cs"/>
                        </a:rPr>
                        <a:t>金融</a:t>
                      </a:r>
                      <a:endParaRPr lang="en-US" altLang="zh-CN" sz="1100" b="0" i="0" u="none" strike="noStrike" kern="1200" dirty="0" smtClean="0">
                        <a:solidFill>
                          <a:srgbClr val="000000"/>
                        </a:solidFill>
                        <a:effectLst/>
                        <a:latin typeface="+mj-ea"/>
                        <a:ea typeface="+mj-ea"/>
                        <a:cs typeface="+mn-cs"/>
                      </a:endParaRPr>
                    </a:p>
                    <a:p>
                      <a:pPr algn="ctr" fontAlgn="b"/>
                      <a:r>
                        <a:rPr lang="en-US" altLang="zh-CN" sz="800" b="0" i="0" u="none" strike="noStrike" kern="1200" dirty="0" smtClean="0">
                          <a:solidFill>
                            <a:srgbClr val="000000"/>
                          </a:solidFill>
                          <a:effectLst/>
                          <a:latin typeface="+mj-ea"/>
                          <a:ea typeface="+mn-ea"/>
                          <a:cs typeface="+mn-cs"/>
                        </a:rPr>
                        <a:t>(N=4,774)</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　</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smtClean="0">
                          <a:solidFill>
                            <a:srgbClr val="000000"/>
                          </a:solidFill>
                          <a:effectLst/>
                          <a:latin typeface="+mj-ea"/>
                          <a:ea typeface="+mj-ea"/>
                          <a:cs typeface="+mn-cs"/>
                        </a:rPr>
                        <a:t>陆金所</a:t>
                      </a:r>
                      <a:endParaRPr lang="en-US" altLang="zh-CN" sz="1100" b="0" i="0" u="none" strike="noStrike" kern="1200" dirty="0" smtClean="0">
                        <a:solidFill>
                          <a:srgbClr val="000000"/>
                        </a:solidFill>
                        <a:effectLst/>
                        <a:latin typeface="+mj-ea"/>
                        <a:ea typeface="+mj-ea"/>
                        <a:cs typeface="+mn-cs"/>
                      </a:endParaRPr>
                    </a:p>
                    <a:p>
                      <a:pPr algn="ctr" fontAlgn="b"/>
                      <a:r>
                        <a:rPr lang="en-US" altLang="zh-CN" sz="800" b="0" i="0" u="none" strike="noStrike" kern="1200" dirty="0" smtClean="0">
                          <a:solidFill>
                            <a:srgbClr val="000000"/>
                          </a:solidFill>
                          <a:effectLst/>
                          <a:latin typeface="+mj-ea"/>
                          <a:ea typeface="+mn-ea"/>
                          <a:cs typeface="+mn-cs"/>
                        </a:rPr>
                        <a:t>(N=40,085)</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天天</a:t>
                      </a:r>
                      <a:r>
                        <a:rPr lang="zh-CN" altLang="en-US" sz="1100" b="0" i="0" u="none" strike="noStrike" kern="1200" dirty="0" smtClean="0">
                          <a:solidFill>
                            <a:srgbClr val="000000"/>
                          </a:solidFill>
                          <a:effectLst/>
                          <a:latin typeface="+mj-ea"/>
                          <a:ea typeface="+mj-ea"/>
                          <a:cs typeface="+mn-cs"/>
                        </a:rPr>
                        <a:t>基金</a:t>
                      </a:r>
                      <a:endParaRPr lang="en-US" altLang="zh-CN" sz="1100" b="0" i="0" u="none" strike="noStrike" kern="1200" dirty="0" smtClean="0">
                        <a:solidFill>
                          <a:srgbClr val="000000"/>
                        </a:solidFill>
                        <a:effectLst/>
                        <a:latin typeface="+mj-ea"/>
                        <a:ea typeface="+mj-ea"/>
                        <a:cs typeface="+mn-cs"/>
                      </a:endParaRPr>
                    </a:p>
                    <a:p>
                      <a:pPr algn="ctr" fontAlgn="b"/>
                      <a:r>
                        <a:rPr lang="en-US" altLang="zh-CN" sz="800" b="0" i="0" u="none" strike="noStrike" kern="1200" dirty="0" smtClean="0">
                          <a:solidFill>
                            <a:srgbClr val="000000"/>
                          </a:solidFill>
                          <a:effectLst/>
                          <a:latin typeface="+mj-ea"/>
                          <a:ea typeface="+mn-ea"/>
                          <a:cs typeface="+mn-cs"/>
                        </a:rPr>
                        <a:t>(N=6,062)</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平安金</a:t>
                      </a:r>
                      <a:r>
                        <a:rPr lang="zh-CN" altLang="en-US" sz="1100" b="0" i="0" u="none" strike="noStrike" kern="1200" dirty="0" smtClean="0">
                          <a:solidFill>
                            <a:srgbClr val="000000"/>
                          </a:solidFill>
                          <a:effectLst/>
                          <a:latin typeface="+mj-ea"/>
                          <a:ea typeface="+mj-ea"/>
                          <a:cs typeface="+mn-cs"/>
                        </a:rPr>
                        <a:t>管家</a:t>
                      </a:r>
                      <a:endParaRPr lang="en-US" altLang="zh-CN" sz="1100" b="0" i="0" u="none" strike="noStrike" kern="1200" dirty="0" smtClean="0">
                        <a:solidFill>
                          <a:srgbClr val="000000"/>
                        </a:solidFill>
                        <a:effectLst/>
                        <a:latin typeface="+mj-ea"/>
                        <a:ea typeface="+mj-ea"/>
                        <a:cs typeface="+mn-cs"/>
                      </a:endParaRPr>
                    </a:p>
                    <a:p>
                      <a:pPr algn="ctr" fontAlgn="b"/>
                      <a:r>
                        <a:rPr lang="en-US" altLang="zh-CN" sz="800" b="0" i="0" u="none" strike="noStrike" kern="1200" dirty="0" smtClean="0">
                          <a:solidFill>
                            <a:srgbClr val="000000"/>
                          </a:solidFill>
                          <a:effectLst/>
                          <a:latin typeface="+mj-ea"/>
                          <a:ea typeface="+mn-ea"/>
                          <a:cs typeface="+mn-cs"/>
                        </a:rPr>
                        <a:t>(N=2,171)</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99090">
                <a:tc>
                  <a:txBody>
                    <a:bodyPr/>
                    <a:lstStyle/>
                    <a:p>
                      <a:pPr algn="l" rtl="0"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收益有优势</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回报率高</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r" fontAlgn="b"/>
                      <a:r>
                        <a:rPr lang="en-US" altLang="zh-CN" sz="1100" b="0" i="0" u="none" strike="noStrike">
                          <a:solidFill>
                            <a:srgbClr val="000000"/>
                          </a:solidFill>
                          <a:effectLst/>
                          <a:latin typeface="+mj-ea"/>
                          <a:ea typeface="+mj-ea"/>
                        </a:rPr>
                        <a:t>16%</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28%</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45%</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41%</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tcPr>
                </a:tc>
                <a:tc>
                  <a:txBody>
                    <a:bodyPr/>
                    <a:lstStyle/>
                    <a:p>
                      <a:pPr algn="r" fontAlgn="b"/>
                      <a:r>
                        <a:rPr lang="en-US" altLang="zh-CN" sz="1100" b="0" i="0" u="none" strike="noStrike" dirty="0">
                          <a:solidFill>
                            <a:srgbClr val="000000"/>
                          </a:solidFill>
                          <a:effectLst/>
                          <a:latin typeface="+mj-ea"/>
                          <a:ea typeface="+mj-ea"/>
                        </a:rPr>
                        <a:t>42%</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54%</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25%</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r>
              <a:tr h="399090">
                <a:tc>
                  <a:txBody>
                    <a:bodyPr/>
                    <a:lstStyle/>
                    <a:p>
                      <a:pPr algn="l"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有针对性</a:t>
                      </a:r>
                      <a:r>
                        <a:rPr lang="en-US" altLang="zh-CN" sz="1100" b="0" i="0" u="none" strike="noStrike">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适合自己的产品</a:t>
                      </a:r>
                    </a:p>
                  </a:txBody>
                  <a:tcPr marL="9525" marR="9525" marT="9525" marB="0" anchor="ctr"/>
                </a:tc>
                <a:tc>
                  <a:txBody>
                    <a:bodyPr/>
                    <a:lstStyle/>
                    <a:p>
                      <a:pPr algn="r" fontAlgn="b"/>
                      <a:r>
                        <a:rPr lang="en-US" altLang="zh-CN" sz="1100" b="0" i="0" u="none" strike="noStrike">
                          <a:solidFill>
                            <a:srgbClr val="000000"/>
                          </a:solidFill>
                          <a:effectLst/>
                          <a:latin typeface="+mj-ea"/>
                          <a:ea typeface="+mj-ea"/>
                        </a:rPr>
                        <a:t>42%</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25%</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28%</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38%</a:t>
                      </a: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a:solidFill>
                            <a:srgbClr val="000000"/>
                          </a:solidFill>
                          <a:effectLst/>
                          <a:latin typeface="+mj-ea"/>
                          <a:ea typeface="+mj-ea"/>
                        </a:rPr>
                        <a:t>32%</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18%</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58%</a:t>
                      </a:r>
                    </a:p>
                  </a:txBody>
                  <a:tcPr marL="9525" marR="9525" marT="9525" marB="0" anchor="ctr" anchorCtr="1">
                    <a:solidFill>
                      <a:schemeClr val="accent2">
                        <a:lumMod val="40000"/>
                        <a:lumOff val="60000"/>
                      </a:schemeClr>
                    </a:solidFill>
                  </a:tcPr>
                </a:tc>
              </a:tr>
              <a:tr h="398603">
                <a:tc>
                  <a:txBody>
                    <a:bodyPr/>
                    <a:lstStyle/>
                    <a:p>
                      <a:pPr algn="l"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额度大</a:t>
                      </a:r>
                    </a:p>
                  </a:txBody>
                  <a:tcPr marL="9525" marR="9525" marT="9525" marB="0" anchor="ctr"/>
                </a:tc>
                <a:tc>
                  <a:txBody>
                    <a:bodyPr/>
                    <a:lstStyle/>
                    <a:p>
                      <a:pPr algn="r" fontAlgn="b"/>
                      <a:r>
                        <a:rPr lang="en-US" altLang="zh-CN" sz="1100" b="0" i="0" u="none" strike="noStrike">
                          <a:solidFill>
                            <a:srgbClr val="000000"/>
                          </a:solidFill>
                          <a:effectLst/>
                          <a:latin typeface="+mj-ea"/>
                          <a:ea typeface="+mj-ea"/>
                        </a:rPr>
                        <a:t>17%</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33%</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17%</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19%</a:t>
                      </a: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a:solidFill>
                            <a:srgbClr val="000000"/>
                          </a:solidFill>
                          <a:effectLst/>
                          <a:latin typeface="+mj-ea"/>
                          <a:ea typeface="+mj-ea"/>
                        </a:rPr>
                        <a:t>10%</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8%</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12%</a:t>
                      </a:r>
                    </a:p>
                  </a:txBody>
                  <a:tcPr marL="9525" marR="9525" marT="9525" marB="0" anchor="ctr" anchorCtr="1">
                    <a:solidFill>
                      <a:schemeClr val="accent2">
                        <a:lumMod val="40000"/>
                        <a:lumOff val="60000"/>
                      </a:schemeClr>
                    </a:solidFill>
                  </a:tcPr>
                </a:tc>
              </a:tr>
              <a:tr h="398603">
                <a:tc>
                  <a:txBody>
                    <a:bodyPr/>
                    <a:lstStyle/>
                    <a:p>
                      <a:pPr algn="l"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持续盈利</a:t>
                      </a:r>
                    </a:p>
                  </a:txBody>
                  <a:tcPr marL="9525" marR="9525" marT="9525" marB="0" anchor="ctr"/>
                </a:tc>
                <a:tc>
                  <a:txBody>
                    <a:bodyPr/>
                    <a:lstStyle/>
                    <a:p>
                      <a:pPr algn="r" fontAlgn="b"/>
                      <a:r>
                        <a:rPr lang="en-US" altLang="zh-CN" sz="1100" b="0" i="0" u="none" strike="noStrike">
                          <a:solidFill>
                            <a:srgbClr val="000000"/>
                          </a:solidFill>
                          <a:effectLst/>
                          <a:latin typeface="+mj-ea"/>
                          <a:ea typeface="+mj-ea"/>
                        </a:rPr>
                        <a:t>24%</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8%</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8%</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a:t>
                      </a: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a:solidFill>
                            <a:srgbClr val="000000"/>
                          </a:solidFill>
                          <a:effectLst/>
                          <a:latin typeface="+mj-ea"/>
                          <a:ea typeface="+mj-ea"/>
                        </a:rPr>
                        <a:t>14%</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16%</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2%</a:t>
                      </a:r>
                    </a:p>
                  </a:txBody>
                  <a:tcPr marL="9525" marR="9525" marT="9525" marB="0" anchor="ctr" anchorCtr="1">
                    <a:solidFill>
                      <a:schemeClr val="accent2">
                        <a:lumMod val="40000"/>
                        <a:lumOff val="60000"/>
                      </a:schemeClr>
                    </a:solidFill>
                  </a:tcPr>
                </a:tc>
              </a:tr>
              <a:tr h="399090">
                <a:tc>
                  <a:txBody>
                    <a:bodyPr/>
                    <a:lstStyle/>
                    <a:p>
                      <a:pPr algn="l"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可选择的投资产品丰富</a:t>
                      </a:r>
                    </a:p>
                  </a:txBody>
                  <a:tcPr marL="9525" marR="9525" marT="9525" marB="0" anchor="ctr"/>
                </a:tc>
                <a:tc>
                  <a:txBody>
                    <a:bodyPr/>
                    <a:lstStyle/>
                    <a:p>
                      <a:pPr algn="r" fontAlgn="b"/>
                      <a:r>
                        <a:rPr lang="en-US" altLang="zh-CN" sz="1100" b="0" i="0" u="none" strike="noStrike">
                          <a:solidFill>
                            <a:srgbClr val="000000"/>
                          </a:solidFill>
                          <a:effectLst/>
                          <a:latin typeface="+mj-ea"/>
                          <a:ea typeface="+mj-ea"/>
                        </a:rPr>
                        <a:t>1%</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4%</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a:t>
                      </a: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a:solidFill>
                            <a:srgbClr val="000000"/>
                          </a:solidFill>
                          <a:effectLst/>
                          <a:latin typeface="+mj-ea"/>
                          <a:ea typeface="+mj-ea"/>
                        </a:rPr>
                        <a:t>2%</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3%</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3%</a:t>
                      </a:r>
                    </a:p>
                  </a:txBody>
                  <a:tcPr marL="9525" marR="9525" marT="9525" marB="0" anchor="ctr" anchorCtr="1">
                    <a:solidFill>
                      <a:schemeClr val="accent2">
                        <a:lumMod val="40000"/>
                        <a:lumOff val="60000"/>
                      </a:schemeClr>
                    </a:solidFill>
                  </a:tcPr>
                </a:tc>
              </a:tr>
              <a:tr h="398603">
                <a:tc>
                  <a:txBody>
                    <a:bodyPr/>
                    <a:lstStyle/>
                    <a:p>
                      <a:pPr algn="l"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应用场景丰富</a:t>
                      </a:r>
                    </a:p>
                  </a:txBody>
                  <a:tcPr marL="9525" marR="9525" marT="9525" marB="0" anchor="ctr"/>
                </a:tc>
                <a:tc>
                  <a:txBody>
                    <a:bodyPr/>
                    <a:lstStyle/>
                    <a:p>
                      <a:pPr algn="r" fontAlgn="b"/>
                      <a:r>
                        <a:rPr lang="en-US" altLang="zh-CN" sz="1100" b="0" i="0" u="none" strike="noStrike">
                          <a:solidFill>
                            <a:srgbClr val="000000"/>
                          </a:solidFill>
                          <a:effectLst/>
                          <a:latin typeface="+mj-ea"/>
                          <a:ea typeface="+mj-ea"/>
                        </a:rPr>
                        <a:t>0%</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0%</a:t>
                      </a: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a:solidFill>
                            <a:srgbClr val="000000"/>
                          </a:solidFill>
                          <a:effectLst/>
                          <a:latin typeface="+mj-ea"/>
                          <a:ea typeface="+mj-ea"/>
                        </a:rPr>
                        <a:t>0%</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0%</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0%</a:t>
                      </a:r>
                    </a:p>
                  </a:txBody>
                  <a:tcPr marL="9525" marR="9525" marT="9525" marB="0" anchor="ctr" anchorCtr="1">
                    <a:solidFill>
                      <a:schemeClr val="accent2">
                        <a:lumMod val="40000"/>
                        <a:lumOff val="60000"/>
                      </a:schemeClr>
                    </a:solidFill>
                  </a:tcPr>
                </a:tc>
              </a:tr>
              <a:tr h="398603">
                <a:tc>
                  <a:txBody>
                    <a:bodyPr/>
                    <a:lstStyle/>
                    <a:p>
                      <a:pPr marL="0" algn="ctr" defTabSz="914400" rtl="0" eaLnBrk="1" fontAlgn="ctr" latinLnBrk="0" hangingPunct="1"/>
                      <a:r>
                        <a:rPr lang="zh-CN" altLang="en-US" sz="1300" b="1" u="none" strike="noStrike" kern="1200" dirty="0" smtClean="0">
                          <a:solidFill>
                            <a:schemeClr val="tx1"/>
                          </a:solidFill>
                          <a:effectLst/>
                          <a:latin typeface="+mn-lt"/>
                          <a:ea typeface="+mn-ea"/>
                          <a:cs typeface="+mn-cs"/>
                        </a:rPr>
                        <a:t>总计</a:t>
                      </a:r>
                      <a:endParaRPr lang="zh-CN" altLang="en-US" sz="1300" b="1" u="none" strike="noStrike" kern="1200" dirty="0">
                        <a:solidFill>
                          <a:schemeClr val="tx1"/>
                        </a:solidFill>
                        <a:effectLst/>
                        <a:latin typeface="+mn-lt"/>
                        <a:ea typeface="+mn-ea"/>
                        <a:cs typeface="+mn-cs"/>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3" name="矩形 2"/>
          <p:cNvSpPr/>
          <p:nvPr/>
        </p:nvSpPr>
        <p:spPr>
          <a:xfrm>
            <a:off x="8435662" y="3125853"/>
            <a:ext cx="2627290" cy="37720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7109138" y="3544911"/>
            <a:ext cx="540913" cy="35738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1176300" y="3547077"/>
            <a:ext cx="540913" cy="35738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735002" y="3929946"/>
            <a:ext cx="519805" cy="35738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05726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254807" y="5826035"/>
            <a:ext cx="2090057" cy="839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95476" y="221673"/>
            <a:ext cx="9587926" cy="579945"/>
          </a:xfrm>
        </p:spPr>
        <p:txBody>
          <a:bodyPr/>
          <a:lstStyle/>
          <a:p>
            <a:pPr>
              <a:lnSpc>
                <a:spcPts val="3400"/>
              </a:lnSpc>
            </a:pPr>
            <a:r>
              <a:rPr lang="zh-CN" altLang="en-US" sz="2400" dirty="0" smtClean="0">
                <a:solidFill>
                  <a:schemeClr val="tx1"/>
                </a:solidFill>
              </a:rPr>
              <a:t>理财通与大企业合作给消费者留下良好印象，有助提升品牌形象。</a:t>
            </a:r>
            <a:endParaRPr lang="zh-CN" altLang="en-US" sz="24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32</a:t>
            </a:fld>
            <a:endParaRPr lang="zh-CN" altLang="en-US">
              <a:solidFill>
                <a:srgbClr val="2B2929"/>
              </a:solidFill>
            </a:endParaRPr>
          </a:p>
        </p:txBody>
      </p:sp>
      <p:sp>
        <p:nvSpPr>
          <p:cNvPr id="56" name="文本框 55"/>
          <p:cNvSpPr txBox="1"/>
          <p:nvPr/>
        </p:nvSpPr>
        <p:spPr>
          <a:xfrm>
            <a:off x="1987770" y="2087855"/>
            <a:ext cx="2896947" cy="323165"/>
          </a:xfrm>
          <a:prstGeom prst="rect">
            <a:avLst/>
          </a:prstGeom>
          <a:noFill/>
        </p:spPr>
        <p:txBody>
          <a:bodyPr wrap="none" rtlCol="0">
            <a:spAutoFit/>
          </a:bodyPr>
          <a:lstStyle/>
          <a:p>
            <a:r>
              <a:rPr lang="en-US" altLang="zh-CN" sz="1500" dirty="0" smtClean="0"/>
              <a:t>[ </a:t>
            </a:r>
            <a:r>
              <a:rPr lang="zh-CN" altLang="en-US" sz="1500" dirty="0" smtClean="0"/>
              <a:t>“</a:t>
            </a:r>
            <a:r>
              <a:rPr lang="zh-CN" altLang="en-US" sz="1500" dirty="0"/>
              <a:t>品牌有实力”</a:t>
            </a:r>
            <a:r>
              <a:rPr lang="zh-CN" altLang="en-US" sz="1500" dirty="0" smtClean="0"/>
              <a:t>二级维度声量 </a:t>
            </a:r>
            <a:r>
              <a:rPr lang="en-US" altLang="zh-CN" sz="1500" dirty="0" smtClean="0"/>
              <a:t>]</a:t>
            </a:r>
            <a:endParaRPr lang="zh-CN" altLang="en-US" sz="1500" dirty="0"/>
          </a:p>
        </p:txBody>
      </p:sp>
      <p:pic>
        <p:nvPicPr>
          <p:cNvPr id="57"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59" name="文本框 58"/>
          <p:cNvSpPr txBox="1"/>
          <p:nvPr/>
        </p:nvSpPr>
        <p:spPr>
          <a:xfrm>
            <a:off x="1090230" y="6428032"/>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graphicFrame>
        <p:nvGraphicFramePr>
          <p:cNvPr id="60" name="图表 59"/>
          <p:cNvGraphicFramePr/>
          <p:nvPr>
            <p:extLst>
              <p:ext uri="{D42A27DB-BD31-4B8C-83A1-F6EECF244321}">
                <p14:modId xmlns:p14="http://schemas.microsoft.com/office/powerpoint/2010/main" val="1618372670"/>
              </p:ext>
            </p:extLst>
          </p:nvPr>
        </p:nvGraphicFramePr>
        <p:xfrm>
          <a:off x="1897617" y="2388951"/>
          <a:ext cx="3828019" cy="3664119"/>
        </p:xfrm>
        <a:graphic>
          <a:graphicData uri="http://schemas.openxmlformats.org/drawingml/2006/chart">
            <c:chart xmlns:c="http://schemas.openxmlformats.org/drawingml/2006/chart" xmlns:r="http://schemas.openxmlformats.org/officeDocument/2006/relationships" r:id="rId3"/>
          </a:graphicData>
        </a:graphic>
      </p:graphicFrame>
      <p:sp>
        <p:nvSpPr>
          <p:cNvPr id="61" name="文本框 60"/>
          <p:cNvSpPr txBox="1"/>
          <p:nvPr/>
        </p:nvSpPr>
        <p:spPr>
          <a:xfrm>
            <a:off x="1275228" y="2691247"/>
            <a:ext cx="828561" cy="246221"/>
          </a:xfrm>
          <a:prstGeom prst="rect">
            <a:avLst/>
          </a:prstGeom>
          <a:noFill/>
        </p:spPr>
        <p:txBody>
          <a:bodyPr wrap="square" rtlCol="0">
            <a:spAutoFit/>
          </a:bodyPr>
          <a:lstStyle/>
          <a:p>
            <a:pPr algn="r"/>
            <a:r>
              <a:rPr lang="zh-CN" altLang="en-US" sz="1000" dirty="0"/>
              <a:t>技术能力强</a:t>
            </a:r>
          </a:p>
        </p:txBody>
      </p:sp>
      <p:sp>
        <p:nvSpPr>
          <p:cNvPr id="62" name="文本框 61"/>
          <p:cNvSpPr txBox="1"/>
          <p:nvPr/>
        </p:nvSpPr>
        <p:spPr>
          <a:xfrm>
            <a:off x="1455313" y="3389705"/>
            <a:ext cx="635597" cy="246221"/>
          </a:xfrm>
          <a:prstGeom prst="rect">
            <a:avLst/>
          </a:prstGeom>
          <a:noFill/>
        </p:spPr>
        <p:txBody>
          <a:bodyPr wrap="square" rtlCol="0">
            <a:spAutoFit/>
          </a:bodyPr>
          <a:lstStyle/>
          <a:p>
            <a:pPr algn="r"/>
            <a:r>
              <a:rPr lang="zh-CN" altLang="en-US" sz="1000" dirty="0"/>
              <a:t>大品牌</a:t>
            </a:r>
          </a:p>
        </p:txBody>
      </p:sp>
      <p:sp>
        <p:nvSpPr>
          <p:cNvPr id="63" name="文本框 62"/>
          <p:cNvSpPr txBox="1"/>
          <p:nvPr/>
        </p:nvSpPr>
        <p:spPr>
          <a:xfrm>
            <a:off x="1084309" y="4087236"/>
            <a:ext cx="1019480" cy="246221"/>
          </a:xfrm>
          <a:prstGeom prst="rect">
            <a:avLst/>
          </a:prstGeom>
          <a:noFill/>
        </p:spPr>
        <p:txBody>
          <a:bodyPr wrap="square" rtlCol="0">
            <a:spAutoFit/>
          </a:bodyPr>
          <a:lstStyle/>
          <a:p>
            <a:pPr algn="r"/>
            <a:r>
              <a:rPr lang="zh-CN" altLang="en-US" sz="1000" dirty="0"/>
              <a:t>与大企业合作</a:t>
            </a:r>
          </a:p>
        </p:txBody>
      </p:sp>
      <p:sp>
        <p:nvSpPr>
          <p:cNvPr id="64" name="文本框 63"/>
          <p:cNvSpPr txBox="1"/>
          <p:nvPr/>
        </p:nvSpPr>
        <p:spPr>
          <a:xfrm>
            <a:off x="1097188" y="4795292"/>
            <a:ext cx="1006601" cy="246221"/>
          </a:xfrm>
          <a:prstGeom prst="rect">
            <a:avLst/>
          </a:prstGeom>
          <a:noFill/>
        </p:spPr>
        <p:txBody>
          <a:bodyPr wrap="square" rtlCol="0">
            <a:spAutoFit/>
          </a:bodyPr>
          <a:lstStyle/>
          <a:p>
            <a:pPr algn="r"/>
            <a:r>
              <a:rPr lang="zh-CN" altLang="en-US" sz="1000" dirty="0"/>
              <a:t>涉及领域广</a:t>
            </a:r>
          </a:p>
        </p:txBody>
      </p:sp>
      <p:sp>
        <p:nvSpPr>
          <p:cNvPr id="65" name="文本框 64"/>
          <p:cNvSpPr txBox="1"/>
          <p:nvPr/>
        </p:nvSpPr>
        <p:spPr>
          <a:xfrm>
            <a:off x="1097188" y="5483225"/>
            <a:ext cx="1006601" cy="246221"/>
          </a:xfrm>
          <a:prstGeom prst="rect">
            <a:avLst/>
          </a:prstGeom>
          <a:noFill/>
        </p:spPr>
        <p:txBody>
          <a:bodyPr wrap="square" rtlCol="0">
            <a:spAutoFit/>
          </a:bodyPr>
          <a:lstStyle/>
          <a:p>
            <a:pPr algn="r"/>
            <a:r>
              <a:rPr lang="zh-CN" altLang="en-US" sz="1000" dirty="0" smtClean="0"/>
              <a:t>资产</a:t>
            </a:r>
            <a:r>
              <a:rPr lang="zh-CN" altLang="en-US" sz="1000" dirty="0"/>
              <a:t>数额大</a:t>
            </a:r>
          </a:p>
        </p:txBody>
      </p:sp>
      <p:sp>
        <p:nvSpPr>
          <p:cNvPr id="68" name="文本框 67"/>
          <p:cNvSpPr txBox="1"/>
          <p:nvPr/>
        </p:nvSpPr>
        <p:spPr>
          <a:xfrm>
            <a:off x="6695217" y="2087855"/>
            <a:ext cx="4628190" cy="323165"/>
          </a:xfrm>
          <a:prstGeom prst="rect">
            <a:avLst/>
          </a:prstGeom>
          <a:noFill/>
        </p:spPr>
        <p:txBody>
          <a:bodyPr wrap="none" rtlCol="0">
            <a:spAutoFit/>
          </a:bodyPr>
          <a:lstStyle/>
          <a:p>
            <a:r>
              <a:rPr lang="en-US" altLang="zh-CN" sz="1500" dirty="0" smtClean="0"/>
              <a:t>[ </a:t>
            </a:r>
            <a:r>
              <a:rPr lang="zh-CN" altLang="en-US" sz="1500" dirty="0"/>
              <a:t>“品牌有实力</a:t>
            </a:r>
            <a:r>
              <a:rPr lang="zh-CN" altLang="en-US" sz="1500" dirty="0" smtClean="0"/>
              <a:t>”二级维度非负面声量占比</a:t>
            </a:r>
            <a:r>
              <a:rPr lang="en-US" altLang="zh-CN" sz="1500" dirty="0" smtClean="0"/>
              <a:t>—</a:t>
            </a:r>
            <a:r>
              <a:rPr lang="zh-CN" altLang="en-US" sz="1500" dirty="0" smtClean="0"/>
              <a:t>分品牌 </a:t>
            </a:r>
            <a:r>
              <a:rPr lang="en-US" altLang="zh-CN" sz="1500" dirty="0" smtClean="0"/>
              <a:t>]</a:t>
            </a:r>
            <a:endParaRPr lang="zh-CN" altLang="en-US" sz="1500" dirty="0"/>
          </a:p>
        </p:txBody>
      </p:sp>
      <p:graphicFrame>
        <p:nvGraphicFramePr>
          <p:cNvPr id="69" name="表格 68"/>
          <p:cNvGraphicFramePr>
            <a:graphicFrameLocks noGrp="1"/>
          </p:cNvGraphicFramePr>
          <p:nvPr>
            <p:extLst>
              <p:ext uri="{D42A27DB-BD31-4B8C-83A1-F6EECF244321}">
                <p14:modId xmlns:p14="http://schemas.microsoft.com/office/powerpoint/2010/main" val="2518417280"/>
              </p:ext>
            </p:extLst>
          </p:nvPr>
        </p:nvGraphicFramePr>
        <p:xfrm>
          <a:off x="5725636" y="2631340"/>
          <a:ext cx="6213079" cy="3098108"/>
        </p:xfrm>
        <a:graphic>
          <a:graphicData uri="http://schemas.openxmlformats.org/drawingml/2006/table">
            <a:tbl>
              <a:tblPr>
                <a:tableStyleId>{3B4B98B0-60AC-42C2-AFA5-B58CD77FA1E5}</a:tableStyleId>
              </a:tblPr>
              <a:tblGrid>
                <a:gridCol w="894105"/>
                <a:gridCol w="734096"/>
                <a:gridCol w="785611"/>
                <a:gridCol w="780681"/>
                <a:gridCol w="751905"/>
                <a:gridCol w="115910"/>
                <a:gridCol w="746974"/>
                <a:gridCol w="682581"/>
                <a:gridCol w="721216"/>
              </a:tblGrid>
              <a:tr h="529367">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理财</a:t>
                      </a:r>
                      <a:r>
                        <a:rPr lang="zh-CN" altLang="en-US" sz="1100" b="0" i="0" u="none" strike="noStrike" kern="1200" dirty="0" smtClean="0">
                          <a:solidFill>
                            <a:srgbClr val="000000"/>
                          </a:solidFill>
                          <a:effectLst/>
                          <a:latin typeface="+mj-ea"/>
                          <a:ea typeface="+mj-ea"/>
                          <a:cs typeface="+mn-cs"/>
                        </a:rPr>
                        <a:t>通</a:t>
                      </a:r>
                      <a:endParaRPr lang="en-US" altLang="zh-CN" sz="1100" b="0" i="0" u="none" strike="noStrike" kern="1200" dirty="0" smtClean="0">
                        <a:solidFill>
                          <a:srgbClr val="000000"/>
                        </a:solidFill>
                        <a:effectLst/>
                        <a:latin typeface="+mj-ea"/>
                        <a:ea typeface="+mj-ea"/>
                        <a:cs typeface="+mn-cs"/>
                      </a:endParaRPr>
                    </a:p>
                    <a:p>
                      <a:pPr algn="ctr" fontAlgn="b"/>
                      <a:r>
                        <a:rPr lang="zh-CN" altLang="en-US" sz="800" b="0" i="0" u="none" strike="noStrike" kern="1200" dirty="0" smtClean="0">
                          <a:solidFill>
                            <a:srgbClr val="000000"/>
                          </a:solidFill>
                          <a:effectLst/>
                          <a:latin typeface="+mj-ea"/>
                          <a:ea typeface="+mj-ea"/>
                          <a:cs typeface="+mn-cs"/>
                        </a:rPr>
                        <a:t>（</a:t>
                      </a:r>
                      <a:r>
                        <a:rPr lang="en-US" altLang="zh-CN" sz="800" b="0" i="0" u="none" strike="noStrike" kern="1200" dirty="0" smtClean="0">
                          <a:solidFill>
                            <a:srgbClr val="000000"/>
                          </a:solidFill>
                          <a:effectLst/>
                          <a:latin typeface="+mj-ea"/>
                          <a:ea typeface="+mj-ea"/>
                          <a:cs typeface="+mn-cs"/>
                        </a:rPr>
                        <a:t>N=50,785</a:t>
                      </a:r>
                      <a:r>
                        <a:rPr lang="zh-CN" altLang="en-US" sz="800" b="0" i="0" u="none" strike="noStrike" kern="1200" dirty="0" smtClean="0">
                          <a:solidFill>
                            <a:srgbClr val="000000"/>
                          </a:solidFill>
                          <a:effectLst/>
                          <a:latin typeface="+mj-ea"/>
                          <a:ea typeface="+mj-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蚂蚁聚</a:t>
                      </a:r>
                      <a:r>
                        <a:rPr lang="zh-CN" altLang="en-US" sz="1100" b="0" i="0" u="none" strike="noStrike" kern="1200" dirty="0" smtClean="0">
                          <a:solidFill>
                            <a:srgbClr val="000000"/>
                          </a:solidFill>
                          <a:effectLst/>
                          <a:latin typeface="+mj-ea"/>
                          <a:ea typeface="+mj-ea"/>
                          <a:cs typeface="+mn-cs"/>
                        </a:rPr>
                        <a:t>宝</a:t>
                      </a:r>
                      <a:endParaRPr lang="en-US" altLang="zh-CN" sz="1100" b="0" i="0" u="none" strike="noStrike" kern="1200" dirty="0" smtClean="0">
                        <a:solidFill>
                          <a:srgbClr val="000000"/>
                        </a:solidFill>
                        <a:effectLst/>
                        <a:latin typeface="+mj-ea"/>
                        <a:ea typeface="+mj-ea"/>
                        <a:cs typeface="+mn-cs"/>
                      </a:endParaRPr>
                    </a:p>
                    <a:p>
                      <a:pPr algn="ctr" fontAlgn="b"/>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N=200,772</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京东</a:t>
                      </a:r>
                      <a:r>
                        <a:rPr lang="zh-CN" altLang="en-US" sz="1100" b="0" i="0" u="none" strike="noStrike" kern="1200" dirty="0" smtClean="0">
                          <a:solidFill>
                            <a:srgbClr val="000000"/>
                          </a:solidFill>
                          <a:effectLst/>
                          <a:latin typeface="+mj-ea"/>
                          <a:ea typeface="+mj-ea"/>
                          <a:cs typeface="+mn-cs"/>
                        </a:rPr>
                        <a:t>金融</a:t>
                      </a:r>
                      <a:endParaRPr lang="en-US" altLang="zh-CN" sz="1100" b="0" i="0" u="none" strike="noStrike" kern="1200" dirty="0" smtClean="0">
                        <a:solidFill>
                          <a:srgbClr val="000000"/>
                        </a:solidFill>
                        <a:effectLst/>
                        <a:latin typeface="+mj-ea"/>
                        <a:ea typeface="+mj-ea"/>
                        <a:cs typeface="+mn-cs"/>
                      </a:endParaRPr>
                    </a:p>
                    <a:p>
                      <a:pPr algn="ctr" fontAlgn="b"/>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N=218,825</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小米</a:t>
                      </a:r>
                      <a:r>
                        <a:rPr lang="zh-CN" altLang="en-US" sz="1100" b="0" i="0" u="none" strike="noStrike" kern="1200" dirty="0" smtClean="0">
                          <a:solidFill>
                            <a:srgbClr val="000000"/>
                          </a:solidFill>
                          <a:effectLst/>
                          <a:latin typeface="+mj-ea"/>
                          <a:ea typeface="+mj-ea"/>
                          <a:cs typeface="+mn-cs"/>
                        </a:rPr>
                        <a:t>金融</a:t>
                      </a:r>
                      <a:endParaRPr lang="en-US" altLang="zh-CN" sz="1100" b="0" i="0" u="none" strike="noStrike" kern="1200" dirty="0" smtClean="0">
                        <a:solidFill>
                          <a:srgbClr val="000000"/>
                        </a:solidFill>
                        <a:effectLst/>
                        <a:latin typeface="+mj-ea"/>
                        <a:ea typeface="+mj-ea"/>
                        <a:cs typeface="+mn-cs"/>
                      </a:endParaRPr>
                    </a:p>
                    <a:p>
                      <a:pPr algn="ctr" fontAlgn="b"/>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N=13,199</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　</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smtClean="0">
                          <a:solidFill>
                            <a:srgbClr val="000000"/>
                          </a:solidFill>
                          <a:effectLst/>
                          <a:latin typeface="+mj-ea"/>
                          <a:ea typeface="+mj-ea"/>
                          <a:cs typeface="+mn-cs"/>
                        </a:rPr>
                        <a:t>陆金所</a:t>
                      </a:r>
                      <a:endParaRPr lang="en-US" altLang="zh-CN" sz="1100" b="0" i="0" u="none" strike="noStrike" kern="1200" dirty="0" smtClean="0">
                        <a:solidFill>
                          <a:srgbClr val="000000"/>
                        </a:solidFill>
                        <a:effectLst/>
                        <a:latin typeface="+mj-ea"/>
                        <a:ea typeface="+mj-ea"/>
                        <a:cs typeface="+mn-cs"/>
                      </a:endParaRPr>
                    </a:p>
                    <a:p>
                      <a:pPr algn="ctr" fontAlgn="b"/>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N=67,065</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天天</a:t>
                      </a:r>
                      <a:r>
                        <a:rPr lang="zh-CN" altLang="en-US" sz="1100" b="0" i="0" u="none" strike="noStrike" kern="1200" dirty="0" smtClean="0">
                          <a:solidFill>
                            <a:srgbClr val="000000"/>
                          </a:solidFill>
                          <a:effectLst/>
                          <a:latin typeface="+mj-ea"/>
                          <a:ea typeface="+mj-ea"/>
                          <a:cs typeface="+mn-cs"/>
                        </a:rPr>
                        <a:t>基金</a:t>
                      </a:r>
                      <a:endParaRPr lang="en-US" altLang="zh-CN" sz="1100" b="0" i="0" u="none" strike="noStrike" kern="1200" dirty="0" smtClean="0">
                        <a:solidFill>
                          <a:srgbClr val="000000"/>
                        </a:solidFill>
                        <a:effectLst/>
                        <a:latin typeface="+mj-ea"/>
                        <a:ea typeface="+mj-ea"/>
                        <a:cs typeface="+mn-cs"/>
                      </a:endParaRPr>
                    </a:p>
                    <a:p>
                      <a:pPr algn="ctr" fontAlgn="b"/>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N=6,649</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平安金</a:t>
                      </a:r>
                      <a:r>
                        <a:rPr lang="zh-CN" altLang="en-US" sz="1100" b="0" i="0" u="none" strike="noStrike" kern="1200" dirty="0" smtClean="0">
                          <a:solidFill>
                            <a:srgbClr val="000000"/>
                          </a:solidFill>
                          <a:effectLst/>
                          <a:latin typeface="+mj-ea"/>
                          <a:ea typeface="+mj-ea"/>
                          <a:cs typeface="+mn-cs"/>
                        </a:rPr>
                        <a:t>管家</a:t>
                      </a:r>
                      <a:endParaRPr lang="en-US" altLang="zh-CN" sz="1100" b="0" i="0" u="none" strike="noStrike" kern="1200" dirty="0" smtClean="0">
                        <a:solidFill>
                          <a:srgbClr val="000000"/>
                        </a:solidFill>
                        <a:effectLst/>
                        <a:latin typeface="+mj-ea"/>
                        <a:ea typeface="+mj-ea"/>
                        <a:cs typeface="+mn-cs"/>
                      </a:endParaRPr>
                    </a:p>
                    <a:p>
                      <a:pPr algn="ctr" fontAlgn="b"/>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N=1,656</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428385">
                <a:tc>
                  <a:txBody>
                    <a:bodyPr/>
                    <a:lstStyle/>
                    <a:p>
                      <a:pPr algn="l" fontAlgn="b"/>
                      <a:r>
                        <a:rPr lang="zh-CN" altLang="en-US" sz="1100" b="0" i="0" u="none" strike="noStrike" dirty="0">
                          <a:solidFill>
                            <a:srgbClr val="000000"/>
                          </a:solidFill>
                          <a:effectLst/>
                          <a:latin typeface="+mj-ea"/>
                          <a:ea typeface="+mj-ea"/>
                        </a:rPr>
                        <a:t>技术能力强</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altLang="zh-CN" sz="1100" b="0" i="0" u="none" strike="noStrike" dirty="0">
                          <a:solidFill>
                            <a:srgbClr val="000000"/>
                          </a:solidFill>
                          <a:effectLst/>
                          <a:latin typeface="+mj-ea"/>
                          <a:ea typeface="+mj-ea"/>
                        </a:rPr>
                        <a:t>19%</a:t>
                      </a:r>
                    </a:p>
                  </a:txBody>
                  <a:tcPr marL="9525" marR="9525" marT="9525"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fontAlgn="b"/>
                      <a:r>
                        <a:rPr lang="en-US" altLang="zh-CN" sz="1100" b="0" i="0" u="none" strike="noStrike" dirty="0">
                          <a:solidFill>
                            <a:srgbClr val="000000"/>
                          </a:solidFill>
                          <a:effectLst/>
                          <a:latin typeface="+mj-ea"/>
                          <a:ea typeface="+mj-ea"/>
                        </a:rPr>
                        <a:t>34%</a:t>
                      </a:r>
                    </a:p>
                  </a:txBody>
                  <a:tcPr marL="9525" marR="9525" marT="9525"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fontAlgn="b"/>
                      <a:r>
                        <a:rPr lang="en-US" altLang="zh-CN" sz="1100" b="0" i="0" u="none" strike="noStrike" dirty="0">
                          <a:solidFill>
                            <a:srgbClr val="000000"/>
                          </a:solidFill>
                          <a:effectLst/>
                          <a:latin typeface="+mj-ea"/>
                          <a:ea typeface="+mj-ea"/>
                        </a:rPr>
                        <a:t>30%</a:t>
                      </a:r>
                    </a:p>
                  </a:txBody>
                  <a:tcPr marL="9525" marR="9525" marT="9525"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fontAlgn="b"/>
                      <a:r>
                        <a:rPr lang="en-US" altLang="zh-CN" sz="1100" b="0" i="0" u="none" strike="noStrike" dirty="0">
                          <a:solidFill>
                            <a:srgbClr val="000000"/>
                          </a:solidFill>
                          <a:effectLst/>
                          <a:latin typeface="+mj-ea"/>
                          <a:ea typeface="+mj-ea"/>
                        </a:rPr>
                        <a:t>39%</a:t>
                      </a:r>
                    </a:p>
                  </a:txBody>
                  <a:tcPr marL="9525" marR="9525" marT="9525" marB="0" anchor="ctr">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ctr" fontAlgn="b"/>
                      <a:endParaRPr lang="zh-CN" altLang="en-US" sz="1100" b="0" i="0" u="none" strike="noStrike">
                        <a:solidFill>
                          <a:srgbClr val="000000"/>
                        </a:solidFill>
                        <a:effectLst/>
                        <a:latin typeface="+mj-ea"/>
                        <a:ea typeface="+mj-ea"/>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US" altLang="zh-CN" sz="1100" b="0" i="0" u="none" strike="noStrike" dirty="0">
                          <a:solidFill>
                            <a:srgbClr val="000000"/>
                          </a:solidFill>
                          <a:effectLst/>
                          <a:latin typeface="+mj-ea"/>
                          <a:ea typeface="+mj-ea"/>
                        </a:rPr>
                        <a:t>27%</a:t>
                      </a:r>
                    </a:p>
                  </a:txBody>
                  <a:tcPr marL="9525" marR="9525" marT="9525" marB="0" anchor="ct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15%</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fontAlgn="b"/>
                      <a:r>
                        <a:rPr lang="en-US" altLang="zh-CN" sz="1100" b="0" i="0" u="none" strike="noStrike">
                          <a:solidFill>
                            <a:srgbClr val="000000"/>
                          </a:solidFill>
                          <a:effectLst/>
                          <a:latin typeface="+mj-ea"/>
                          <a:ea typeface="+mj-ea"/>
                        </a:rPr>
                        <a:t>20%</a:t>
                      </a:r>
                    </a:p>
                  </a:txBody>
                  <a:tcPr marL="9525" marR="9525" marT="9525" marB="0" anchor="ctr">
                    <a:lnT w="12700" cap="flat" cmpd="sng" algn="ctr">
                      <a:solidFill>
                        <a:schemeClr val="tx1"/>
                      </a:solidFill>
                      <a:prstDash val="solid"/>
                      <a:round/>
                      <a:headEnd type="none" w="med" len="med"/>
                      <a:tailEnd type="none" w="med" len="med"/>
                    </a:lnT>
                    <a:solidFill>
                      <a:schemeClr val="accent2">
                        <a:lumMod val="40000"/>
                        <a:lumOff val="60000"/>
                      </a:schemeClr>
                    </a:solidFill>
                  </a:tcPr>
                </a:tc>
              </a:tr>
              <a:tr h="428385">
                <a:tc>
                  <a:txBody>
                    <a:bodyPr/>
                    <a:lstStyle/>
                    <a:p>
                      <a:pPr algn="l" fontAlgn="b"/>
                      <a:r>
                        <a:rPr lang="zh-CN" altLang="en-US" sz="1100" b="0" i="0" u="none" strike="noStrike" dirty="0">
                          <a:solidFill>
                            <a:srgbClr val="000000"/>
                          </a:solidFill>
                          <a:effectLst/>
                          <a:latin typeface="+mj-ea"/>
                          <a:ea typeface="+mj-ea"/>
                        </a:rPr>
                        <a:t>大品牌</a:t>
                      </a:r>
                    </a:p>
                  </a:txBody>
                  <a:tcPr marL="9525" marR="9525" marT="9525" marB="0" anchor="ctr"/>
                </a:tc>
                <a:tc>
                  <a:txBody>
                    <a:bodyPr/>
                    <a:lstStyle/>
                    <a:p>
                      <a:pPr algn="ctr" fontAlgn="b"/>
                      <a:r>
                        <a:rPr lang="en-US" altLang="zh-CN" sz="1100" b="0" i="0" u="none" strike="noStrike">
                          <a:solidFill>
                            <a:srgbClr val="000000"/>
                          </a:solidFill>
                          <a:effectLst/>
                          <a:latin typeface="+mj-ea"/>
                          <a:ea typeface="+mj-ea"/>
                        </a:rPr>
                        <a:t>20%</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a:solidFill>
                            <a:srgbClr val="000000"/>
                          </a:solidFill>
                          <a:effectLst/>
                          <a:latin typeface="+mj-ea"/>
                          <a:ea typeface="+mj-ea"/>
                        </a:rPr>
                        <a:t>19%</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a:solidFill>
                            <a:srgbClr val="000000"/>
                          </a:solidFill>
                          <a:effectLst/>
                          <a:latin typeface="+mj-ea"/>
                          <a:ea typeface="+mj-ea"/>
                        </a:rPr>
                        <a:t>33%</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dirty="0">
                          <a:solidFill>
                            <a:srgbClr val="000000"/>
                          </a:solidFill>
                          <a:effectLst/>
                          <a:latin typeface="+mj-ea"/>
                          <a:ea typeface="+mj-ea"/>
                        </a:rPr>
                        <a:t>12%</a:t>
                      </a:r>
                    </a:p>
                  </a:txBody>
                  <a:tcPr marL="9525" marR="9525" marT="9525" marB="0" anchor="ctr">
                    <a:solidFill>
                      <a:schemeClr val="tx2">
                        <a:lumMod val="20000"/>
                        <a:lumOff val="80000"/>
                      </a:schemeClr>
                    </a:solidFill>
                  </a:tcPr>
                </a:tc>
                <a:tc>
                  <a:txBody>
                    <a:bodyPr/>
                    <a:lstStyle/>
                    <a:p>
                      <a:pPr algn="ctr" fontAlgn="b"/>
                      <a:endParaRPr lang="zh-CN" altLang="en-US" sz="1100" b="0" i="0" u="none" strike="noStrike" dirty="0">
                        <a:solidFill>
                          <a:srgbClr val="000000"/>
                        </a:solidFill>
                        <a:effectLst/>
                        <a:latin typeface="+mj-ea"/>
                        <a:ea typeface="+mj-ea"/>
                      </a:endParaRPr>
                    </a:p>
                  </a:txBody>
                  <a:tcPr marL="9525" marR="9525" marT="9525" marB="0" anchor="ctr"/>
                </a:tc>
                <a:tc>
                  <a:txBody>
                    <a:bodyPr/>
                    <a:lstStyle/>
                    <a:p>
                      <a:pPr algn="ctr" fontAlgn="b"/>
                      <a:r>
                        <a:rPr lang="en-US" altLang="zh-CN" sz="1100" b="0" i="0" u="none" strike="noStrike" dirty="0">
                          <a:solidFill>
                            <a:srgbClr val="000000"/>
                          </a:solidFill>
                          <a:effectLst/>
                          <a:latin typeface="+mj-ea"/>
                          <a:ea typeface="+mj-ea"/>
                        </a:rPr>
                        <a:t>40%</a:t>
                      </a:r>
                    </a:p>
                  </a:txBody>
                  <a:tcPr marL="9525" marR="9525" marT="9525" marB="0" anchor="ctr">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64%</a:t>
                      </a:r>
                    </a:p>
                  </a:txBody>
                  <a:tcPr marL="9525" marR="9525" marT="9525" marB="0" anchor="ctr" anchorCtr="1">
                    <a:solidFill>
                      <a:schemeClr val="accent2">
                        <a:lumMod val="40000"/>
                        <a:lumOff val="60000"/>
                      </a:schemeClr>
                    </a:solidFill>
                  </a:tcPr>
                </a:tc>
                <a:tc>
                  <a:txBody>
                    <a:bodyPr/>
                    <a:lstStyle/>
                    <a:p>
                      <a:pPr algn="ctr" fontAlgn="b"/>
                      <a:r>
                        <a:rPr lang="en-US" altLang="zh-CN" sz="1100" b="0" i="0" u="none" strike="noStrike">
                          <a:solidFill>
                            <a:srgbClr val="000000"/>
                          </a:solidFill>
                          <a:effectLst/>
                          <a:latin typeface="+mj-ea"/>
                          <a:ea typeface="+mj-ea"/>
                        </a:rPr>
                        <a:t>7%</a:t>
                      </a:r>
                    </a:p>
                  </a:txBody>
                  <a:tcPr marL="9525" marR="9525" marT="9525" marB="0" anchor="ctr">
                    <a:solidFill>
                      <a:schemeClr val="accent2">
                        <a:lumMod val="40000"/>
                        <a:lumOff val="60000"/>
                      </a:schemeClr>
                    </a:solidFill>
                  </a:tcPr>
                </a:tc>
              </a:tr>
              <a:tr h="427862">
                <a:tc>
                  <a:txBody>
                    <a:bodyPr/>
                    <a:lstStyle/>
                    <a:p>
                      <a:pPr algn="l" fontAlgn="b"/>
                      <a:r>
                        <a:rPr lang="zh-CN" altLang="en-US" sz="1100" b="0" i="0" u="none" strike="noStrike" dirty="0">
                          <a:solidFill>
                            <a:srgbClr val="000000"/>
                          </a:solidFill>
                          <a:effectLst/>
                          <a:latin typeface="+mj-ea"/>
                          <a:ea typeface="+mj-ea"/>
                        </a:rPr>
                        <a:t>与大企业合作</a:t>
                      </a:r>
                    </a:p>
                  </a:txBody>
                  <a:tcPr marL="9525" marR="9525" marT="9525" marB="0" anchor="ctr"/>
                </a:tc>
                <a:tc>
                  <a:txBody>
                    <a:bodyPr/>
                    <a:lstStyle/>
                    <a:p>
                      <a:pPr algn="ctr" fontAlgn="b"/>
                      <a:r>
                        <a:rPr lang="en-US" altLang="zh-CN" sz="1100" b="0" i="0" u="none" strike="noStrike" dirty="0">
                          <a:solidFill>
                            <a:srgbClr val="000000"/>
                          </a:solidFill>
                          <a:effectLst/>
                          <a:latin typeface="+mj-ea"/>
                          <a:ea typeface="+mj-ea"/>
                        </a:rPr>
                        <a:t>39%</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dirty="0">
                          <a:solidFill>
                            <a:srgbClr val="000000"/>
                          </a:solidFill>
                          <a:effectLst/>
                          <a:latin typeface="+mj-ea"/>
                          <a:ea typeface="+mj-ea"/>
                        </a:rPr>
                        <a:t>19%</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a:solidFill>
                            <a:srgbClr val="000000"/>
                          </a:solidFill>
                          <a:effectLst/>
                          <a:latin typeface="+mj-ea"/>
                          <a:ea typeface="+mj-ea"/>
                        </a:rPr>
                        <a:t>18%</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a:solidFill>
                            <a:srgbClr val="000000"/>
                          </a:solidFill>
                          <a:effectLst/>
                          <a:latin typeface="+mj-ea"/>
                          <a:ea typeface="+mj-ea"/>
                        </a:rPr>
                        <a:t>23%</a:t>
                      </a:r>
                    </a:p>
                  </a:txBody>
                  <a:tcPr marL="9525" marR="9525" marT="9525" marB="0" anchor="ctr">
                    <a:solidFill>
                      <a:schemeClr val="tx2">
                        <a:lumMod val="20000"/>
                        <a:lumOff val="80000"/>
                      </a:schemeClr>
                    </a:solidFill>
                  </a:tcPr>
                </a:tc>
                <a:tc>
                  <a:txBody>
                    <a:bodyPr/>
                    <a:lstStyle/>
                    <a:p>
                      <a:pPr algn="ctr" fontAlgn="b"/>
                      <a:endParaRPr lang="zh-CN" altLang="en-US" sz="1100" b="0" i="0" u="none" strike="noStrike">
                        <a:solidFill>
                          <a:srgbClr val="000000"/>
                        </a:solidFill>
                        <a:effectLst/>
                        <a:latin typeface="+mj-ea"/>
                        <a:ea typeface="+mj-ea"/>
                      </a:endParaRPr>
                    </a:p>
                  </a:txBody>
                  <a:tcPr marL="9525" marR="9525" marT="9525" marB="0" anchor="ctr"/>
                </a:tc>
                <a:tc>
                  <a:txBody>
                    <a:bodyPr/>
                    <a:lstStyle/>
                    <a:p>
                      <a:pPr algn="ctr" fontAlgn="b"/>
                      <a:r>
                        <a:rPr lang="en-US" altLang="zh-CN" sz="1100" b="0" i="0" u="none" strike="noStrike" dirty="0">
                          <a:solidFill>
                            <a:srgbClr val="000000"/>
                          </a:solidFill>
                          <a:effectLst/>
                          <a:latin typeface="+mj-ea"/>
                          <a:ea typeface="+mj-ea"/>
                        </a:rPr>
                        <a:t>8%</a:t>
                      </a:r>
                    </a:p>
                  </a:txBody>
                  <a:tcPr marL="9525" marR="9525" marT="9525" marB="0" anchor="ctr">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9%</a:t>
                      </a:r>
                    </a:p>
                  </a:txBody>
                  <a:tcPr marL="9525" marR="9525" marT="9525" marB="0" anchor="ctr" anchorCtr="1">
                    <a:solidFill>
                      <a:schemeClr val="accent2">
                        <a:lumMod val="40000"/>
                        <a:lumOff val="60000"/>
                      </a:schemeClr>
                    </a:solidFill>
                  </a:tcPr>
                </a:tc>
                <a:tc>
                  <a:txBody>
                    <a:bodyPr/>
                    <a:lstStyle/>
                    <a:p>
                      <a:pPr algn="ctr" fontAlgn="b"/>
                      <a:r>
                        <a:rPr lang="en-US" altLang="zh-CN" sz="1100" b="0" i="0" u="none" strike="noStrike" dirty="0">
                          <a:solidFill>
                            <a:srgbClr val="000000"/>
                          </a:solidFill>
                          <a:effectLst/>
                          <a:latin typeface="+mj-ea"/>
                          <a:ea typeface="+mj-ea"/>
                        </a:rPr>
                        <a:t>32%</a:t>
                      </a:r>
                    </a:p>
                  </a:txBody>
                  <a:tcPr marL="9525" marR="9525" marT="9525" marB="0" anchor="ctr">
                    <a:solidFill>
                      <a:schemeClr val="accent2">
                        <a:lumMod val="40000"/>
                        <a:lumOff val="60000"/>
                      </a:schemeClr>
                    </a:solidFill>
                  </a:tcPr>
                </a:tc>
              </a:tr>
              <a:tr h="427862">
                <a:tc>
                  <a:txBody>
                    <a:bodyPr/>
                    <a:lstStyle/>
                    <a:p>
                      <a:pPr algn="l" fontAlgn="b"/>
                      <a:r>
                        <a:rPr lang="zh-CN" altLang="en-US" sz="1100" b="0" i="0" u="none" strike="noStrike" dirty="0">
                          <a:solidFill>
                            <a:srgbClr val="000000"/>
                          </a:solidFill>
                          <a:effectLst/>
                          <a:latin typeface="+mj-ea"/>
                          <a:ea typeface="+mj-ea"/>
                        </a:rPr>
                        <a:t>涉及领域广</a:t>
                      </a:r>
                    </a:p>
                  </a:txBody>
                  <a:tcPr marL="9525" marR="9525" marT="9525" marB="0" anchor="ctr"/>
                </a:tc>
                <a:tc>
                  <a:txBody>
                    <a:bodyPr/>
                    <a:lstStyle/>
                    <a:p>
                      <a:pPr algn="ctr" fontAlgn="b"/>
                      <a:r>
                        <a:rPr lang="en-US" altLang="zh-CN" sz="1100" b="0" i="0" u="none" strike="noStrike">
                          <a:solidFill>
                            <a:srgbClr val="000000"/>
                          </a:solidFill>
                          <a:effectLst/>
                          <a:latin typeface="+mj-ea"/>
                          <a:ea typeface="+mj-ea"/>
                        </a:rPr>
                        <a:t>21%</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a:solidFill>
                            <a:srgbClr val="000000"/>
                          </a:solidFill>
                          <a:effectLst/>
                          <a:latin typeface="+mj-ea"/>
                          <a:ea typeface="+mj-ea"/>
                        </a:rPr>
                        <a:t>17%</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a:solidFill>
                            <a:srgbClr val="000000"/>
                          </a:solidFill>
                          <a:effectLst/>
                          <a:latin typeface="+mj-ea"/>
                          <a:ea typeface="+mj-ea"/>
                        </a:rPr>
                        <a:t>19%</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a:solidFill>
                            <a:srgbClr val="000000"/>
                          </a:solidFill>
                          <a:effectLst/>
                          <a:latin typeface="+mj-ea"/>
                          <a:ea typeface="+mj-ea"/>
                        </a:rPr>
                        <a:t>26%</a:t>
                      </a:r>
                    </a:p>
                  </a:txBody>
                  <a:tcPr marL="9525" marR="9525" marT="9525" marB="0" anchor="ctr">
                    <a:solidFill>
                      <a:schemeClr val="tx2">
                        <a:lumMod val="20000"/>
                        <a:lumOff val="80000"/>
                      </a:schemeClr>
                    </a:solidFill>
                  </a:tcPr>
                </a:tc>
                <a:tc>
                  <a:txBody>
                    <a:bodyPr/>
                    <a:lstStyle/>
                    <a:p>
                      <a:pPr algn="ctr" fontAlgn="b"/>
                      <a:endParaRPr lang="zh-CN" altLang="en-US" sz="1100" b="0" i="0" u="none" strike="noStrike">
                        <a:solidFill>
                          <a:srgbClr val="000000"/>
                        </a:solidFill>
                        <a:effectLst/>
                        <a:latin typeface="+mj-ea"/>
                        <a:ea typeface="+mj-ea"/>
                      </a:endParaRPr>
                    </a:p>
                  </a:txBody>
                  <a:tcPr marL="9525" marR="9525" marT="9525" marB="0" anchor="ctr"/>
                </a:tc>
                <a:tc>
                  <a:txBody>
                    <a:bodyPr/>
                    <a:lstStyle/>
                    <a:p>
                      <a:pPr algn="ctr" fontAlgn="b"/>
                      <a:r>
                        <a:rPr lang="en-US" altLang="zh-CN" sz="1100" b="0" i="0" u="none" strike="noStrike">
                          <a:solidFill>
                            <a:srgbClr val="000000"/>
                          </a:solidFill>
                          <a:effectLst/>
                          <a:latin typeface="+mj-ea"/>
                          <a:ea typeface="+mj-ea"/>
                        </a:rPr>
                        <a:t>24%</a:t>
                      </a:r>
                    </a:p>
                  </a:txBody>
                  <a:tcPr marL="9525" marR="9525" marT="9525" marB="0" anchor="ctr">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12%</a:t>
                      </a:r>
                    </a:p>
                  </a:txBody>
                  <a:tcPr marL="9525" marR="9525" marT="9525" marB="0" anchor="ctr" anchorCtr="1">
                    <a:solidFill>
                      <a:schemeClr val="accent2">
                        <a:lumMod val="40000"/>
                        <a:lumOff val="60000"/>
                      </a:schemeClr>
                    </a:solidFill>
                  </a:tcPr>
                </a:tc>
                <a:tc>
                  <a:txBody>
                    <a:bodyPr/>
                    <a:lstStyle/>
                    <a:p>
                      <a:pPr algn="ctr" fontAlgn="b"/>
                      <a:r>
                        <a:rPr lang="en-US" altLang="zh-CN" sz="1100" b="0" i="0" u="none" strike="noStrike" dirty="0">
                          <a:solidFill>
                            <a:srgbClr val="000000"/>
                          </a:solidFill>
                          <a:effectLst/>
                          <a:latin typeface="+mj-ea"/>
                          <a:ea typeface="+mj-ea"/>
                        </a:rPr>
                        <a:t>39%</a:t>
                      </a:r>
                    </a:p>
                  </a:txBody>
                  <a:tcPr marL="9525" marR="9525" marT="9525" marB="0" anchor="ctr">
                    <a:solidFill>
                      <a:schemeClr val="accent2">
                        <a:lumMod val="40000"/>
                        <a:lumOff val="60000"/>
                      </a:schemeClr>
                    </a:solidFill>
                  </a:tcPr>
                </a:tc>
              </a:tr>
              <a:tr h="428385">
                <a:tc>
                  <a:txBody>
                    <a:bodyPr/>
                    <a:lstStyle/>
                    <a:p>
                      <a:pPr algn="l" fontAlgn="b"/>
                      <a:r>
                        <a:rPr lang="zh-CN" altLang="en-US" sz="1100" b="0" i="0" u="none" strike="noStrike" dirty="0">
                          <a:solidFill>
                            <a:srgbClr val="000000"/>
                          </a:solidFill>
                          <a:effectLst/>
                          <a:latin typeface="+mj-ea"/>
                          <a:ea typeface="+mj-ea"/>
                        </a:rPr>
                        <a:t>资产数额大</a:t>
                      </a:r>
                    </a:p>
                  </a:txBody>
                  <a:tcPr marL="9525" marR="9525" marT="9525" marB="0" anchor="ctr"/>
                </a:tc>
                <a:tc>
                  <a:txBody>
                    <a:bodyPr/>
                    <a:lstStyle/>
                    <a:p>
                      <a:pPr algn="ctr" fontAlgn="b"/>
                      <a:r>
                        <a:rPr lang="en-US" altLang="zh-CN" sz="1100" b="0" i="0" u="none" strike="noStrike">
                          <a:solidFill>
                            <a:srgbClr val="000000"/>
                          </a:solidFill>
                          <a:effectLst/>
                          <a:latin typeface="+mj-ea"/>
                          <a:ea typeface="+mj-ea"/>
                        </a:rPr>
                        <a:t>0%</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a:solidFill>
                            <a:srgbClr val="000000"/>
                          </a:solidFill>
                          <a:effectLst/>
                          <a:latin typeface="+mj-ea"/>
                          <a:ea typeface="+mj-ea"/>
                        </a:rPr>
                        <a:t>11%</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a:solidFill>
                            <a:srgbClr val="000000"/>
                          </a:solidFill>
                          <a:effectLst/>
                          <a:latin typeface="+mj-ea"/>
                          <a:ea typeface="+mj-ea"/>
                        </a:rPr>
                        <a:t>1%</a:t>
                      </a:r>
                    </a:p>
                  </a:txBody>
                  <a:tcPr marL="9525" marR="9525" marT="9525" marB="0" anchor="ctr">
                    <a:solidFill>
                      <a:schemeClr val="tx2">
                        <a:lumMod val="20000"/>
                        <a:lumOff val="80000"/>
                      </a:schemeClr>
                    </a:solidFill>
                  </a:tcPr>
                </a:tc>
                <a:tc>
                  <a:txBody>
                    <a:bodyPr/>
                    <a:lstStyle/>
                    <a:p>
                      <a:pPr algn="ctr" fontAlgn="b"/>
                      <a:r>
                        <a:rPr lang="en-US" altLang="zh-CN" sz="1100" b="0" i="0" u="none" strike="noStrike">
                          <a:solidFill>
                            <a:srgbClr val="000000"/>
                          </a:solidFill>
                          <a:effectLst/>
                          <a:latin typeface="+mj-ea"/>
                          <a:ea typeface="+mj-ea"/>
                        </a:rPr>
                        <a:t>0%</a:t>
                      </a:r>
                    </a:p>
                  </a:txBody>
                  <a:tcPr marL="9525" marR="9525" marT="9525" marB="0" anchor="ctr">
                    <a:solidFill>
                      <a:schemeClr val="tx2">
                        <a:lumMod val="20000"/>
                        <a:lumOff val="80000"/>
                      </a:schemeClr>
                    </a:solidFill>
                  </a:tcPr>
                </a:tc>
                <a:tc>
                  <a:txBody>
                    <a:bodyPr/>
                    <a:lstStyle/>
                    <a:p>
                      <a:pPr algn="ctr" fontAlgn="b"/>
                      <a:endParaRPr lang="zh-CN" altLang="en-US" sz="1100" b="0" i="0" u="none" strike="noStrike">
                        <a:solidFill>
                          <a:srgbClr val="000000"/>
                        </a:solidFill>
                        <a:effectLst/>
                        <a:latin typeface="+mj-ea"/>
                        <a:ea typeface="+mj-ea"/>
                      </a:endParaRPr>
                    </a:p>
                  </a:txBody>
                  <a:tcPr marL="9525" marR="9525" marT="9525" marB="0" anchor="ctr"/>
                </a:tc>
                <a:tc>
                  <a:txBody>
                    <a:bodyPr/>
                    <a:lstStyle/>
                    <a:p>
                      <a:pPr algn="ctr" fontAlgn="b"/>
                      <a:r>
                        <a:rPr lang="en-US" altLang="zh-CN" sz="1100" b="0" i="0" u="none" strike="noStrike">
                          <a:solidFill>
                            <a:srgbClr val="000000"/>
                          </a:solidFill>
                          <a:effectLst/>
                          <a:latin typeface="+mj-ea"/>
                          <a:ea typeface="+mj-ea"/>
                        </a:rPr>
                        <a:t>1%</a:t>
                      </a:r>
                    </a:p>
                  </a:txBody>
                  <a:tcPr marL="9525" marR="9525" marT="9525" marB="0" anchor="ctr">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0%</a:t>
                      </a:r>
                    </a:p>
                  </a:txBody>
                  <a:tcPr marL="9525" marR="9525" marT="9525" marB="0" anchor="ctr" anchorCtr="1">
                    <a:solidFill>
                      <a:schemeClr val="accent2">
                        <a:lumMod val="40000"/>
                        <a:lumOff val="60000"/>
                      </a:schemeClr>
                    </a:solidFill>
                  </a:tcPr>
                </a:tc>
                <a:tc>
                  <a:txBody>
                    <a:bodyPr/>
                    <a:lstStyle/>
                    <a:p>
                      <a:pPr algn="ctr" fontAlgn="b"/>
                      <a:r>
                        <a:rPr lang="en-US" altLang="zh-CN" sz="1100" b="0" i="0" u="none" strike="noStrike" dirty="0">
                          <a:solidFill>
                            <a:srgbClr val="000000"/>
                          </a:solidFill>
                          <a:effectLst/>
                          <a:latin typeface="+mj-ea"/>
                          <a:ea typeface="+mj-ea"/>
                        </a:rPr>
                        <a:t>1%</a:t>
                      </a:r>
                    </a:p>
                  </a:txBody>
                  <a:tcPr marL="9525" marR="9525" marT="9525" marB="0" anchor="ctr">
                    <a:solidFill>
                      <a:schemeClr val="accent2">
                        <a:lumMod val="40000"/>
                        <a:lumOff val="60000"/>
                      </a:schemeClr>
                    </a:solidFill>
                  </a:tcPr>
                </a:tc>
              </a:tr>
              <a:tr h="427862">
                <a:tc>
                  <a:txBody>
                    <a:bodyPr/>
                    <a:lstStyle/>
                    <a:p>
                      <a:pPr marL="0" algn="ctr" defTabSz="914400" rtl="0" eaLnBrk="1" fontAlgn="ctr" latinLnBrk="0" hangingPunct="1"/>
                      <a:r>
                        <a:rPr lang="zh-CN" altLang="en-US" sz="1300" b="1" u="none" strike="noStrike" kern="1200" dirty="0" smtClean="0">
                          <a:solidFill>
                            <a:schemeClr val="tx1"/>
                          </a:solidFill>
                          <a:effectLst/>
                          <a:latin typeface="+mn-lt"/>
                          <a:ea typeface="+mn-ea"/>
                          <a:cs typeface="+mn-cs"/>
                        </a:rPr>
                        <a:t>总计</a:t>
                      </a:r>
                      <a:endParaRPr lang="zh-CN" altLang="en-US" sz="1300" b="1" u="none" strike="noStrike" kern="1200" dirty="0">
                        <a:solidFill>
                          <a:schemeClr val="tx1"/>
                        </a:solidFill>
                        <a:effectLst/>
                        <a:latin typeface="+mn-lt"/>
                        <a:ea typeface="+mn-ea"/>
                        <a:cs typeface="+mn-cs"/>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3" name="矩形 2"/>
          <p:cNvSpPr/>
          <p:nvPr/>
        </p:nvSpPr>
        <p:spPr>
          <a:xfrm>
            <a:off x="7473034" y="3173324"/>
            <a:ext cx="553792" cy="37720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6669459" y="4008096"/>
            <a:ext cx="558992" cy="41377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995882" y="3162467"/>
            <a:ext cx="553792" cy="37720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内容占位符 2"/>
          <p:cNvSpPr txBox="1">
            <a:spLocks/>
          </p:cNvSpPr>
          <p:nvPr/>
        </p:nvSpPr>
        <p:spPr>
          <a:xfrm>
            <a:off x="895476" y="1268413"/>
            <a:ext cx="10029964" cy="3326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smtClean="0">
                <a:latin typeface="微软雅黑"/>
              </a:rPr>
              <a:t>蚂蚁聚宝的技术能力强给消费者留下较深印象</a:t>
            </a:r>
            <a:r>
              <a:rPr lang="zh-CN" altLang="en-US" sz="1400" dirty="0" smtClean="0"/>
              <a:t>。</a:t>
            </a:r>
            <a:endParaRPr lang="en-US" altLang="zh-CN" sz="1400" dirty="0" smtClean="0">
              <a:latin typeface="微软雅黑"/>
            </a:endParaRPr>
          </a:p>
        </p:txBody>
      </p:sp>
    </p:spTree>
    <p:extLst>
      <p:ext uri="{BB962C8B-B14F-4D97-AF65-F5344CB8AC3E}">
        <p14:creationId xmlns:p14="http://schemas.microsoft.com/office/powerpoint/2010/main" val="31778482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254807" y="5826035"/>
            <a:ext cx="2090057" cy="839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82597" y="208794"/>
            <a:ext cx="9587926" cy="1046740"/>
          </a:xfrm>
        </p:spPr>
        <p:txBody>
          <a:bodyPr/>
          <a:lstStyle/>
          <a:p>
            <a:pPr>
              <a:lnSpc>
                <a:spcPts val="3400"/>
              </a:lnSpc>
            </a:pPr>
            <a:r>
              <a:rPr lang="zh-CN" altLang="en-US" sz="2400" dirty="0" smtClean="0">
                <a:solidFill>
                  <a:schemeClr val="tx1"/>
                </a:solidFill>
              </a:rPr>
              <a:t>理财通“</a:t>
            </a:r>
            <a:r>
              <a:rPr lang="en-US" altLang="zh-CN" sz="2400" dirty="0" smtClean="0">
                <a:solidFill>
                  <a:schemeClr val="tx1"/>
                </a:solidFill>
              </a:rPr>
              <a:t>1</a:t>
            </a:r>
            <a:r>
              <a:rPr lang="zh-CN" altLang="en-US" sz="2400" dirty="0" smtClean="0">
                <a:solidFill>
                  <a:schemeClr val="tx1"/>
                </a:solidFill>
              </a:rPr>
              <a:t>分钱理财”强化“投资门槛低”的形象。但在交易</a:t>
            </a:r>
            <a:r>
              <a:rPr lang="en-US" altLang="zh-CN" sz="2400" dirty="0" smtClean="0">
                <a:solidFill>
                  <a:schemeClr val="tx1"/>
                </a:solidFill>
              </a:rPr>
              <a:t>/</a:t>
            </a:r>
            <a:r>
              <a:rPr lang="zh-CN" altLang="en-US" sz="2400" dirty="0" smtClean="0">
                <a:solidFill>
                  <a:schemeClr val="tx1"/>
                </a:solidFill>
              </a:rPr>
              <a:t>提现手续费上则不如蚂蚁聚宝和京东金融有优势。</a:t>
            </a:r>
            <a:endParaRPr lang="zh-CN" altLang="en-US" sz="24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33</a:t>
            </a:fld>
            <a:endParaRPr lang="zh-CN" altLang="en-US">
              <a:solidFill>
                <a:srgbClr val="2B2929"/>
              </a:solidFill>
            </a:endParaRPr>
          </a:p>
        </p:txBody>
      </p:sp>
      <p:sp>
        <p:nvSpPr>
          <p:cNvPr id="56" name="文本框 55"/>
          <p:cNvSpPr txBox="1"/>
          <p:nvPr/>
        </p:nvSpPr>
        <p:spPr>
          <a:xfrm>
            <a:off x="1962012" y="2145811"/>
            <a:ext cx="2896947" cy="323165"/>
          </a:xfrm>
          <a:prstGeom prst="rect">
            <a:avLst/>
          </a:prstGeom>
          <a:noFill/>
        </p:spPr>
        <p:txBody>
          <a:bodyPr wrap="none" rtlCol="0">
            <a:spAutoFit/>
          </a:bodyPr>
          <a:lstStyle/>
          <a:p>
            <a:r>
              <a:rPr lang="en-US" altLang="zh-CN" sz="1500" dirty="0" smtClean="0"/>
              <a:t>[ </a:t>
            </a:r>
            <a:r>
              <a:rPr lang="zh-CN" altLang="en-US" sz="1500" dirty="0" smtClean="0"/>
              <a:t>“交易门槛低”二级维度声量 </a:t>
            </a:r>
            <a:r>
              <a:rPr lang="en-US" altLang="zh-CN" sz="1500" dirty="0" smtClean="0"/>
              <a:t>]</a:t>
            </a:r>
            <a:endParaRPr lang="zh-CN" altLang="en-US" sz="1500" dirty="0"/>
          </a:p>
        </p:txBody>
      </p:sp>
      <p:pic>
        <p:nvPicPr>
          <p:cNvPr id="57"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59" name="文本框 58"/>
          <p:cNvSpPr txBox="1"/>
          <p:nvPr/>
        </p:nvSpPr>
        <p:spPr>
          <a:xfrm>
            <a:off x="1090230" y="6428032"/>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68" name="文本框 67"/>
          <p:cNvSpPr txBox="1"/>
          <p:nvPr/>
        </p:nvSpPr>
        <p:spPr>
          <a:xfrm>
            <a:off x="6815258" y="2111014"/>
            <a:ext cx="4628190" cy="323165"/>
          </a:xfrm>
          <a:prstGeom prst="rect">
            <a:avLst/>
          </a:prstGeom>
          <a:noFill/>
        </p:spPr>
        <p:txBody>
          <a:bodyPr wrap="none" rtlCol="0">
            <a:spAutoFit/>
          </a:bodyPr>
          <a:lstStyle/>
          <a:p>
            <a:r>
              <a:rPr lang="en-US" altLang="zh-CN" sz="1500" dirty="0" smtClean="0"/>
              <a:t>[ </a:t>
            </a:r>
            <a:r>
              <a:rPr lang="zh-CN" altLang="en-US" sz="1500" dirty="0"/>
              <a:t>“交易门槛低”</a:t>
            </a:r>
            <a:r>
              <a:rPr lang="zh-CN" altLang="en-US" sz="1500" dirty="0" smtClean="0"/>
              <a:t>二级维度非负面声量占比</a:t>
            </a:r>
            <a:r>
              <a:rPr lang="en-US" altLang="zh-CN" sz="1500" dirty="0" smtClean="0"/>
              <a:t>—</a:t>
            </a:r>
            <a:r>
              <a:rPr lang="zh-CN" altLang="en-US" sz="1500" dirty="0" smtClean="0"/>
              <a:t>分品牌 </a:t>
            </a:r>
            <a:r>
              <a:rPr lang="en-US" altLang="zh-CN" sz="1500" dirty="0" smtClean="0"/>
              <a:t>]</a:t>
            </a:r>
            <a:endParaRPr lang="zh-CN" altLang="en-US" sz="1500" dirty="0"/>
          </a:p>
        </p:txBody>
      </p:sp>
      <p:graphicFrame>
        <p:nvGraphicFramePr>
          <p:cNvPr id="69" name="表格 68"/>
          <p:cNvGraphicFramePr>
            <a:graphicFrameLocks noGrp="1"/>
          </p:cNvGraphicFramePr>
          <p:nvPr>
            <p:extLst>
              <p:ext uri="{D42A27DB-BD31-4B8C-83A1-F6EECF244321}">
                <p14:modId xmlns:p14="http://schemas.microsoft.com/office/powerpoint/2010/main" val="2524121323"/>
              </p:ext>
            </p:extLst>
          </p:nvPr>
        </p:nvGraphicFramePr>
        <p:xfrm>
          <a:off x="5735683" y="2710943"/>
          <a:ext cx="6167015" cy="2870391"/>
        </p:xfrm>
        <a:graphic>
          <a:graphicData uri="http://schemas.openxmlformats.org/drawingml/2006/table">
            <a:tbl>
              <a:tblPr>
                <a:tableStyleId>{3B4B98B0-60AC-42C2-AFA5-B58CD77FA1E5}</a:tableStyleId>
              </a:tblPr>
              <a:tblGrid>
                <a:gridCol w="966048"/>
                <a:gridCol w="644897"/>
                <a:gridCol w="829153"/>
                <a:gridCol w="716589"/>
                <a:gridCol w="649978"/>
                <a:gridCol w="136024"/>
                <a:gridCol w="689994"/>
                <a:gridCol w="712922"/>
                <a:gridCol w="821410"/>
              </a:tblGrid>
              <a:tr h="677781">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理财</a:t>
                      </a:r>
                      <a:r>
                        <a:rPr lang="zh-CN" altLang="en-US" sz="1100" b="0" i="0" u="none" strike="noStrike" kern="1200" dirty="0" smtClean="0">
                          <a:solidFill>
                            <a:srgbClr val="000000"/>
                          </a:solidFill>
                          <a:effectLst/>
                          <a:latin typeface="+mj-ea"/>
                          <a:ea typeface="+mj-ea"/>
                          <a:cs typeface="+mn-cs"/>
                        </a:rPr>
                        <a:t>通</a:t>
                      </a:r>
                      <a:endParaRPr lang="en-US" altLang="zh-CN" sz="1100" b="0" i="0" u="none" strike="noStrike" kern="1200" dirty="0" smtClean="0">
                        <a:solidFill>
                          <a:srgbClr val="000000"/>
                        </a:solidFill>
                        <a:effectLst/>
                        <a:latin typeface="+mj-ea"/>
                        <a:ea typeface="+mj-ea"/>
                        <a:cs typeface="+mn-c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N=8,232</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蚂蚁聚</a:t>
                      </a:r>
                      <a:r>
                        <a:rPr lang="zh-CN" altLang="en-US" sz="1100" b="0" i="0" u="none" strike="noStrike" kern="1200" dirty="0" smtClean="0">
                          <a:solidFill>
                            <a:srgbClr val="000000"/>
                          </a:solidFill>
                          <a:effectLst/>
                          <a:latin typeface="+mj-ea"/>
                          <a:ea typeface="+mj-ea"/>
                          <a:cs typeface="+mn-cs"/>
                        </a:rPr>
                        <a:t>宝</a:t>
                      </a:r>
                      <a:endParaRPr lang="en-US" altLang="zh-CN" sz="1100" b="0" i="0" u="none" strike="noStrike" kern="1200" dirty="0" smtClean="0">
                        <a:solidFill>
                          <a:srgbClr val="000000"/>
                        </a:solidFill>
                        <a:effectLst/>
                        <a:latin typeface="+mj-ea"/>
                        <a:ea typeface="+mj-ea"/>
                        <a:cs typeface="+mn-cs"/>
                      </a:endParaRPr>
                    </a:p>
                    <a:p>
                      <a:pPr algn="ctr" fontAlgn="b"/>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N=162,725</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京东</a:t>
                      </a:r>
                      <a:r>
                        <a:rPr lang="zh-CN" altLang="en-US" sz="1100" b="0" i="0" u="none" strike="noStrike" kern="1200" dirty="0" smtClean="0">
                          <a:solidFill>
                            <a:srgbClr val="000000"/>
                          </a:solidFill>
                          <a:effectLst/>
                          <a:latin typeface="+mj-ea"/>
                          <a:ea typeface="+mj-ea"/>
                          <a:cs typeface="+mn-cs"/>
                        </a:rPr>
                        <a:t>金融</a:t>
                      </a:r>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N=40,104</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小米</a:t>
                      </a:r>
                      <a:r>
                        <a:rPr lang="zh-CN" altLang="en-US" sz="1100" b="0" i="0" u="none" strike="noStrike" kern="1200" dirty="0" smtClean="0">
                          <a:solidFill>
                            <a:srgbClr val="000000"/>
                          </a:solidFill>
                          <a:effectLst/>
                          <a:latin typeface="+mj-ea"/>
                          <a:ea typeface="+mj-ea"/>
                          <a:cs typeface="+mn-cs"/>
                        </a:rPr>
                        <a:t>金融</a:t>
                      </a:r>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N=2,755</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　</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smtClean="0">
                          <a:solidFill>
                            <a:srgbClr val="000000"/>
                          </a:solidFill>
                          <a:effectLst/>
                          <a:latin typeface="+mj-ea"/>
                          <a:ea typeface="+mj-ea"/>
                          <a:cs typeface="+mn-cs"/>
                        </a:rPr>
                        <a:t>陆金所</a:t>
                      </a:r>
                      <a:endParaRPr lang="en-US" altLang="zh-CN" sz="1100" b="0" i="0" u="none" strike="noStrike" kern="1200" dirty="0" smtClean="0">
                        <a:solidFill>
                          <a:srgbClr val="000000"/>
                        </a:solidFill>
                        <a:effectLst/>
                        <a:latin typeface="+mj-ea"/>
                        <a:ea typeface="+mj-ea"/>
                        <a:cs typeface="+mn-cs"/>
                      </a:endParaRPr>
                    </a:p>
                    <a:p>
                      <a:pPr algn="ctr" fontAlgn="b"/>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N=17668</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天天</a:t>
                      </a:r>
                      <a:r>
                        <a:rPr lang="zh-CN" altLang="en-US" sz="1100" b="0" i="0" u="none" strike="noStrike" kern="1200" dirty="0" smtClean="0">
                          <a:solidFill>
                            <a:srgbClr val="000000"/>
                          </a:solidFill>
                          <a:effectLst/>
                          <a:latin typeface="+mj-ea"/>
                          <a:ea typeface="+mj-ea"/>
                          <a:cs typeface="+mn-cs"/>
                        </a:rPr>
                        <a:t>基金</a:t>
                      </a:r>
                      <a:endParaRPr lang="en-US" altLang="zh-CN" sz="1100" b="0" i="0" u="none" strike="noStrike" kern="1200" dirty="0" smtClean="0">
                        <a:solidFill>
                          <a:srgbClr val="000000"/>
                        </a:solidFill>
                        <a:effectLst/>
                        <a:latin typeface="+mj-ea"/>
                        <a:ea typeface="+mj-ea"/>
                        <a:cs typeface="+mn-cs"/>
                      </a:endParaRPr>
                    </a:p>
                    <a:p>
                      <a:pPr algn="ctr" fontAlgn="b"/>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N=6,039</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平安金</a:t>
                      </a:r>
                      <a:r>
                        <a:rPr lang="zh-CN" altLang="en-US" sz="1100" b="0" i="0" u="none" strike="noStrike" kern="1200" dirty="0" smtClean="0">
                          <a:solidFill>
                            <a:srgbClr val="000000"/>
                          </a:solidFill>
                          <a:effectLst/>
                          <a:latin typeface="+mj-ea"/>
                          <a:ea typeface="+mj-ea"/>
                          <a:cs typeface="+mn-cs"/>
                        </a:rPr>
                        <a:t>管家</a:t>
                      </a:r>
                      <a:endParaRPr lang="en-US" altLang="zh-CN" sz="1100" b="0" i="0" u="none" strike="noStrike" kern="1200" dirty="0" smtClean="0">
                        <a:solidFill>
                          <a:srgbClr val="000000"/>
                        </a:solidFill>
                        <a:effectLst/>
                        <a:latin typeface="+mj-ea"/>
                        <a:ea typeface="+mj-ea"/>
                        <a:cs typeface="+mn-cs"/>
                      </a:endParaRPr>
                    </a:p>
                    <a:p>
                      <a:pPr algn="ctr" fontAlgn="b"/>
                      <a:r>
                        <a:rPr lang="zh-CN" altLang="en-US" sz="800" b="0" i="0" u="none" strike="noStrike" kern="1200" dirty="0" smtClean="0">
                          <a:solidFill>
                            <a:srgbClr val="000000"/>
                          </a:solidFill>
                          <a:effectLst/>
                          <a:latin typeface="+mj-ea"/>
                          <a:ea typeface="+mn-ea"/>
                          <a:cs typeface="+mn-cs"/>
                        </a:rPr>
                        <a:t>（</a:t>
                      </a:r>
                      <a:r>
                        <a:rPr lang="en-US" altLang="zh-CN" sz="800" b="0" i="0" u="none" strike="noStrike" kern="1200" dirty="0" smtClean="0">
                          <a:solidFill>
                            <a:srgbClr val="000000"/>
                          </a:solidFill>
                          <a:effectLst/>
                          <a:latin typeface="+mj-ea"/>
                          <a:ea typeface="+mn-ea"/>
                          <a:cs typeface="+mn-cs"/>
                        </a:rPr>
                        <a:t>N=1,487</a:t>
                      </a:r>
                      <a:r>
                        <a:rPr lang="zh-CN" altLang="en-US" sz="800" b="0" i="0" u="none" strike="noStrike" kern="1200" dirty="0" smtClean="0">
                          <a:solidFill>
                            <a:srgbClr val="000000"/>
                          </a:solidFill>
                          <a:effectLst/>
                          <a:latin typeface="+mj-ea"/>
                          <a:ea typeface="+mn-ea"/>
                          <a:cs typeface="+mn-cs"/>
                        </a:rPr>
                        <a:t>）</a:t>
                      </a:r>
                      <a:endParaRPr lang="zh-CN" altLang="en-US" sz="8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548487">
                <a:tc>
                  <a:txBody>
                    <a:bodyPr/>
                    <a:lstStyle/>
                    <a:p>
                      <a:pPr algn="l" rtl="0"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交易</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提现手续费低</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r" fontAlgn="b"/>
                      <a:r>
                        <a:rPr lang="en-US" altLang="zh-CN" sz="1100" b="0" i="0" u="none" strike="noStrike" dirty="0">
                          <a:solidFill>
                            <a:srgbClr val="000000"/>
                          </a:solidFill>
                          <a:effectLst/>
                          <a:latin typeface="+mj-ea"/>
                          <a:ea typeface="+mj-ea"/>
                        </a:rPr>
                        <a:t>20%</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100" b="0" i="0" u="none" strike="noStrike" dirty="0">
                          <a:solidFill>
                            <a:srgbClr val="000000"/>
                          </a:solidFill>
                          <a:effectLst/>
                          <a:latin typeface="+mj-ea"/>
                          <a:ea typeface="+mj-ea"/>
                        </a:rPr>
                        <a:t>62%</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100" b="0" i="0" u="none" strike="noStrike" dirty="0">
                          <a:solidFill>
                            <a:srgbClr val="000000"/>
                          </a:solidFill>
                          <a:effectLst/>
                          <a:latin typeface="+mj-ea"/>
                          <a:ea typeface="+mj-ea"/>
                        </a:rPr>
                        <a:t>58%</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100" b="0" i="0" u="none" strike="noStrike" dirty="0">
                          <a:solidFill>
                            <a:srgbClr val="000000"/>
                          </a:solidFill>
                          <a:effectLst/>
                          <a:latin typeface="+mj-ea"/>
                          <a:ea typeface="+mj-ea"/>
                        </a:rPr>
                        <a:t>23%</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tcPr>
                </a:tc>
                <a:tc>
                  <a:txBody>
                    <a:bodyPr/>
                    <a:lstStyle/>
                    <a:p>
                      <a:pPr algn="r" fontAlgn="b"/>
                      <a:r>
                        <a:rPr lang="en-US" altLang="zh-CN" sz="1100" b="0" i="0" u="none" strike="noStrike">
                          <a:solidFill>
                            <a:srgbClr val="000000"/>
                          </a:solidFill>
                          <a:effectLst/>
                          <a:latin typeface="+mj-ea"/>
                          <a:ea typeface="+mj-ea"/>
                        </a:rPr>
                        <a:t>22%</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31%</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82%</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r>
              <a:tr h="548487">
                <a:tc>
                  <a:txBody>
                    <a:bodyPr/>
                    <a:lstStyle/>
                    <a:p>
                      <a:pPr algn="l"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资金进出灵活</a:t>
                      </a:r>
                    </a:p>
                  </a:txBody>
                  <a:tcPr marL="9525" marR="9525" marT="9525" marB="0" anchor="ctr"/>
                </a:tc>
                <a:tc>
                  <a:txBody>
                    <a:bodyPr/>
                    <a:lstStyle/>
                    <a:p>
                      <a:pPr algn="r" fontAlgn="b"/>
                      <a:r>
                        <a:rPr lang="en-US" altLang="zh-CN" sz="1100" b="0" i="0" u="none" strike="noStrike">
                          <a:solidFill>
                            <a:srgbClr val="000000"/>
                          </a:solidFill>
                          <a:effectLst/>
                          <a:latin typeface="+mj-ea"/>
                          <a:ea typeface="+mj-ea"/>
                        </a:rPr>
                        <a:t>38%</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23%</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15%</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dirty="0">
                          <a:solidFill>
                            <a:srgbClr val="000000"/>
                          </a:solidFill>
                          <a:effectLst/>
                          <a:latin typeface="+mj-ea"/>
                          <a:ea typeface="+mj-ea"/>
                        </a:rPr>
                        <a:t>31%</a:t>
                      </a: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dirty="0">
                          <a:solidFill>
                            <a:srgbClr val="000000"/>
                          </a:solidFill>
                          <a:effectLst/>
                          <a:latin typeface="+mj-ea"/>
                          <a:ea typeface="+mj-ea"/>
                        </a:rPr>
                        <a:t>43%</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62%</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10%</a:t>
                      </a:r>
                    </a:p>
                  </a:txBody>
                  <a:tcPr marL="9525" marR="9525" marT="9525" marB="0" anchor="ctr" anchorCtr="1">
                    <a:solidFill>
                      <a:schemeClr val="accent2">
                        <a:lumMod val="40000"/>
                        <a:lumOff val="60000"/>
                      </a:schemeClr>
                    </a:solidFill>
                  </a:tcPr>
                </a:tc>
              </a:tr>
              <a:tr h="547818">
                <a:tc>
                  <a:txBody>
                    <a:bodyPr/>
                    <a:lstStyle/>
                    <a:p>
                      <a:pPr algn="l" rtl="0"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投资门槛低</a:t>
                      </a:r>
                    </a:p>
                  </a:txBody>
                  <a:tcPr marL="9525" marR="9525" marT="9525" marB="0" anchor="ctr"/>
                </a:tc>
                <a:tc>
                  <a:txBody>
                    <a:bodyPr/>
                    <a:lstStyle/>
                    <a:p>
                      <a:pPr algn="r" fontAlgn="b"/>
                      <a:r>
                        <a:rPr lang="en-US" altLang="zh-CN" sz="1100" b="0" i="0" u="none" strike="noStrike">
                          <a:solidFill>
                            <a:srgbClr val="000000"/>
                          </a:solidFill>
                          <a:effectLst/>
                          <a:latin typeface="+mj-ea"/>
                          <a:ea typeface="+mj-ea"/>
                        </a:rPr>
                        <a:t>42%</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15%</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27%</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46%</a:t>
                      </a: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a:solidFill>
                            <a:srgbClr val="000000"/>
                          </a:solidFill>
                          <a:effectLst/>
                          <a:latin typeface="+mj-ea"/>
                          <a:ea typeface="+mj-ea"/>
                        </a:rPr>
                        <a:t>35%</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7%</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8%</a:t>
                      </a:r>
                    </a:p>
                  </a:txBody>
                  <a:tcPr marL="9525" marR="9525" marT="9525" marB="0" anchor="ctr" anchorCtr="1">
                    <a:solidFill>
                      <a:schemeClr val="accent2">
                        <a:lumMod val="40000"/>
                        <a:lumOff val="60000"/>
                      </a:schemeClr>
                    </a:solidFill>
                  </a:tcPr>
                </a:tc>
              </a:tr>
              <a:tr h="547818">
                <a:tc>
                  <a:txBody>
                    <a:bodyPr/>
                    <a:lstStyle/>
                    <a:p>
                      <a:pPr marL="0" algn="ctr" defTabSz="914400" rtl="0" eaLnBrk="1" fontAlgn="ctr" latinLnBrk="0" hangingPunct="1"/>
                      <a:r>
                        <a:rPr lang="zh-CN" altLang="en-US" sz="1300" b="1" u="none" strike="noStrike" kern="1200" dirty="0" smtClean="0">
                          <a:solidFill>
                            <a:schemeClr val="tx1"/>
                          </a:solidFill>
                          <a:effectLst/>
                          <a:latin typeface="+mn-lt"/>
                          <a:ea typeface="+mn-ea"/>
                          <a:cs typeface="+mn-cs"/>
                        </a:rPr>
                        <a:t>总计</a:t>
                      </a:r>
                      <a:endParaRPr lang="zh-CN" altLang="en-US" sz="1300" b="1" u="none" strike="noStrike" kern="1200" dirty="0">
                        <a:solidFill>
                          <a:schemeClr val="tx1"/>
                        </a:solidFill>
                        <a:effectLst/>
                        <a:latin typeface="+mn-lt"/>
                        <a:ea typeface="+mn-ea"/>
                        <a:cs typeface="+mn-cs"/>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3" name="矩形 2"/>
          <p:cNvSpPr/>
          <p:nvPr/>
        </p:nvSpPr>
        <p:spPr>
          <a:xfrm>
            <a:off x="10431668" y="4017725"/>
            <a:ext cx="579550" cy="377201"/>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11227814" y="3478314"/>
            <a:ext cx="540913" cy="35738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6741800" y="4544589"/>
            <a:ext cx="558992" cy="41377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p:cNvGraphicFramePr/>
          <p:nvPr>
            <p:extLst>
              <p:ext uri="{D42A27DB-BD31-4B8C-83A1-F6EECF244321}">
                <p14:modId xmlns:p14="http://schemas.microsoft.com/office/powerpoint/2010/main" val="2488534270"/>
              </p:ext>
            </p:extLst>
          </p:nvPr>
        </p:nvGraphicFramePr>
        <p:xfrm>
          <a:off x="947238" y="2550015"/>
          <a:ext cx="4678418" cy="32663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2133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254807" y="5826035"/>
            <a:ext cx="2090057" cy="839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95476" y="195915"/>
            <a:ext cx="9587926" cy="579945"/>
          </a:xfrm>
        </p:spPr>
        <p:txBody>
          <a:bodyPr/>
          <a:lstStyle/>
          <a:p>
            <a:pPr>
              <a:lnSpc>
                <a:spcPts val="3400"/>
              </a:lnSpc>
            </a:pPr>
            <a:r>
              <a:rPr lang="zh-CN" altLang="en-US" sz="2400" dirty="0" smtClean="0">
                <a:solidFill>
                  <a:schemeClr val="tx1"/>
                </a:solidFill>
              </a:rPr>
              <a:t>投资去向和帐户安全性是网民关注的安全问题。</a:t>
            </a:r>
            <a:endParaRPr lang="zh-CN" altLang="en-US" sz="24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34</a:t>
            </a:fld>
            <a:endParaRPr lang="zh-CN" altLang="en-US">
              <a:solidFill>
                <a:srgbClr val="2B2929"/>
              </a:solidFill>
            </a:endParaRPr>
          </a:p>
        </p:txBody>
      </p:sp>
      <p:sp>
        <p:nvSpPr>
          <p:cNvPr id="56" name="文本框 55"/>
          <p:cNvSpPr txBox="1"/>
          <p:nvPr/>
        </p:nvSpPr>
        <p:spPr>
          <a:xfrm>
            <a:off x="1962012" y="2145811"/>
            <a:ext cx="2810385" cy="323165"/>
          </a:xfrm>
          <a:prstGeom prst="rect">
            <a:avLst/>
          </a:prstGeom>
          <a:noFill/>
        </p:spPr>
        <p:txBody>
          <a:bodyPr wrap="none" rtlCol="0">
            <a:spAutoFit/>
          </a:bodyPr>
          <a:lstStyle/>
          <a:p>
            <a:r>
              <a:rPr lang="en-US" altLang="zh-CN" sz="1500" dirty="0" smtClean="0"/>
              <a:t>[ </a:t>
            </a:r>
            <a:r>
              <a:rPr lang="zh-CN" altLang="en-US" sz="1500" dirty="0" smtClean="0"/>
              <a:t>“ 安全可靠 ”二级维度声量 </a:t>
            </a:r>
            <a:r>
              <a:rPr lang="en-US" altLang="zh-CN" sz="1500" dirty="0" smtClean="0"/>
              <a:t>]</a:t>
            </a:r>
            <a:endParaRPr lang="zh-CN" altLang="en-US" sz="1500" dirty="0"/>
          </a:p>
        </p:txBody>
      </p:sp>
      <p:pic>
        <p:nvPicPr>
          <p:cNvPr id="57"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59" name="文本框 58"/>
          <p:cNvSpPr txBox="1"/>
          <p:nvPr/>
        </p:nvSpPr>
        <p:spPr>
          <a:xfrm>
            <a:off x="1090230" y="6428032"/>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68" name="文本框 67"/>
          <p:cNvSpPr txBox="1"/>
          <p:nvPr/>
        </p:nvSpPr>
        <p:spPr>
          <a:xfrm>
            <a:off x="7081920" y="2110362"/>
            <a:ext cx="4435830" cy="323165"/>
          </a:xfrm>
          <a:prstGeom prst="rect">
            <a:avLst/>
          </a:prstGeom>
          <a:noFill/>
        </p:spPr>
        <p:txBody>
          <a:bodyPr wrap="none" rtlCol="0">
            <a:spAutoFit/>
          </a:bodyPr>
          <a:lstStyle/>
          <a:p>
            <a:r>
              <a:rPr lang="en-US" altLang="zh-CN" sz="1500" dirty="0" smtClean="0"/>
              <a:t>[ </a:t>
            </a:r>
            <a:r>
              <a:rPr lang="zh-CN" altLang="en-US" sz="1500" dirty="0" smtClean="0"/>
              <a:t>“安全可靠”二级维度非负面声量占比</a:t>
            </a:r>
            <a:r>
              <a:rPr lang="en-US" altLang="zh-CN" sz="1500" dirty="0" smtClean="0"/>
              <a:t>—</a:t>
            </a:r>
            <a:r>
              <a:rPr lang="zh-CN" altLang="en-US" sz="1500" dirty="0" smtClean="0"/>
              <a:t>分品牌 </a:t>
            </a:r>
            <a:r>
              <a:rPr lang="en-US" altLang="zh-CN" sz="1500" dirty="0" smtClean="0"/>
              <a:t>]</a:t>
            </a:r>
            <a:endParaRPr lang="zh-CN" altLang="en-US" sz="1500" dirty="0"/>
          </a:p>
        </p:txBody>
      </p:sp>
      <p:graphicFrame>
        <p:nvGraphicFramePr>
          <p:cNvPr id="69" name="表格 68"/>
          <p:cNvGraphicFramePr>
            <a:graphicFrameLocks noGrp="1"/>
          </p:cNvGraphicFramePr>
          <p:nvPr>
            <p:extLst>
              <p:ext uri="{D42A27DB-BD31-4B8C-83A1-F6EECF244321}">
                <p14:modId xmlns:p14="http://schemas.microsoft.com/office/powerpoint/2010/main" val="670027876"/>
              </p:ext>
            </p:extLst>
          </p:nvPr>
        </p:nvGraphicFramePr>
        <p:xfrm>
          <a:off x="5843202" y="2584379"/>
          <a:ext cx="6095343" cy="3146430"/>
        </p:xfrm>
        <a:graphic>
          <a:graphicData uri="http://schemas.openxmlformats.org/drawingml/2006/table">
            <a:tbl>
              <a:tblPr>
                <a:tableStyleId>{3B4B98B0-60AC-42C2-AFA5-B58CD77FA1E5}</a:tableStyleId>
              </a:tblPr>
              <a:tblGrid>
                <a:gridCol w="1164463"/>
                <a:gridCol w="719659"/>
                <a:gridCol w="755679"/>
                <a:gridCol w="614212"/>
                <a:gridCol w="637983"/>
                <a:gridCol w="172255"/>
                <a:gridCol w="585483"/>
                <a:gridCol w="662357"/>
                <a:gridCol w="783252"/>
              </a:tblGrid>
              <a:tr h="623891">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理财</a:t>
                      </a:r>
                      <a:r>
                        <a:rPr lang="zh-CN" altLang="en-US" sz="1100" b="0" i="0" u="none" strike="noStrike" kern="1200" dirty="0" smtClean="0">
                          <a:solidFill>
                            <a:srgbClr val="000000"/>
                          </a:solidFill>
                          <a:effectLst/>
                          <a:latin typeface="+mj-ea"/>
                          <a:ea typeface="+mj-ea"/>
                          <a:cs typeface="+mn-cs"/>
                        </a:rPr>
                        <a:t>通</a:t>
                      </a:r>
                      <a:endParaRPr lang="en-US" altLang="zh-CN" sz="1100" b="0" i="0" u="none" strike="noStrike" kern="1200" dirty="0" smtClean="0">
                        <a:solidFill>
                          <a:srgbClr val="000000"/>
                        </a:solidFill>
                        <a:effectLst/>
                        <a:latin typeface="+mj-ea"/>
                        <a:ea typeface="+mj-ea"/>
                        <a:cs typeface="+mn-c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800" b="0" i="0" u="none" strike="noStrike" kern="1200" dirty="0" smtClean="0">
                          <a:solidFill>
                            <a:srgbClr val="000000"/>
                          </a:solidFill>
                          <a:effectLst/>
                          <a:latin typeface="+mj-ea"/>
                          <a:ea typeface="+mn-ea"/>
                          <a:cs typeface="+mn-cs"/>
                        </a:rPr>
                        <a:t>(N=12,100)</a:t>
                      </a:r>
                      <a:endParaRPr lang="zh-CN" altLang="en-US" sz="800" b="0" i="0" u="none" strike="noStrike" kern="1200" dirty="0" smtClean="0">
                        <a:solidFill>
                          <a:srgbClr val="000000"/>
                        </a:solidFill>
                        <a:effectLst/>
                        <a:latin typeface="+mj-ea"/>
                        <a:ea typeface="+mn-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蚂蚁聚</a:t>
                      </a:r>
                      <a:r>
                        <a:rPr lang="zh-CN" altLang="en-US" sz="1100" b="0" i="0" u="none" strike="noStrike" kern="1200" dirty="0" smtClean="0">
                          <a:solidFill>
                            <a:srgbClr val="000000"/>
                          </a:solidFill>
                          <a:effectLst/>
                          <a:latin typeface="+mj-ea"/>
                          <a:ea typeface="+mj-ea"/>
                          <a:cs typeface="+mn-cs"/>
                        </a:rPr>
                        <a:t>宝</a:t>
                      </a:r>
                      <a:endParaRPr lang="en-US" altLang="zh-CN" sz="1100" b="0" i="0" u="none" strike="noStrike" kern="1200" dirty="0" smtClean="0">
                        <a:solidFill>
                          <a:srgbClr val="000000"/>
                        </a:solidFill>
                        <a:effectLst/>
                        <a:latin typeface="+mj-ea"/>
                        <a:ea typeface="+mj-ea"/>
                        <a:cs typeface="+mn-cs"/>
                      </a:endParaRPr>
                    </a:p>
                    <a:p>
                      <a:pPr algn="ctr" fontAlgn="b"/>
                      <a:r>
                        <a:rPr lang="en-US" altLang="zh-CN" sz="800" b="0" i="0" u="none" strike="noStrike" kern="1200" dirty="0" smtClean="0">
                          <a:solidFill>
                            <a:srgbClr val="000000"/>
                          </a:solidFill>
                          <a:effectLst/>
                          <a:latin typeface="+mj-ea"/>
                          <a:ea typeface="+mn-ea"/>
                          <a:cs typeface="+mn-cs"/>
                        </a:rPr>
                        <a:t>(N=87,922)</a:t>
                      </a:r>
                      <a:endParaRPr lang="zh-CN" altLang="en-US" sz="800" b="0" i="0" u="none" strike="noStrike" kern="1200" dirty="0">
                        <a:solidFill>
                          <a:srgbClr val="000000"/>
                        </a:solidFill>
                        <a:effectLst/>
                        <a:latin typeface="+mj-ea"/>
                        <a:ea typeface="+mn-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smtClean="0">
                          <a:solidFill>
                            <a:srgbClr val="000000"/>
                          </a:solidFill>
                          <a:effectLst/>
                          <a:latin typeface="+mj-ea"/>
                          <a:ea typeface="+mj-ea"/>
                          <a:cs typeface="+mn-cs"/>
                        </a:rPr>
                        <a:t>京东金融</a:t>
                      </a:r>
                      <a:endParaRPr lang="en-US" altLang="zh-CN" sz="1100" b="0" i="0" u="none" strike="noStrike" kern="1200" dirty="0" smtClean="0">
                        <a:solidFill>
                          <a:srgbClr val="000000"/>
                        </a:solidFill>
                        <a:effectLst/>
                        <a:latin typeface="+mj-ea"/>
                        <a:ea typeface="+mj-ea"/>
                        <a:cs typeface="+mn-c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800" b="0" i="0" u="none" strike="noStrike" kern="1200" dirty="0" smtClean="0">
                          <a:solidFill>
                            <a:srgbClr val="000000"/>
                          </a:solidFill>
                          <a:effectLst/>
                          <a:latin typeface="+mj-ea"/>
                          <a:ea typeface="+mn-ea"/>
                          <a:cs typeface="+mn-cs"/>
                        </a:rPr>
                        <a:t>(N=57,925)</a:t>
                      </a:r>
                      <a:endParaRPr lang="zh-CN" altLang="en-US" sz="800" b="0" i="0" u="none" strike="noStrike" kern="1200" dirty="0" smtClean="0">
                        <a:solidFill>
                          <a:srgbClr val="000000"/>
                        </a:solidFill>
                        <a:effectLst/>
                        <a:latin typeface="+mj-ea"/>
                        <a:ea typeface="+mn-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小米</a:t>
                      </a:r>
                      <a:r>
                        <a:rPr lang="zh-CN" altLang="en-US" sz="1100" b="0" i="0" u="none" strike="noStrike" kern="1200" dirty="0" smtClean="0">
                          <a:solidFill>
                            <a:srgbClr val="000000"/>
                          </a:solidFill>
                          <a:effectLst/>
                          <a:latin typeface="+mj-ea"/>
                          <a:ea typeface="+mj-ea"/>
                          <a:cs typeface="+mn-cs"/>
                        </a:rPr>
                        <a:t>金融</a:t>
                      </a:r>
                      <a:endParaRPr lang="en-US" altLang="zh-CN" sz="1100" b="0" i="0" u="none" strike="noStrike" kern="1200" dirty="0" smtClean="0">
                        <a:solidFill>
                          <a:srgbClr val="000000"/>
                        </a:solidFill>
                        <a:effectLst/>
                        <a:latin typeface="+mj-ea"/>
                        <a:ea typeface="+mj-ea"/>
                        <a:cs typeface="+mn-c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800" b="0" i="0" u="none" strike="noStrike" kern="1200" dirty="0" smtClean="0">
                          <a:solidFill>
                            <a:srgbClr val="000000"/>
                          </a:solidFill>
                          <a:effectLst/>
                          <a:latin typeface="+mj-ea"/>
                          <a:ea typeface="+mn-ea"/>
                          <a:cs typeface="+mn-cs"/>
                        </a:rPr>
                        <a:t>(N=1,301)</a:t>
                      </a:r>
                      <a:endParaRPr lang="zh-CN" altLang="en-US" sz="800" b="0" i="0" u="none" strike="noStrike" kern="1200" dirty="0" smtClean="0">
                        <a:solidFill>
                          <a:srgbClr val="000000"/>
                        </a:solidFill>
                        <a:effectLst/>
                        <a:latin typeface="+mj-ea"/>
                        <a:ea typeface="+mn-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　</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陆金</a:t>
                      </a:r>
                      <a:r>
                        <a:rPr lang="zh-CN" altLang="en-US" sz="1100" b="0" i="0" u="none" strike="noStrike" kern="1200" dirty="0" smtClean="0">
                          <a:solidFill>
                            <a:srgbClr val="000000"/>
                          </a:solidFill>
                          <a:effectLst/>
                          <a:latin typeface="+mj-ea"/>
                          <a:ea typeface="+mj-ea"/>
                          <a:cs typeface="+mn-cs"/>
                        </a:rPr>
                        <a:t>所</a:t>
                      </a:r>
                      <a:endParaRPr lang="en-US" altLang="zh-CN" sz="1100" b="0" i="0" u="none" strike="noStrike" kern="1200" dirty="0" smtClean="0">
                        <a:solidFill>
                          <a:srgbClr val="000000"/>
                        </a:solidFill>
                        <a:effectLst/>
                        <a:latin typeface="+mj-ea"/>
                        <a:ea typeface="+mj-ea"/>
                        <a:cs typeface="+mn-c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800" b="0" i="0" u="none" strike="noStrike" kern="1200" dirty="0" smtClean="0">
                          <a:solidFill>
                            <a:srgbClr val="000000"/>
                          </a:solidFill>
                          <a:effectLst/>
                          <a:latin typeface="+mj-ea"/>
                          <a:ea typeface="+mn-ea"/>
                          <a:cs typeface="+mn-cs"/>
                        </a:rPr>
                        <a:t>(N=19,877)</a:t>
                      </a:r>
                      <a:endParaRPr lang="zh-CN" altLang="en-US" sz="800" b="0" i="0" u="none" strike="noStrike" kern="1200" dirty="0" smtClean="0">
                        <a:solidFill>
                          <a:srgbClr val="000000"/>
                        </a:solidFill>
                        <a:effectLst/>
                        <a:latin typeface="+mj-ea"/>
                        <a:ea typeface="+mn-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天天</a:t>
                      </a:r>
                      <a:r>
                        <a:rPr lang="zh-CN" altLang="en-US" sz="1100" b="0" i="0" u="none" strike="noStrike" kern="1200" dirty="0" smtClean="0">
                          <a:solidFill>
                            <a:srgbClr val="000000"/>
                          </a:solidFill>
                          <a:effectLst/>
                          <a:latin typeface="+mj-ea"/>
                          <a:ea typeface="+mj-ea"/>
                          <a:cs typeface="+mn-cs"/>
                        </a:rPr>
                        <a:t>基金</a:t>
                      </a:r>
                      <a:endParaRPr lang="en-US" altLang="zh-CN" sz="1100" b="0" i="0" u="none" strike="noStrike" kern="1200" dirty="0" smtClean="0">
                        <a:solidFill>
                          <a:srgbClr val="000000"/>
                        </a:solidFill>
                        <a:effectLst/>
                        <a:latin typeface="+mj-ea"/>
                        <a:ea typeface="+mj-ea"/>
                        <a:cs typeface="+mn-c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800" b="0" i="0" u="none" strike="noStrike" kern="1200" dirty="0" smtClean="0">
                          <a:solidFill>
                            <a:srgbClr val="000000"/>
                          </a:solidFill>
                          <a:effectLst/>
                          <a:latin typeface="+mj-ea"/>
                          <a:ea typeface="+mn-ea"/>
                          <a:cs typeface="+mn-cs"/>
                        </a:rPr>
                        <a:t>(N=1,662)</a:t>
                      </a:r>
                      <a:endParaRPr lang="zh-CN" altLang="en-US" sz="800" b="0" i="0" u="none" strike="noStrike" kern="1200" dirty="0" smtClean="0">
                        <a:solidFill>
                          <a:srgbClr val="000000"/>
                        </a:solidFill>
                        <a:effectLst/>
                        <a:latin typeface="+mj-ea"/>
                        <a:ea typeface="+mn-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平安金</a:t>
                      </a:r>
                      <a:r>
                        <a:rPr lang="zh-CN" altLang="en-US" sz="1100" b="0" i="0" u="none" strike="noStrike" kern="1200" dirty="0" smtClean="0">
                          <a:solidFill>
                            <a:srgbClr val="000000"/>
                          </a:solidFill>
                          <a:effectLst/>
                          <a:latin typeface="+mj-ea"/>
                          <a:ea typeface="+mj-ea"/>
                          <a:cs typeface="+mn-cs"/>
                        </a:rPr>
                        <a:t>管家</a:t>
                      </a:r>
                      <a:endParaRPr lang="en-US" altLang="zh-CN" sz="1100" b="0" i="0" u="none" strike="noStrike" kern="1200" dirty="0" smtClean="0">
                        <a:solidFill>
                          <a:srgbClr val="000000"/>
                        </a:solidFill>
                        <a:effectLst/>
                        <a:latin typeface="+mj-ea"/>
                        <a:ea typeface="+mj-ea"/>
                        <a:cs typeface="+mn-cs"/>
                      </a:endParaRPr>
                    </a:p>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800" b="0" i="0" u="none" strike="noStrike" kern="1200" dirty="0" smtClean="0">
                          <a:solidFill>
                            <a:srgbClr val="000000"/>
                          </a:solidFill>
                          <a:effectLst/>
                          <a:latin typeface="+mj-ea"/>
                          <a:ea typeface="+mn-ea"/>
                          <a:cs typeface="+mn-cs"/>
                        </a:rPr>
                        <a:t>(N=1,609)</a:t>
                      </a:r>
                      <a:endParaRPr lang="zh-CN" altLang="en-US" sz="800" b="0" i="0" u="none" strike="noStrike" kern="1200" dirty="0" smtClean="0">
                        <a:solidFill>
                          <a:srgbClr val="000000"/>
                        </a:solidFill>
                        <a:effectLst/>
                        <a:latin typeface="+mj-ea"/>
                        <a:ea typeface="+mn-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504878">
                <a:tc>
                  <a:txBody>
                    <a:bodyPr/>
                    <a:lstStyle/>
                    <a:p>
                      <a:pPr algn="l" fontAlgn="b"/>
                      <a:r>
                        <a:rPr lang="zh-CN" altLang="en-US" sz="1200" b="0" i="0" u="none" strike="noStrike" dirty="0" smtClean="0">
                          <a:solidFill>
                            <a:srgbClr val="000000"/>
                          </a:solidFill>
                          <a:effectLst/>
                          <a:latin typeface="+mn-ea"/>
                          <a:ea typeface="+mn-ea"/>
                        </a:rPr>
                        <a:t> 投资</a:t>
                      </a:r>
                      <a:r>
                        <a:rPr lang="zh-CN" altLang="en-US" sz="1200" b="0" i="0" u="none" strike="noStrike" dirty="0">
                          <a:solidFill>
                            <a:srgbClr val="000000"/>
                          </a:solidFill>
                          <a:effectLst/>
                          <a:latin typeface="+mn-ea"/>
                          <a:ea typeface="+mn-ea"/>
                        </a:rPr>
                        <a:t>去向安全</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r" fontAlgn="b"/>
                      <a:r>
                        <a:rPr lang="en-US" altLang="zh-CN" sz="1200" b="0" i="0" u="none" strike="noStrike" dirty="0">
                          <a:solidFill>
                            <a:srgbClr val="000000"/>
                          </a:solidFill>
                          <a:effectLst/>
                          <a:latin typeface="+mn-ea"/>
                          <a:ea typeface="+mn-ea"/>
                        </a:rPr>
                        <a:t>44%</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200" b="0" i="0" u="none" strike="noStrike" dirty="0">
                          <a:solidFill>
                            <a:srgbClr val="000000"/>
                          </a:solidFill>
                          <a:effectLst/>
                          <a:latin typeface="+mn-ea"/>
                          <a:ea typeface="+mn-ea"/>
                        </a:rPr>
                        <a:t>39%</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200" b="0" i="0" u="none" strike="noStrike" dirty="0">
                          <a:solidFill>
                            <a:srgbClr val="000000"/>
                          </a:solidFill>
                          <a:effectLst/>
                          <a:latin typeface="+mn-ea"/>
                          <a:ea typeface="+mn-ea"/>
                        </a:rPr>
                        <a:t>50%</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200" b="0" i="0" u="none" strike="noStrike" dirty="0" smtClean="0">
                          <a:solidFill>
                            <a:srgbClr val="000000"/>
                          </a:solidFill>
                          <a:effectLst/>
                          <a:latin typeface="+mn-ea"/>
                          <a:ea typeface="+mn-ea"/>
                        </a:rPr>
                        <a:t>51%</a:t>
                      </a:r>
                      <a:endParaRPr lang="en-US" altLang="zh-CN" sz="1200" b="0" i="0" u="none" strike="noStrike" dirty="0">
                        <a:solidFill>
                          <a:srgbClr val="000000"/>
                        </a:solidFill>
                        <a:effectLst/>
                        <a:latin typeface="+mn-ea"/>
                        <a:ea typeface="+mn-ea"/>
                      </a:endParaRP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l" fontAlgn="b"/>
                      <a:endParaRPr lang="zh-CN" altLang="en-US" sz="1200" b="0" i="0" u="none" strike="noStrike">
                        <a:solidFill>
                          <a:srgbClr val="000000"/>
                        </a:solidFill>
                        <a:effectLst/>
                        <a:latin typeface="+mn-ea"/>
                        <a:ea typeface="+mn-ea"/>
                      </a:endParaRPr>
                    </a:p>
                  </a:txBody>
                  <a:tcPr marL="9525" marR="9525" marT="9525" marB="0" anchor="ctr" anchorCtr="1">
                    <a:lnT w="12700" cap="flat" cmpd="sng" algn="ctr">
                      <a:solidFill>
                        <a:schemeClr val="tx1"/>
                      </a:solidFill>
                      <a:prstDash val="solid"/>
                      <a:round/>
                      <a:headEnd type="none" w="med" len="med"/>
                      <a:tailEnd type="none" w="med" len="med"/>
                    </a:lnT>
                  </a:tcPr>
                </a:tc>
                <a:tc>
                  <a:txBody>
                    <a:bodyPr/>
                    <a:lstStyle/>
                    <a:p>
                      <a:pPr algn="r" fontAlgn="b"/>
                      <a:r>
                        <a:rPr lang="en-US" altLang="zh-CN" sz="1200" b="0" i="0" u="none" strike="noStrike">
                          <a:solidFill>
                            <a:srgbClr val="000000"/>
                          </a:solidFill>
                          <a:effectLst/>
                          <a:latin typeface="+mn-ea"/>
                          <a:ea typeface="+mn-ea"/>
                        </a:rPr>
                        <a:t>55%</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r" fontAlgn="b"/>
                      <a:r>
                        <a:rPr lang="en-US" altLang="zh-CN" sz="1200" b="0" i="0" u="none" strike="noStrike" dirty="0" smtClean="0">
                          <a:solidFill>
                            <a:srgbClr val="000000"/>
                          </a:solidFill>
                          <a:effectLst/>
                          <a:latin typeface="+mn-ea"/>
                          <a:ea typeface="+mn-ea"/>
                        </a:rPr>
                        <a:t>79%</a:t>
                      </a:r>
                      <a:endParaRPr lang="en-US" altLang="zh-CN" sz="1200" b="0" i="0" u="none" strike="noStrike" dirty="0">
                        <a:solidFill>
                          <a:srgbClr val="000000"/>
                        </a:solidFill>
                        <a:effectLst/>
                        <a:latin typeface="+mn-ea"/>
                        <a:ea typeface="+mn-ea"/>
                      </a:endParaRP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r" fontAlgn="b"/>
                      <a:r>
                        <a:rPr lang="en-US" altLang="zh-CN" sz="1200" b="0" i="0" u="none" strike="noStrike">
                          <a:solidFill>
                            <a:srgbClr val="000000"/>
                          </a:solidFill>
                          <a:effectLst/>
                          <a:latin typeface="+mn-ea"/>
                          <a:ea typeface="+mn-ea"/>
                        </a:rPr>
                        <a:t>16%</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r>
              <a:tr h="504878">
                <a:tc>
                  <a:txBody>
                    <a:bodyPr/>
                    <a:lstStyle/>
                    <a:p>
                      <a:pPr algn="l" fontAlgn="b"/>
                      <a:r>
                        <a:rPr lang="zh-CN" altLang="en-US" sz="1200" b="0" i="0" u="none" strike="noStrike" dirty="0" smtClean="0">
                          <a:solidFill>
                            <a:srgbClr val="000000"/>
                          </a:solidFill>
                          <a:effectLst/>
                          <a:latin typeface="+mn-ea"/>
                          <a:ea typeface="+mn-ea"/>
                        </a:rPr>
                        <a:t> 账户</a:t>
                      </a:r>
                      <a:r>
                        <a:rPr lang="zh-CN" altLang="en-US" sz="1200" b="0" i="0" u="none" strike="noStrike" dirty="0">
                          <a:solidFill>
                            <a:srgbClr val="000000"/>
                          </a:solidFill>
                          <a:effectLst/>
                          <a:latin typeface="+mn-ea"/>
                          <a:ea typeface="+mn-ea"/>
                        </a:rPr>
                        <a:t>安全性高</a:t>
                      </a:r>
                    </a:p>
                  </a:txBody>
                  <a:tcPr marL="9525" marR="9525" marT="9525" marB="0" anchor="ctr"/>
                </a:tc>
                <a:tc>
                  <a:txBody>
                    <a:bodyPr/>
                    <a:lstStyle/>
                    <a:p>
                      <a:pPr algn="r" fontAlgn="b"/>
                      <a:r>
                        <a:rPr lang="en-US" altLang="zh-CN" sz="1200" b="0" i="0" u="none" strike="noStrike">
                          <a:solidFill>
                            <a:srgbClr val="000000"/>
                          </a:solidFill>
                          <a:effectLst/>
                          <a:latin typeface="+mn-ea"/>
                          <a:ea typeface="+mn-ea"/>
                        </a:rPr>
                        <a:t>24%</a:t>
                      </a:r>
                    </a:p>
                  </a:txBody>
                  <a:tcPr marL="9525" marR="9525" marT="9525" marB="0" anchor="ctr" anchorCtr="1">
                    <a:solidFill>
                      <a:schemeClr val="tx2">
                        <a:lumMod val="20000"/>
                        <a:lumOff val="80000"/>
                      </a:schemeClr>
                    </a:solidFill>
                  </a:tcPr>
                </a:tc>
                <a:tc>
                  <a:txBody>
                    <a:bodyPr/>
                    <a:lstStyle/>
                    <a:p>
                      <a:pPr algn="r" fontAlgn="b"/>
                      <a:r>
                        <a:rPr lang="en-US" altLang="zh-CN" sz="1200" b="0" i="0" u="none" strike="noStrike" dirty="0">
                          <a:solidFill>
                            <a:srgbClr val="000000"/>
                          </a:solidFill>
                          <a:effectLst/>
                          <a:latin typeface="+mn-ea"/>
                          <a:ea typeface="+mn-ea"/>
                        </a:rPr>
                        <a:t>49%</a:t>
                      </a:r>
                    </a:p>
                  </a:txBody>
                  <a:tcPr marL="9525" marR="9525" marT="9525" marB="0" anchor="ctr" anchorCtr="1">
                    <a:solidFill>
                      <a:schemeClr val="tx2">
                        <a:lumMod val="20000"/>
                        <a:lumOff val="80000"/>
                      </a:schemeClr>
                    </a:solidFill>
                  </a:tcPr>
                </a:tc>
                <a:tc>
                  <a:txBody>
                    <a:bodyPr/>
                    <a:lstStyle/>
                    <a:p>
                      <a:pPr algn="r" fontAlgn="b"/>
                      <a:r>
                        <a:rPr lang="en-US" altLang="zh-CN" sz="1200" b="0" i="0" u="none" strike="noStrike">
                          <a:solidFill>
                            <a:srgbClr val="000000"/>
                          </a:solidFill>
                          <a:effectLst/>
                          <a:latin typeface="+mn-ea"/>
                          <a:ea typeface="+mn-ea"/>
                        </a:rPr>
                        <a:t>46%</a:t>
                      </a:r>
                    </a:p>
                  </a:txBody>
                  <a:tcPr marL="9525" marR="9525" marT="9525" marB="0" anchor="ctr" anchorCtr="1">
                    <a:solidFill>
                      <a:schemeClr val="tx2">
                        <a:lumMod val="20000"/>
                        <a:lumOff val="80000"/>
                      </a:schemeClr>
                    </a:solidFill>
                  </a:tcPr>
                </a:tc>
                <a:tc>
                  <a:txBody>
                    <a:bodyPr/>
                    <a:lstStyle/>
                    <a:p>
                      <a:pPr algn="r" fontAlgn="b"/>
                      <a:r>
                        <a:rPr lang="en-US" altLang="zh-CN" sz="1200" b="0" i="0" u="none" strike="noStrike" dirty="0" smtClean="0">
                          <a:solidFill>
                            <a:srgbClr val="000000"/>
                          </a:solidFill>
                          <a:effectLst/>
                          <a:latin typeface="+mn-ea"/>
                          <a:ea typeface="+mn-ea"/>
                        </a:rPr>
                        <a:t>23%</a:t>
                      </a:r>
                      <a:endParaRPr lang="en-US" altLang="zh-CN" sz="1200" b="0" i="0" u="none" strike="noStrike" dirty="0">
                        <a:solidFill>
                          <a:srgbClr val="000000"/>
                        </a:solidFill>
                        <a:effectLst/>
                        <a:latin typeface="+mn-ea"/>
                        <a:ea typeface="+mn-ea"/>
                      </a:endParaRPr>
                    </a:p>
                  </a:txBody>
                  <a:tcPr marL="9525" marR="9525" marT="9525" marB="0" anchor="ctr" anchorCtr="1">
                    <a:solidFill>
                      <a:schemeClr val="tx2">
                        <a:lumMod val="20000"/>
                        <a:lumOff val="80000"/>
                      </a:schemeClr>
                    </a:solidFill>
                  </a:tcPr>
                </a:tc>
                <a:tc>
                  <a:txBody>
                    <a:bodyPr/>
                    <a:lstStyle/>
                    <a:p>
                      <a:pPr algn="l" fontAlgn="b"/>
                      <a:endParaRPr lang="zh-CN" altLang="en-US" sz="1200" b="0" i="0" u="none" strike="noStrike" dirty="0">
                        <a:solidFill>
                          <a:srgbClr val="000000"/>
                        </a:solidFill>
                        <a:effectLst/>
                        <a:latin typeface="+mn-ea"/>
                        <a:ea typeface="+mn-ea"/>
                      </a:endParaRPr>
                    </a:p>
                  </a:txBody>
                  <a:tcPr marL="9525" marR="9525" marT="9525" marB="0" anchor="ctr" anchorCtr="1"/>
                </a:tc>
                <a:tc>
                  <a:txBody>
                    <a:bodyPr/>
                    <a:lstStyle/>
                    <a:p>
                      <a:pPr algn="r" fontAlgn="b"/>
                      <a:r>
                        <a:rPr lang="en-US" altLang="zh-CN" sz="1200" b="0" i="0" u="none" strike="noStrike" dirty="0">
                          <a:solidFill>
                            <a:srgbClr val="000000"/>
                          </a:solidFill>
                          <a:effectLst/>
                          <a:latin typeface="+mn-ea"/>
                          <a:ea typeface="+mn-ea"/>
                        </a:rPr>
                        <a:t>39%</a:t>
                      </a:r>
                    </a:p>
                  </a:txBody>
                  <a:tcPr marL="9525" marR="9525" marT="9525" marB="0" anchor="ctr" anchorCtr="1">
                    <a:solidFill>
                      <a:schemeClr val="accent2">
                        <a:lumMod val="40000"/>
                        <a:lumOff val="60000"/>
                      </a:schemeClr>
                    </a:solidFill>
                  </a:tcPr>
                </a:tc>
                <a:tc>
                  <a:txBody>
                    <a:bodyPr/>
                    <a:lstStyle/>
                    <a:p>
                      <a:pPr algn="r" fontAlgn="b"/>
                      <a:r>
                        <a:rPr lang="en-US" altLang="zh-CN" sz="1200" b="0" i="0" u="none" strike="noStrike" dirty="0" smtClean="0">
                          <a:solidFill>
                            <a:srgbClr val="000000"/>
                          </a:solidFill>
                          <a:effectLst/>
                          <a:latin typeface="+mn-ea"/>
                          <a:ea typeface="+mn-ea"/>
                        </a:rPr>
                        <a:t>20%</a:t>
                      </a:r>
                      <a:endParaRPr lang="en-US" altLang="zh-CN" sz="1200" b="0" i="0" u="none" strike="noStrike" dirty="0">
                        <a:solidFill>
                          <a:srgbClr val="000000"/>
                        </a:solidFill>
                        <a:effectLst/>
                        <a:latin typeface="+mn-ea"/>
                        <a:ea typeface="+mn-ea"/>
                      </a:endParaRPr>
                    </a:p>
                  </a:txBody>
                  <a:tcPr marL="9525" marR="9525" marT="9525" marB="0" anchor="ctr" anchorCtr="1">
                    <a:solidFill>
                      <a:schemeClr val="accent2">
                        <a:lumMod val="40000"/>
                        <a:lumOff val="60000"/>
                      </a:schemeClr>
                    </a:solidFill>
                  </a:tcPr>
                </a:tc>
                <a:tc>
                  <a:txBody>
                    <a:bodyPr/>
                    <a:lstStyle/>
                    <a:p>
                      <a:pPr algn="r" fontAlgn="b"/>
                      <a:r>
                        <a:rPr lang="en-US" altLang="zh-CN" sz="1200" b="0" i="0" u="none" strike="noStrike">
                          <a:solidFill>
                            <a:srgbClr val="000000"/>
                          </a:solidFill>
                          <a:effectLst/>
                          <a:latin typeface="+mn-ea"/>
                          <a:ea typeface="+mn-ea"/>
                        </a:rPr>
                        <a:t>49%</a:t>
                      </a:r>
                    </a:p>
                  </a:txBody>
                  <a:tcPr marL="9525" marR="9525" marT="9525" marB="0" anchor="ctr" anchorCtr="1">
                    <a:solidFill>
                      <a:schemeClr val="accent2">
                        <a:lumMod val="40000"/>
                        <a:lumOff val="60000"/>
                      </a:schemeClr>
                    </a:solidFill>
                  </a:tcPr>
                </a:tc>
              </a:tr>
              <a:tr h="504261">
                <a:tc>
                  <a:txBody>
                    <a:bodyPr/>
                    <a:lstStyle/>
                    <a:p>
                      <a:pPr algn="l" fontAlgn="b"/>
                      <a:r>
                        <a:rPr lang="zh-CN" altLang="en-US" sz="1200" b="0" i="0" u="none" strike="noStrike" dirty="0" smtClean="0">
                          <a:solidFill>
                            <a:srgbClr val="000000"/>
                          </a:solidFill>
                          <a:effectLst/>
                          <a:latin typeface="+mn-ea"/>
                          <a:ea typeface="+mn-ea"/>
                        </a:rPr>
                        <a:t> 严格</a:t>
                      </a:r>
                      <a:r>
                        <a:rPr lang="zh-CN" altLang="en-US" sz="1200" b="0" i="0" u="none" strike="noStrike" dirty="0">
                          <a:solidFill>
                            <a:srgbClr val="000000"/>
                          </a:solidFill>
                          <a:effectLst/>
                          <a:latin typeface="+mn-ea"/>
                          <a:ea typeface="+mn-ea"/>
                        </a:rPr>
                        <a:t>的验证技术</a:t>
                      </a:r>
                    </a:p>
                  </a:txBody>
                  <a:tcPr marL="9525" marR="9525" marT="9525" marB="0" anchor="ctr"/>
                </a:tc>
                <a:tc>
                  <a:txBody>
                    <a:bodyPr/>
                    <a:lstStyle/>
                    <a:p>
                      <a:pPr algn="r" fontAlgn="b"/>
                      <a:r>
                        <a:rPr lang="en-US" altLang="zh-CN" sz="1200" b="0" i="0" u="none" strike="noStrike" dirty="0">
                          <a:solidFill>
                            <a:srgbClr val="000000"/>
                          </a:solidFill>
                          <a:effectLst/>
                          <a:latin typeface="+mn-ea"/>
                          <a:ea typeface="+mn-ea"/>
                        </a:rPr>
                        <a:t>32%</a:t>
                      </a:r>
                    </a:p>
                  </a:txBody>
                  <a:tcPr marL="9525" marR="9525" marT="9525" marB="0" anchor="ctr" anchorCtr="1">
                    <a:solidFill>
                      <a:schemeClr val="tx2">
                        <a:lumMod val="20000"/>
                        <a:lumOff val="80000"/>
                      </a:schemeClr>
                    </a:solidFill>
                  </a:tcPr>
                </a:tc>
                <a:tc>
                  <a:txBody>
                    <a:bodyPr/>
                    <a:lstStyle/>
                    <a:p>
                      <a:pPr algn="r" fontAlgn="b"/>
                      <a:r>
                        <a:rPr lang="en-US" altLang="zh-CN" sz="1200" b="0" i="0" u="none" strike="noStrike">
                          <a:solidFill>
                            <a:srgbClr val="000000"/>
                          </a:solidFill>
                          <a:effectLst/>
                          <a:latin typeface="+mn-ea"/>
                          <a:ea typeface="+mn-ea"/>
                        </a:rPr>
                        <a:t>10%</a:t>
                      </a:r>
                    </a:p>
                  </a:txBody>
                  <a:tcPr marL="9525" marR="9525" marT="9525" marB="0" anchor="ctr" anchorCtr="1">
                    <a:solidFill>
                      <a:schemeClr val="tx2">
                        <a:lumMod val="20000"/>
                        <a:lumOff val="80000"/>
                      </a:schemeClr>
                    </a:solidFill>
                  </a:tcPr>
                </a:tc>
                <a:tc>
                  <a:txBody>
                    <a:bodyPr/>
                    <a:lstStyle/>
                    <a:p>
                      <a:pPr algn="r" fontAlgn="b"/>
                      <a:r>
                        <a:rPr lang="en-US" altLang="zh-CN" sz="1200" b="0" i="0" u="none" strike="noStrike" dirty="0" smtClean="0">
                          <a:solidFill>
                            <a:srgbClr val="000000"/>
                          </a:solidFill>
                          <a:effectLst/>
                          <a:latin typeface="+mn-ea"/>
                          <a:ea typeface="+mn-ea"/>
                        </a:rPr>
                        <a:t>26%</a:t>
                      </a:r>
                      <a:endParaRPr lang="en-US" altLang="zh-CN" sz="1200" b="0" i="0" u="none" strike="noStrike" dirty="0">
                        <a:solidFill>
                          <a:srgbClr val="000000"/>
                        </a:solidFill>
                        <a:effectLst/>
                        <a:latin typeface="+mn-ea"/>
                        <a:ea typeface="+mn-ea"/>
                      </a:endParaRPr>
                    </a:p>
                  </a:txBody>
                  <a:tcPr marL="9525" marR="9525" marT="9525" marB="0" anchor="ctr" anchorCtr="1">
                    <a:solidFill>
                      <a:schemeClr val="tx2">
                        <a:lumMod val="20000"/>
                        <a:lumOff val="80000"/>
                      </a:schemeClr>
                    </a:solidFill>
                  </a:tcPr>
                </a:tc>
                <a:tc>
                  <a:txBody>
                    <a:bodyPr/>
                    <a:lstStyle/>
                    <a:p>
                      <a:pPr algn="r" fontAlgn="b"/>
                      <a:r>
                        <a:rPr lang="en-US" altLang="zh-CN" sz="1200" b="0" i="0" u="none" strike="noStrike">
                          <a:solidFill>
                            <a:srgbClr val="000000"/>
                          </a:solidFill>
                          <a:effectLst/>
                          <a:latin typeface="+mn-ea"/>
                          <a:ea typeface="+mn-ea"/>
                        </a:rPr>
                        <a:t>14%</a:t>
                      </a:r>
                    </a:p>
                  </a:txBody>
                  <a:tcPr marL="9525" marR="9525" marT="9525" marB="0" anchor="ctr" anchorCtr="1">
                    <a:solidFill>
                      <a:schemeClr val="tx2">
                        <a:lumMod val="20000"/>
                        <a:lumOff val="80000"/>
                      </a:schemeClr>
                    </a:solidFill>
                  </a:tcPr>
                </a:tc>
                <a:tc>
                  <a:txBody>
                    <a:bodyPr/>
                    <a:lstStyle/>
                    <a:p>
                      <a:pPr algn="l" fontAlgn="b"/>
                      <a:endParaRPr lang="zh-CN" altLang="en-US" sz="1200" b="0" i="0" u="none" strike="noStrike">
                        <a:solidFill>
                          <a:srgbClr val="000000"/>
                        </a:solidFill>
                        <a:effectLst/>
                        <a:latin typeface="+mn-ea"/>
                        <a:ea typeface="+mn-ea"/>
                      </a:endParaRPr>
                    </a:p>
                  </a:txBody>
                  <a:tcPr marL="9525" marR="9525" marT="9525" marB="0" anchor="ctr" anchorCtr="1"/>
                </a:tc>
                <a:tc>
                  <a:txBody>
                    <a:bodyPr/>
                    <a:lstStyle/>
                    <a:p>
                      <a:pPr algn="r" fontAlgn="b"/>
                      <a:r>
                        <a:rPr lang="en-US" altLang="zh-CN" sz="1200" b="0" i="0" u="none" strike="noStrike">
                          <a:solidFill>
                            <a:srgbClr val="000000"/>
                          </a:solidFill>
                          <a:effectLst/>
                          <a:latin typeface="+mn-ea"/>
                          <a:ea typeface="+mn-ea"/>
                        </a:rPr>
                        <a:t>4%</a:t>
                      </a:r>
                    </a:p>
                  </a:txBody>
                  <a:tcPr marL="9525" marR="9525" marT="9525" marB="0" anchor="ctr" anchorCtr="1">
                    <a:solidFill>
                      <a:schemeClr val="accent2">
                        <a:lumMod val="40000"/>
                        <a:lumOff val="60000"/>
                      </a:schemeClr>
                    </a:solidFill>
                  </a:tcPr>
                </a:tc>
                <a:tc>
                  <a:txBody>
                    <a:bodyPr/>
                    <a:lstStyle/>
                    <a:p>
                      <a:pPr algn="r" fontAlgn="b"/>
                      <a:r>
                        <a:rPr lang="en-US" altLang="zh-CN" sz="1200" b="0" i="0" u="none" strike="noStrike" dirty="0">
                          <a:solidFill>
                            <a:srgbClr val="000000"/>
                          </a:solidFill>
                          <a:effectLst/>
                          <a:latin typeface="+mn-ea"/>
                          <a:ea typeface="+mn-ea"/>
                        </a:rPr>
                        <a:t>1%</a:t>
                      </a:r>
                    </a:p>
                  </a:txBody>
                  <a:tcPr marL="9525" marR="9525" marT="9525" marB="0" anchor="ctr" anchorCtr="1">
                    <a:solidFill>
                      <a:schemeClr val="accent2">
                        <a:lumMod val="40000"/>
                        <a:lumOff val="60000"/>
                      </a:schemeClr>
                    </a:solidFill>
                  </a:tcPr>
                </a:tc>
                <a:tc>
                  <a:txBody>
                    <a:bodyPr/>
                    <a:lstStyle/>
                    <a:p>
                      <a:pPr algn="r" fontAlgn="b"/>
                      <a:r>
                        <a:rPr lang="en-US" altLang="zh-CN" sz="1200" b="0" i="0" u="none" strike="noStrike" dirty="0">
                          <a:solidFill>
                            <a:srgbClr val="000000"/>
                          </a:solidFill>
                          <a:effectLst/>
                          <a:latin typeface="+mn-ea"/>
                          <a:ea typeface="+mn-ea"/>
                        </a:rPr>
                        <a:t>35%</a:t>
                      </a:r>
                    </a:p>
                  </a:txBody>
                  <a:tcPr marL="9525" marR="9525" marT="9525" marB="0" anchor="ctr" anchorCtr="1">
                    <a:solidFill>
                      <a:schemeClr val="accent2">
                        <a:lumMod val="40000"/>
                        <a:lumOff val="60000"/>
                      </a:schemeClr>
                    </a:solidFill>
                  </a:tcPr>
                </a:tc>
              </a:tr>
              <a:tr h="504261">
                <a:tc>
                  <a:txBody>
                    <a:bodyPr/>
                    <a:lstStyle/>
                    <a:p>
                      <a:pPr algn="l" fontAlgn="b"/>
                      <a:r>
                        <a:rPr lang="zh-CN" altLang="en-US" sz="1200" b="0" i="0" u="none" strike="noStrike" dirty="0" smtClean="0">
                          <a:solidFill>
                            <a:srgbClr val="000000"/>
                          </a:solidFill>
                          <a:effectLst/>
                          <a:latin typeface="+mn-ea"/>
                          <a:ea typeface="+mn-ea"/>
                        </a:rPr>
                        <a:t> 安全</a:t>
                      </a:r>
                      <a:r>
                        <a:rPr lang="zh-CN" altLang="en-US" sz="1200" b="0" i="0" u="none" strike="noStrike" dirty="0">
                          <a:solidFill>
                            <a:srgbClr val="000000"/>
                          </a:solidFill>
                          <a:effectLst/>
                          <a:latin typeface="+mn-ea"/>
                          <a:ea typeface="+mn-ea"/>
                        </a:rPr>
                        <a:t>技术高</a:t>
                      </a:r>
                    </a:p>
                  </a:txBody>
                  <a:tcPr marL="9525" marR="9525" marT="9525" marB="0" anchor="ctr"/>
                </a:tc>
                <a:tc>
                  <a:txBody>
                    <a:bodyPr/>
                    <a:lstStyle/>
                    <a:p>
                      <a:pPr algn="r" fontAlgn="b"/>
                      <a:r>
                        <a:rPr lang="en-US" altLang="zh-CN" sz="1200" b="0" i="0" u="none" strike="noStrike">
                          <a:solidFill>
                            <a:srgbClr val="000000"/>
                          </a:solidFill>
                          <a:effectLst/>
                          <a:latin typeface="+mn-ea"/>
                          <a:ea typeface="+mn-ea"/>
                        </a:rPr>
                        <a:t>0%</a:t>
                      </a:r>
                    </a:p>
                  </a:txBody>
                  <a:tcPr marL="9525" marR="9525" marT="9525" marB="0" anchor="ctr" anchorCtr="1">
                    <a:solidFill>
                      <a:schemeClr val="tx2">
                        <a:lumMod val="20000"/>
                        <a:lumOff val="80000"/>
                      </a:schemeClr>
                    </a:solidFill>
                  </a:tcPr>
                </a:tc>
                <a:tc>
                  <a:txBody>
                    <a:bodyPr/>
                    <a:lstStyle/>
                    <a:p>
                      <a:pPr algn="r" fontAlgn="b"/>
                      <a:r>
                        <a:rPr lang="en-US" altLang="zh-CN" sz="1200" b="0" i="0" u="none" strike="noStrike">
                          <a:solidFill>
                            <a:srgbClr val="000000"/>
                          </a:solidFill>
                          <a:effectLst/>
                          <a:latin typeface="+mn-ea"/>
                          <a:ea typeface="+mn-ea"/>
                        </a:rPr>
                        <a:t>2%</a:t>
                      </a:r>
                    </a:p>
                  </a:txBody>
                  <a:tcPr marL="9525" marR="9525" marT="9525" marB="0" anchor="ctr" anchorCtr="1">
                    <a:solidFill>
                      <a:schemeClr val="tx2">
                        <a:lumMod val="20000"/>
                        <a:lumOff val="80000"/>
                      </a:schemeClr>
                    </a:solidFill>
                  </a:tcPr>
                </a:tc>
                <a:tc>
                  <a:txBody>
                    <a:bodyPr/>
                    <a:lstStyle/>
                    <a:p>
                      <a:pPr algn="r" fontAlgn="b"/>
                      <a:r>
                        <a:rPr lang="en-US" altLang="zh-CN" sz="1200" b="0" i="0" u="none" strike="noStrike">
                          <a:solidFill>
                            <a:srgbClr val="000000"/>
                          </a:solidFill>
                          <a:effectLst/>
                          <a:latin typeface="+mn-ea"/>
                          <a:ea typeface="+mn-ea"/>
                        </a:rPr>
                        <a:t>0%</a:t>
                      </a:r>
                    </a:p>
                  </a:txBody>
                  <a:tcPr marL="9525" marR="9525" marT="9525" marB="0" anchor="ctr" anchorCtr="1">
                    <a:solidFill>
                      <a:schemeClr val="tx2">
                        <a:lumMod val="20000"/>
                        <a:lumOff val="80000"/>
                      </a:schemeClr>
                    </a:solidFill>
                  </a:tcPr>
                </a:tc>
                <a:tc>
                  <a:txBody>
                    <a:bodyPr/>
                    <a:lstStyle/>
                    <a:p>
                      <a:pPr algn="r" fontAlgn="b"/>
                      <a:r>
                        <a:rPr lang="en-US" altLang="zh-CN" sz="1200" b="0" i="0" u="none" strike="noStrike">
                          <a:solidFill>
                            <a:srgbClr val="000000"/>
                          </a:solidFill>
                          <a:effectLst/>
                          <a:latin typeface="+mn-ea"/>
                          <a:ea typeface="+mn-ea"/>
                        </a:rPr>
                        <a:t>0%</a:t>
                      </a:r>
                    </a:p>
                  </a:txBody>
                  <a:tcPr marL="9525" marR="9525" marT="9525" marB="0" anchor="ctr" anchorCtr="1">
                    <a:solidFill>
                      <a:schemeClr val="tx2">
                        <a:lumMod val="20000"/>
                        <a:lumOff val="80000"/>
                      </a:schemeClr>
                    </a:solidFill>
                  </a:tcPr>
                </a:tc>
                <a:tc>
                  <a:txBody>
                    <a:bodyPr/>
                    <a:lstStyle/>
                    <a:p>
                      <a:pPr algn="l" fontAlgn="b"/>
                      <a:endParaRPr lang="zh-CN" altLang="en-US" sz="1200" b="0" i="0" u="none" strike="noStrike">
                        <a:solidFill>
                          <a:srgbClr val="000000"/>
                        </a:solidFill>
                        <a:effectLst/>
                        <a:latin typeface="+mn-ea"/>
                        <a:ea typeface="+mn-ea"/>
                      </a:endParaRPr>
                    </a:p>
                  </a:txBody>
                  <a:tcPr marL="9525" marR="9525" marT="9525" marB="0" anchor="ctr" anchorCtr="1"/>
                </a:tc>
                <a:tc>
                  <a:txBody>
                    <a:bodyPr/>
                    <a:lstStyle/>
                    <a:p>
                      <a:pPr algn="r" fontAlgn="b"/>
                      <a:r>
                        <a:rPr lang="en-US" altLang="zh-CN" sz="1200" b="0" i="0" u="none" strike="noStrike">
                          <a:solidFill>
                            <a:srgbClr val="000000"/>
                          </a:solidFill>
                          <a:effectLst/>
                          <a:latin typeface="+mn-ea"/>
                          <a:ea typeface="+mn-ea"/>
                        </a:rPr>
                        <a:t>2%</a:t>
                      </a:r>
                    </a:p>
                  </a:txBody>
                  <a:tcPr marL="9525" marR="9525" marT="9525" marB="0" anchor="ctr" anchorCtr="1">
                    <a:solidFill>
                      <a:schemeClr val="accent2">
                        <a:lumMod val="40000"/>
                        <a:lumOff val="60000"/>
                      </a:schemeClr>
                    </a:solidFill>
                  </a:tcPr>
                </a:tc>
                <a:tc>
                  <a:txBody>
                    <a:bodyPr/>
                    <a:lstStyle/>
                    <a:p>
                      <a:pPr algn="r" fontAlgn="b"/>
                      <a:r>
                        <a:rPr lang="en-US" altLang="zh-CN" sz="1200" b="0" i="0" u="none" strike="noStrike">
                          <a:solidFill>
                            <a:srgbClr val="000000"/>
                          </a:solidFill>
                          <a:effectLst/>
                          <a:latin typeface="+mn-ea"/>
                          <a:ea typeface="+mn-ea"/>
                        </a:rPr>
                        <a:t>0%</a:t>
                      </a:r>
                    </a:p>
                  </a:txBody>
                  <a:tcPr marL="9525" marR="9525" marT="9525" marB="0" anchor="ctr" anchorCtr="1">
                    <a:solidFill>
                      <a:schemeClr val="accent2">
                        <a:lumMod val="40000"/>
                        <a:lumOff val="60000"/>
                      </a:schemeClr>
                    </a:solidFill>
                  </a:tcPr>
                </a:tc>
                <a:tc>
                  <a:txBody>
                    <a:bodyPr/>
                    <a:lstStyle/>
                    <a:p>
                      <a:pPr algn="r" fontAlgn="b"/>
                      <a:r>
                        <a:rPr lang="en-US" altLang="zh-CN" sz="1200" b="0" i="0" u="none" strike="noStrike" dirty="0">
                          <a:solidFill>
                            <a:srgbClr val="000000"/>
                          </a:solidFill>
                          <a:effectLst/>
                          <a:latin typeface="+mn-ea"/>
                          <a:ea typeface="+mn-ea"/>
                        </a:rPr>
                        <a:t>0%</a:t>
                      </a:r>
                    </a:p>
                  </a:txBody>
                  <a:tcPr marL="9525" marR="9525" marT="9525" marB="0" anchor="ctr" anchorCtr="1">
                    <a:solidFill>
                      <a:schemeClr val="accent2">
                        <a:lumMod val="40000"/>
                        <a:lumOff val="60000"/>
                      </a:schemeClr>
                    </a:solidFill>
                  </a:tcPr>
                </a:tc>
              </a:tr>
              <a:tr h="504261">
                <a:tc>
                  <a:txBody>
                    <a:bodyPr/>
                    <a:lstStyle/>
                    <a:p>
                      <a:pPr marL="0" algn="ctr" defTabSz="914400" rtl="0" eaLnBrk="1" fontAlgn="ctr" latinLnBrk="0" hangingPunct="1"/>
                      <a:r>
                        <a:rPr lang="zh-CN" altLang="en-US" sz="1300" b="1" u="none" strike="noStrike" kern="1200" dirty="0" smtClean="0">
                          <a:solidFill>
                            <a:schemeClr val="tx1"/>
                          </a:solidFill>
                          <a:effectLst/>
                          <a:latin typeface="+mn-lt"/>
                          <a:ea typeface="+mn-ea"/>
                          <a:cs typeface="+mn-cs"/>
                        </a:rPr>
                        <a:t>总计</a:t>
                      </a:r>
                      <a:endParaRPr lang="zh-CN" altLang="en-US" sz="1300" b="1" u="none" strike="noStrike" kern="1200" dirty="0">
                        <a:solidFill>
                          <a:schemeClr val="tx1"/>
                        </a:solidFill>
                        <a:effectLst/>
                        <a:latin typeface="+mn-lt"/>
                        <a:ea typeface="+mn-ea"/>
                        <a:cs typeface="+mn-cs"/>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71" name="矩形 70"/>
          <p:cNvSpPr/>
          <p:nvPr/>
        </p:nvSpPr>
        <p:spPr>
          <a:xfrm>
            <a:off x="10538618" y="3279040"/>
            <a:ext cx="540913" cy="35738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7821261" y="3732517"/>
            <a:ext cx="558992" cy="41377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p:cNvGraphicFramePr/>
          <p:nvPr>
            <p:extLst>
              <p:ext uri="{D42A27DB-BD31-4B8C-83A1-F6EECF244321}">
                <p14:modId xmlns:p14="http://schemas.microsoft.com/office/powerpoint/2010/main" val="1218199132"/>
              </p:ext>
            </p:extLst>
          </p:nvPr>
        </p:nvGraphicFramePr>
        <p:xfrm>
          <a:off x="600750" y="2562896"/>
          <a:ext cx="5242453" cy="3414391"/>
        </p:xfrm>
        <a:graphic>
          <a:graphicData uri="http://schemas.openxmlformats.org/drawingml/2006/chart">
            <c:chart xmlns:c="http://schemas.openxmlformats.org/drawingml/2006/chart" xmlns:r="http://schemas.openxmlformats.org/officeDocument/2006/relationships" r:id="rId3"/>
          </a:graphicData>
        </a:graphic>
      </p:graphicFrame>
      <p:sp>
        <p:nvSpPr>
          <p:cNvPr id="16" name="矩形 15"/>
          <p:cNvSpPr/>
          <p:nvPr/>
        </p:nvSpPr>
        <p:spPr>
          <a:xfrm>
            <a:off x="11265440" y="3719638"/>
            <a:ext cx="558992" cy="41377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984180" y="1303688"/>
            <a:ext cx="3664786" cy="276999"/>
          </a:xfrm>
          <a:prstGeom prst="rect">
            <a:avLst/>
          </a:prstGeom>
          <a:noFill/>
        </p:spPr>
        <p:txBody>
          <a:bodyPr wrap="none" rtlCol="0">
            <a:spAutoFit/>
          </a:bodyPr>
          <a:lstStyle/>
          <a:p>
            <a:r>
              <a:rPr lang="en-US" altLang="zh-CN" sz="1200" dirty="0" smtClean="0"/>
              <a:t>- </a:t>
            </a:r>
            <a:r>
              <a:rPr lang="zh-CN" altLang="en-US" sz="1200" dirty="0" smtClean="0"/>
              <a:t>蚂蚁聚宝和平安金管家的帐户安全性获得网民肯定</a:t>
            </a:r>
            <a:endParaRPr lang="zh-CN" altLang="en-US" sz="1200" dirty="0"/>
          </a:p>
        </p:txBody>
      </p:sp>
    </p:spTree>
    <p:extLst>
      <p:ext uri="{BB962C8B-B14F-4D97-AF65-F5344CB8AC3E}">
        <p14:creationId xmlns:p14="http://schemas.microsoft.com/office/powerpoint/2010/main" val="29494020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8254807" y="5826035"/>
            <a:ext cx="2090057" cy="8394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95476" y="221673"/>
            <a:ext cx="9587926" cy="579945"/>
          </a:xfrm>
        </p:spPr>
        <p:txBody>
          <a:bodyPr/>
          <a:lstStyle/>
          <a:p>
            <a:pPr>
              <a:lnSpc>
                <a:spcPts val="3400"/>
              </a:lnSpc>
            </a:pPr>
            <a:r>
              <a:rPr lang="zh-CN" altLang="en-US" sz="2400" dirty="0" smtClean="0">
                <a:solidFill>
                  <a:schemeClr val="tx1"/>
                </a:solidFill>
              </a:rPr>
              <a:t>互联网理财平台在流程便捷上均获得</a:t>
            </a:r>
            <a:r>
              <a:rPr lang="zh-CN" altLang="en-US" sz="2400" dirty="0">
                <a:solidFill>
                  <a:schemeClr val="tx1"/>
                </a:solidFill>
              </a:rPr>
              <a:t>较好</a:t>
            </a:r>
            <a:r>
              <a:rPr lang="zh-CN" altLang="en-US" sz="2400" dirty="0" smtClean="0">
                <a:solidFill>
                  <a:schemeClr val="tx1"/>
                </a:solidFill>
              </a:rPr>
              <a:t>表现。</a:t>
            </a:r>
            <a:endParaRPr lang="zh-CN" altLang="en-US" sz="24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35</a:t>
            </a:fld>
            <a:endParaRPr lang="zh-CN" altLang="en-US">
              <a:solidFill>
                <a:srgbClr val="2B2929"/>
              </a:solidFill>
            </a:endParaRPr>
          </a:p>
        </p:txBody>
      </p:sp>
      <p:sp>
        <p:nvSpPr>
          <p:cNvPr id="56" name="文本框 55"/>
          <p:cNvSpPr txBox="1"/>
          <p:nvPr/>
        </p:nvSpPr>
        <p:spPr>
          <a:xfrm>
            <a:off x="1524126" y="2145811"/>
            <a:ext cx="3526928" cy="323165"/>
          </a:xfrm>
          <a:prstGeom prst="rect">
            <a:avLst/>
          </a:prstGeom>
          <a:noFill/>
        </p:spPr>
        <p:txBody>
          <a:bodyPr wrap="none" rtlCol="0">
            <a:spAutoFit/>
          </a:bodyPr>
          <a:lstStyle/>
          <a:p>
            <a:r>
              <a:rPr lang="en-US" altLang="zh-CN" sz="1500" dirty="0" smtClean="0"/>
              <a:t>[ </a:t>
            </a:r>
            <a:r>
              <a:rPr lang="zh-CN" altLang="en-US" sz="1500" dirty="0"/>
              <a:t>“流程</a:t>
            </a:r>
            <a:r>
              <a:rPr lang="en-US" altLang="zh-CN" sz="1500" dirty="0"/>
              <a:t>/</a:t>
            </a:r>
            <a:r>
              <a:rPr lang="zh-CN" altLang="en-US" sz="1500" dirty="0"/>
              <a:t>机制合理迅速”</a:t>
            </a:r>
            <a:r>
              <a:rPr lang="zh-CN" altLang="en-US" sz="1500" dirty="0" smtClean="0"/>
              <a:t>二级维度声量 </a:t>
            </a:r>
            <a:r>
              <a:rPr lang="en-US" altLang="zh-CN" sz="1500" dirty="0" smtClean="0"/>
              <a:t>]</a:t>
            </a:r>
            <a:endParaRPr lang="zh-CN" altLang="en-US" sz="1500" dirty="0"/>
          </a:p>
        </p:txBody>
      </p:sp>
      <p:pic>
        <p:nvPicPr>
          <p:cNvPr id="57"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59" name="文本框 58"/>
          <p:cNvSpPr txBox="1"/>
          <p:nvPr/>
        </p:nvSpPr>
        <p:spPr>
          <a:xfrm>
            <a:off x="1090230" y="6428032"/>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68" name="文本框 67"/>
          <p:cNvSpPr txBox="1"/>
          <p:nvPr/>
        </p:nvSpPr>
        <p:spPr>
          <a:xfrm>
            <a:off x="6592019" y="2145811"/>
            <a:ext cx="5258171" cy="323165"/>
          </a:xfrm>
          <a:prstGeom prst="rect">
            <a:avLst/>
          </a:prstGeom>
          <a:noFill/>
        </p:spPr>
        <p:txBody>
          <a:bodyPr wrap="none" rtlCol="0">
            <a:spAutoFit/>
          </a:bodyPr>
          <a:lstStyle/>
          <a:p>
            <a:r>
              <a:rPr lang="en-US" altLang="zh-CN" sz="1500" dirty="0" smtClean="0"/>
              <a:t>[ </a:t>
            </a:r>
            <a:r>
              <a:rPr lang="zh-CN" altLang="en-US" sz="1500" dirty="0"/>
              <a:t>“流程</a:t>
            </a:r>
            <a:r>
              <a:rPr lang="en-US" altLang="zh-CN" sz="1500" dirty="0"/>
              <a:t>/</a:t>
            </a:r>
            <a:r>
              <a:rPr lang="zh-CN" altLang="en-US" sz="1500" dirty="0"/>
              <a:t>机制合理迅速”</a:t>
            </a:r>
            <a:r>
              <a:rPr lang="zh-CN" altLang="en-US" sz="1500" dirty="0" smtClean="0"/>
              <a:t>二级维度非负面声量占比</a:t>
            </a:r>
            <a:r>
              <a:rPr lang="en-US" altLang="zh-CN" sz="1500" dirty="0" smtClean="0"/>
              <a:t>—</a:t>
            </a:r>
            <a:r>
              <a:rPr lang="zh-CN" altLang="en-US" sz="1500" dirty="0" smtClean="0"/>
              <a:t>分品牌 </a:t>
            </a:r>
            <a:r>
              <a:rPr lang="en-US" altLang="zh-CN" sz="1500" dirty="0" smtClean="0"/>
              <a:t>]</a:t>
            </a:r>
            <a:endParaRPr lang="zh-CN" altLang="en-US" sz="1500" dirty="0"/>
          </a:p>
        </p:txBody>
      </p:sp>
      <p:graphicFrame>
        <p:nvGraphicFramePr>
          <p:cNvPr id="69" name="表格 68"/>
          <p:cNvGraphicFramePr>
            <a:graphicFrameLocks noGrp="1"/>
          </p:cNvGraphicFramePr>
          <p:nvPr>
            <p:extLst>
              <p:ext uri="{D42A27DB-BD31-4B8C-83A1-F6EECF244321}">
                <p14:modId xmlns:p14="http://schemas.microsoft.com/office/powerpoint/2010/main" val="3190861494"/>
              </p:ext>
            </p:extLst>
          </p:nvPr>
        </p:nvGraphicFramePr>
        <p:xfrm>
          <a:off x="6096001" y="2562896"/>
          <a:ext cx="5842544" cy="3167913"/>
        </p:xfrm>
        <a:graphic>
          <a:graphicData uri="http://schemas.openxmlformats.org/drawingml/2006/table">
            <a:tbl>
              <a:tblPr>
                <a:tableStyleId>{3B4B98B0-60AC-42C2-AFA5-B58CD77FA1E5}</a:tableStyleId>
              </a:tblPr>
              <a:tblGrid>
                <a:gridCol w="1315265"/>
                <a:gridCol w="588738"/>
                <a:gridCol w="626315"/>
                <a:gridCol w="588738"/>
                <a:gridCol w="611523"/>
                <a:gridCol w="165111"/>
                <a:gridCol w="561201"/>
                <a:gridCol w="634886"/>
                <a:gridCol w="750767"/>
              </a:tblGrid>
              <a:tr h="628151">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理财通</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蚂蚁聚宝</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京东金融</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小米金融</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　</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陆金所</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天天基金</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平安金管家</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508325">
                <a:tc>
                  <a:txBody>
                    <a:bodyPr/>
                    <a:lstStyle/>
                    <a:p>
                      <a:pPr algn="l" fontAlgn="b"/>
                      <a:r>
                        <a:rPr lang="zh-CN" altLang="en-US" sz="1100" b="0" i="0" u="none" strike="noStrike" dirty="0">
                          <a:solidFill>
                            <a:srgbClr val="000000"/>
                          </a:solidFill>
                          <a:effectLst/>
                          <a:latin typeface="+mj-ea"/>
                          <a:ea typeface="+mj-ea"/>
                        </a:rPr>
                        <a:t>流程便捷</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r" fontAlgn="b"/>
                      <a:r>
                        <a:rPr lang="en-US" altLang="zh-CN" sz="1100" b="0" i="0" u="none" strike="noStrike" dirty="0">
                          <a:solidFill>
                            <a:srgbClr val="000000"/>
                          </a:solidFill>
                          <a:effectLst/>
                          <a:latin typeface="+mj-ea"/>
                          <a:ea typeface="+mj-ea"/>
                        </a:rPr>
                        <a:t>91%</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100" b="0" i="0" u="none" strike="noStrike" dirty="0">
                          <a:solidFill>
                            <a:srgbClr val="000000"/>
                          </a:solidFill>
                          <a:effectLst/>
                          <a:latin typeface="+mj-ea"/>
                          <a:ea typeface="+mj-ea"/>
                        </a:rPr>
                        <a:t>95%</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100" b="0" i="0" u="none" strike="noStrike" dirty="0">
                          <a:solidFill>
                            <a:srgbClr val="000000"/>
                          </a:solidFill>
                          <a:effectLst/>
                          <a:latin typeface="+mj-ea"/>
                          <a:ea typeface="+mj-ea"/>
                        </a:rPr>
                        <a:t>92%</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98%</a:t>
                      </a: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tcPr>
                </a:tc>
                <a:tc>
                  <a:txBody>
                    <a:bodyPr/>
                    <a:lstStyle/>
                    <a:p>
                      <a:pPr algn="r" fontAlgn="b"/>
                      <a:r>
                        <a:rPr lang="en-US" altLang="zh-CN" sz="1100" b="0" i="0" u="none" strike="noStrike">
                          <a:solidFill>
                            <a:srgbClr val="000000"/>
                          </a:solidFill>
                          <a:effectLst/>
                          <a:latin typeface="+mj-ea"/>
                          <a:ea typeface="+mj-ea"/>
                        </a:rPr>
                        <a:t>84%</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97%</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97%</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r>
              <a:tr h="508325">
                <a:tc>
                  <a:txBody>
                    <a:bodyPr/>
                    <a:lstStyle/>
                    <a:p>
                      <a:pPr algn="l" fontAlgn="b"/>
                      <a:r>
                        <a:rPr lang="zh-CN" altLang="en-US" sz="1100" b="0" i="0" u="none" strike="noStrike" dirty="0">
                          <a:solidFill>
                            <a:srgbClr val="000000"/>
                          </a:solidFill>
                          <a:effectLst/>
                          <a:latin typeface="+mj-ea"/>
                          <a:ea typeface="+mj-ea"/>
                        </a:rPr>
                        <a:t>无恶意骚扰</a:t>
                      </a:r>
                      <a:r>
                        <a:rPr lang="en-US" altLang="zh-CN" sz="1100" b="0" i="0" u="none" strike="noStrike" dirty="0">
                          <a:solidFill>
                            <a:srgbClr val="000000"/>
                          </a:solidFill>
                          <a:effectLst/>
                          <a:latin typeface="+mj-ea"/>
                          <a:ea typeface="+mj-ea"/>
                        </a:rPr>
                        <a:t>/</a:t>
                      </a:r>
                      <a:r>
                        <a:rPr lang="zh-CN" altLang="en-US" sz="1100" b="0" i="0" u="none" strike="noStrike" dirty="0">
                          <a:solidFill>
                            <a:srgbClr val="000000"/>
                          </a:solidFill>
                          <a:effectLst/>
                          <a:latin typeface="+mj-ea"/>
                          <a:ea typeface="+mj-ea"/>
                        </a:rPr>
                        <a:t>催收</a:t>
                      </a:r>
                    </a:p>
                  </a:txBody>
                  <a:tcPr marL="9525" marR="9525" marT="9525" marB="0" anchor="ctr"/>
                </a:tc>
                <a:tc>
                  <a:txBody>
                    <a:bodyPr/>
                    <a:lstStyle/>
                    <a:p>
                      <a:pPr algn="r" fontAlgn="b"/>
                      <a:r>
                        <a:rPr lang="en-US" altLang="zh-CN" sz="1100" b="0" i="0" u="none" strike="noStrike">
                          <a:solidFill>
                            <a:srgbClr val="000000"/>
                          </a:solidFill>
                          <a:effectLst/>
                          <a:latin typeface="+mj-ea"/>
                          <a:ea typeface="+mj-ea"/>
                        </a:rPr>
                        <a:t>1%</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2%</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4%</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dirty="0">
                          <a:solidFill>
                            <a:srgbClr val="000000"/>
                          </a:solidFill>
                          <a:effectLst/>
                          <a:latin typeface="+mj-ea"/>
                          <a:ea typeface="+mj-ea"/>
                        </a:rPr>
                        <a:t>0%</a:t>
                      </a: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a:solidFill>
                            <a:srgbClr val="000000"/>
                          </a:solidFill>
                          <a:effectLst/>
                          <a:latin typeface="+mj-ea"/>
                          <a:ea typeface="+mj-ea"/>
                        </a:rPr>
                        <a:t>14%</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2%</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3%</a:t>
                      </a:r>
                    </a:p>
                  </a:txBody>
                  <a:tcPr marL="9525" marR="9525" marT="9525" marB="0" anchor="ctr" anchorCtr="1">
                    <a:solidFill>
                      <a:schemeClr val="accent2">
                        <a:lumMod val="40000"/>
                        <a:lumOff val="60000"/>
                      </a:schemeClr>
                    </a:solidFill>
                  </a:tcPr>
                </a:tc>
              </a:tr>
              <a:tr h="507704">
                <a:tc>
                  <a:txBody>
                    <a:bodyPr/>
                    <a:lstStyle/>
                    <a:p>
                      <a:pPr algn="l" fontAlgn="b"/>
                      <a:r>
                        <a:rPr lang="zh-CN" altLang="en-US" sz="1100" b="0" i="0" u="none" strike="noStrike" dirty="0">
                          <a:solidFill>
                            <a:srgbClr val="000000"/>
                          </a:solidFill>
                          <a:effectLst/>
                          <a:latin typeface="+mj-ea"/>
                          <a:ea typeface="+mj-ea"/>
                        </a:rPr>
                        <a:t>提现</a:t>
                      </a:r>
                      <a:r>
                        <a:rPr lang="en-US" altLang="zh-CN" sz="1100" b="0" i="0" u="none" strike="noStrike" dirty="0">
                          <a:solidFill>
                            <a:srgbClr val="000000"/>
                          </a:solidFill>
                          <a:effectLst/>
                          <a:latin typeface="+mj-ea"/>
                          <a:ea typeface="+mj-ea"/>
                        </a:rPr>
                        <a:t>/</a:t>
                      </a:r>
                      <a:r>
                        <a:rPr lang="zh-CN" altLang="en-US" sz="1100" b="0" i="0" u="none" strike="noStrike" dirty="0">
                          <a:solidFill>
                            <a:srgbClr val="000000"/>
                          </a:solidFill>
                          <a:effectLst/>
                          <a:latin typeface="+mj-ea"/>
                          <a:ea typeface="+mj-ea"/>
                        </a:rPr>
                        <a:t>到帐速度快</a:t>
                      </a:r>
                    </a:p>
                  </a:txBody>
                  <a:tcPr marL="9525" marR="9525" marT="9525" marB="0" anchor="ctr"/>
                </a:tc>
                <a:tc>
                  <a:txBody>
                    <a:bodyPr/>
                    <a:lstStyle/>
                    <a:p>
                      <a:pPr algn="r" fontAlgn="b"/>
                      <a:r>
                        <a:rPr lang="en-US" altLang="zh-CN" sz="1100" b="0" i="0" u="none" strike="noStrike">
                          <a:solidFill>
                            <a:srgbClr val="000000"/>
                          </a:solidFill>
                          <a:effectLst/>
                          <a:latin typeface="+mj-ea"/>
                          <a:ea typeface="+mj-ea"/>
                        </a:rPr>
                        <a:t>8%</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2%</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dirty="0">
                          <a:solidFill>
                            <a:srgbClr val="000000"/>
                          </a:solidFill>
                          <a:effectLst/>
                          <a:latin typeface="+mj-ea"/>
                          <a:ea typeface="+mj-ea"/>
                        </a:rPr>
                        <a:t>1%</a:t>
                      </a: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dirty="0">
                          <a:solidFill>
                            <a:srgbClr val="000000"/>
                          </a:solidFill>
                          <a:effectLst/>
                          <a:latin typeface="+mj-ea"/>
                          <a:ea typeface="+mj-ea"/>
                        </a:rPr>
                        <a:t>2%</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1%</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a:solidFill>
                            <a:srgbClr val="000000"/>
                          </a:solidFill>
                          <a:effectLst/>
                          <a:latin typeface="+mj-ea"/>
                          <a:ea typeface="+mj-ea"/>
                        </a:rPr>
                        <a:t>0%</a:t>
                      </a:r>
                    </a:p>
                  </a:txBody>
                  <a:tcPr marL="9525" marR="9525" marT="9525" marB="0" anchor="ctr" anchorCtr="1">
                    <a:solidFill>
                      <a:schemeClr val="accent2">
                        <a:lumMod val="40000"/>
                        <a:lumOff val="60000"/>
                      </a:schemeClr>
                    </a:solidFill>
                  </a:tcPr>
                </a:tc>
              </a:tr>
              <a:tr h="507704">
                <a:tc>
                  <a:txBody>
                    <a:bodyPr/>
                    <a:lstStyle/>
                    <a:p>
                      <a:pPr algn="l" fontAlgn="b"/>
                      <a:r>
                        <a:rPr lang="zh-CN" altLang="en-US" sz="1100" b="0" i="0" u="none" strike="noStrike" dirty="0">
                          <a:solidFill>
                            <a:srgbClr val="000000"/>
                          </a:solidFill>
                          <a:effectLst/>
                          <a:latin typeface="+mj-ea"/>
                          <a:ea typeface="+mj-ea"/>
                        </a:rPr>
                        <a:t>容易开通</a:t>
                      </a:r>
                      <a:r>
                        <a:rPr lang="en-US" altLang="zh-CN" sz="1100" b="0" i="0" u="none" strike="noStrike" dirty="0">
                          <a:solidFill>
                            <a:srgbClr val="000000"/>
                          </a:solidFill>
                          <a:effectLst/>
                          <a:latin typeface="+mj-ea"/>
                          <a:ea typeface="+mj-ea"/>
                        </a:rPr>
                        <a:t>/</a:t>
                      </a:r>
                      <a:r>
                        <a:rPr lang="zh-CN" altLang="en-US" sz="1100" b="0" i="0" u="none" strike="noStrike" dirty="0">
                          <a:solidFill>
                            <a:srgbClr val="000000"/>
                          </a:solidFill>
                          <a:effectLst/>
                          <a:latin typeface="+mj-ea"/>
                          <a:ea typeface="+mj-ea"/>
                        </a:rPr>
                        <a:t>审核快</a:t>
                      </a:r>
                    </a:p>
                  </a:txBody>
                  <a:tcPr marL="9525" marR="9525" marT="9525" marB="0" anchor="ctr"/>
                </a:tc>
                <a:tc>
                  <a:txBody>
                    <a:bodyPr/>
                    <a:lstStyle/>
                    <a:p>
                      <a:pPr algn="r" fontAlgn="b"/>
                      <a:r>
                        <a:rPr lang="en-US" altLang="zh-CN" sz="1100" b="0" i="0" u="none" strike="noStrike">
                          <a:solidFill>
                            <a:srgbClr val="000000"/>
                          </a:solidFill>
                          <a:effectLst/>
                          <a:latin typeface="+mj-ea"/>
                          <a:ea typeface="+mj-ea"/>
                        </a:rPr>
                        <a:t>0%</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4%</a:t>
                      </a:r>
                    </a:p>
                  </a:txBody>
                  <a:tcPr marL="9525" marR="9525" marT="9525" marB="0" anchor="ctr" anchorCtr="1">
                    <a:solidFill>
                      <a:schemeClr val="tx2">
                        <a:lumMod val="20000"/>
                        <a:lumOff val="80000"/>
                      </a:schemeClr>
                    </a:solidFill>
                  </a:tcPr>
                </a:tc>
                <a:tc>
                  <a:txBody>
                    <a:bodyPr/>
                    <a:lstStyle/>
                    <a:p>
                      <a:pPr algn="r" fontAlgn="b"/>
                      <a:r>
                        <a:rPr lang="en-US" altLang="zh-CN" sz="1100" b="0" i="0" u="none" strike="noStrike">
                          <a:solidFill>
                            <a:srgbClr val="000000"/>
                          </a:solidFill>
                          <a:effectLst/>
                          <a:latin typeface="+mj-ea"/>
                          <a:ea typeface="+mj-ea"/>
                        </a:rPr>
                        <a:t>1%</a:t>
                      </a: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a:solidFill>
                            <a:srgbClr val="000000"/>
                          </a:solidFill>
                          <a:effectLst/>
                          <a:latin typeface="+mj-ea"/>
                          <a:ea typeface="+mj-ea"/>
                        </a:rPr>
                        <a:t>1%</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0%</a:t>
                      </a:r>
                    </a:p>
                  </a:txBody>
                  <a:tcPr marL="9525" marR="9525" marT="9525" marB="0" anchor="ctr" anchorCtr="1">
                    <a:solidFill>
                      <a:schemeClr val="accent2">
                        <a:lumMod val="40000"/>
                        <a:lumOff val="60000"/>
                      </a:schemeClr>
                    </a:solidFill>
                  </a:tcPr>
                </a:tc>
                <a:tc>
                  <a:txBody>
                    <a:bodyPr/>
                    <a:lstStyle/>
                    <a:p>
                      <a:pPr algn="r" fontAlgn="b"/>
                      <a:r>
                        <a:rPr lang="en-US" altLang="zh-CN" sz="1100" b="0" i="0" u="none" strike="noStrike" dirty="0">
                          <a:solidFill>
                            <a:srgbClr val="000000"/>
                          </a:solidFill>
                          <a:effectLst/>
                          <a:latin typeface="+mj-ea"/>
                          <a:ea typeface="+mj-ea"/>
                        </a:rPr>
                        <a:t>0%</a:t>
                      </a:r>
                    </a:p>
                  </a:txBody>
                  <a:tcPr marL="9525" marR="9525" marT="9525" marB="0" anchor="ctr" anchorCtr="1">
                    <a:solidFill>
                      <a:schemeClr val="accent2">
                        <a:lumMod val="40000"/>
                        <a:lumOff val="60000"/>
                      </a:schemeClr>
                    </a:solidFill>
                  </a:tcPr>
                </a:tc>
              </a:tr>
              <a:tr h="507704">
                <a:tc>
                  <a:txBody>
                    <a:bodyPr/>
                    <a:lstStyle/>
                    <a:p>
                      <a:pPr marL="0" algn="ctr" defTabSz="914400" rtl="0" eaLnBrk="1" fontAlgn="ctr" latinLnBrk="0" hangingPunct="1"/>
                      <a:r>
                        <a:rPr lang="zh-CN" altLang="en-US" sz="1300" b="1" u="none" strike="noStrike" kern="1200" dirty="0" smtClean="0">
                          <a:solidFill>
                            <a:schemeClr val="tx1"/>
                          </a:solidFill>
                          <a:effectLst/>
                          <a:latin typeface="+mn-lt"/>
                          <a:ea typeface="+mn-ea"/>
                          <a:cs typeface="+mn-cs"/>
                        </a:rPr>
                        <a:t>总计</a:t>
                      </a:r>
                      <a:endParaRPr lang="zh-CN" altLang="en-US" sz="1300" b="1" u="none" strike="noStrike" kern="1200" dirty="0">
                        <a:solidFill>
                          <a:schemeClr val="tx1"/>
                        </a:solidFill>
                        <a:effectLst/>
                        <a:latin typeface="+mn-lt"/>
                        <a:ea typeface="+mn-ea"/>
                        <a:cs typeface="+mn-cs"/>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altLang="zh-CN" sz="1200" b="1" i="0" u="none" strike="noStrike" dirty="0" smtClean="0">
                          <a:solidFill>
                            <a:srgbClr val="000000"/>
                          </a:solidFill>
                          <a:effectLst/>
                          <a:latin typeface="+mj-ea"/>
                          <a:ea typeface="+mj-ea"/>
                        </a:rPr>
                        <a:t>100%</a:t>
                      </a: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71" name="矩形 70"/>
          <p:cNvSpPr/>
          <p:nvPr/>
        </p:nvSpPr>
        <p:spPr>
          <a:xfrm>
            <a:off x="9244366" y="3237426"/>
            <a:ext cx="540913" cy="35738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0013852" y="3723426"/>
            <a:ext cx="469550" cy="413775"/>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p:cNvGraphicFramePr/>
          <p:nvPr>
            <p:extLst>
              <p:ext uri="{D42A27DB-BD31-4B8C-83A1-F6EECF244321}">
                <p14:modId xmlns:p14="http://schemas.microsoft.com/office/powerpoint/2010/main" val="2553205987"/>
              </p:ext>
            </p:extLst>
          </p:nvPr>
        </p:nvGraphicFramePr>
        <p:xfrm>
          <a:off x="600750" y="2562896"/>
          <a:ext cx="5242453" cy="3414391"/>
        </p:xfrm>
        <a:graphic>
          <a:graphicData uri="http://schemas.openxmlformats.org/drawingml/2006/chart">
            <c:chart xmlns:c="http://schemas.openxmlformats.org/drawingml/2006/chart" xmlns:r="http://schemas.openxmlformats.org/officeDocument/2006/relationships" r:id="rId3"/>
          </a:graphicData>
        </a:graphic>
      </p:graphicFrame>
      <p:sp>
        <p:nvSpPr>
          <p:cNvPr id="16" name="文本框 15"/>
          <p:cNvSpPr txBox="1"/>
          <p:nvPr/>
        </p:nvSpPr>
        <p:spPr>
          <a:xfrm>
            <a:off x="869718" y="1274697"/>
            <a:ext cx="4602542" cy="307777"/>
          </a:xfrm>
          <a:prstGeom prst="rect">
            <a:avLst/>
          </a:prstGeom>
          <a:noFill/>
        </p:spPr>
        <p:txBody>
          <a:bodyPr wrap="none" rtlCol="0">
            <a:spAutoFit/>
          </a:bodyPr>
          <a:lstStyle/>
          <a:p>
            <a:r>
              <a:rPr lang="en-US" altLang="zh-CN" sz="1400" dirty="0" smtClean="0"/>
              <a:t>- </a:t>
            </a:r>
            <a:r>
              <a:rPr lang="zh-CN" altLang="en-US" sz="1400" dirty="0" smtClean="0"/>
              <a:t>陆金所在“无恶意骚扰催收”上表现略优于其它品牌。</a:t>
            </a:r>
            <a:endParaRPr lang="en-US" altLang="zh-CN" sz="1400" dirty="0" smtClean="0"/>
          </a:p>
        </p:txBody>
      </p:sp>
    </p:spTree>
    <p:extLst>
      <p:ext uri="{BB962C8B-B14F-4D97-AF65-F5344CB8AC3E}">
        <p14:creationId xmlns:p14="http://schemas.microsoft.com/office/powerpoint/2010/main" val="395789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2617747" y="3411125"/>
            <a:ext cx="793712" cy="587551"/>
          </a:xfrm>
        </p:spPr>
        <p:txBody>
          <a:bodyPr/>
          <a:lstStyle/>
          <a:p>
            <a:r>
              <a:rPr lang="en-US" altLang="zh-CN" sz="5400" dirty="0" smtClean="0"/>
              <a:t>2</a:t>
            </a:r>
            <a:endParaRPr lang="zh-CN" altLang="en-US" sz="5400" dirty="0"/>
          </a:p>
        </p:txBody>
      </p:sp>
      <p:sp>
        <p:nvSpPr>
          <p:cNvPr id="5" name="文本占位符 2"/>
          <p:cNvSpPr>
            <a:spLocks noGrp="1"/>
          </p:cNvSpPr>
          <p:nvPr>
            <p:ph type="body" sz="quarter" idx="10"/>
          </p:nvPr>
        </p:nvSpPr>
        <p:spPr>
          <a:xfrm>
            <a:off x="3656235" y="3411125"/>
            <a:ext cx="6957533" cy="2954256"/>
          </a:xfrm>
        </p:spPr>
        <p:txBody>
          <a:bodyPr/>
          <a:lstStyle/>
          <a:p>
            <a:r>
              <a:rPr lang="zh-CN" altLang="en-US" sz="4000" dirty="0"/>
              <a:t>理财通品牌</a:t>
            </a:r>
            <a:r>
              <a:rPr lang="zh-CN" altLang="en-US" sz="4000" dirty="0" smtClean="0"/>
              <a:t>形象</a:t>
            </a:r>
            <a:endParaRPr lang="en-US" altLang="zh-CN" sz="4000" dirty="0" smtClean="0"/>
          </a:p>
          <a:p>
            <a:pPr marL="685800" indent="-685800">
              <a:lnSpc>
                <a:spcPts val="3500"/>
              </a:lnSpc>
              <a:buFontTx/>
              <a:buChar char="-"/>
            </a:pPr>
            <a:r>
              <a:rPr lang="zh-CN" altLang="en-US" sz="3200" b="0" dirty="0" smtClean="0">
                <a:solidFill>
                  <a:schemeClr val="bg1">
                    <a:lumMod val="65000"/>
                  </a:schemeClr>
                </a:solidFill>
              </a:rPr>
              <a:t>品牌形象</a:t>
            </a:r>
            <a:endParaRPr lang="en-US" altLang="zh-CN" sz="3200" b="0" dirty="0" smtClean="0">
              <a:solidFill>
                <a:schemeClr val="bg1">
                  <a:lumMod val="65000"/>
                </a:schemeClr>
              </a:solidFill>
            </a:endParaRPr>
          </a:p>
          <a:p>
            <a:pPr>
              <a:lnSpc>
                <a:spcPts val="3500"/>
              </a:lnSpc>
            </a:pPr>
            <a:r>
              <a:rPr lang="en-US" altLang="zh-CN" sz="3200" b="0" dirty="0">
                <a:solidFill>
                  <a:schemeClr val="bg1">
                    <a:lumMod val="65000"/>
                  </a:schemeClr>
                </a:solidFill>
              </a:rPr>
              <a:t> </a:t>
            </a:r>
            <a:r>
              <a:rPr lang="en-US" altLang="zh-CN" sz="3200" b="0" dirty="0" smtClean="0">
                <a:solidFill>
                  <a:schemeClr val="bg1">
                    <a:lumMod val="65000"/>
                  </a:schemeClr>
                </a:solidFill>
              </a:rPr>
              <a:t>     </a:t>
            </a:r>
            <a:r>
              <a:rPr lang="en-US" altLang="zh-CN" sz="2800" b="0" dirty="0" smtClean="0">
                <a:solidFill>
                  <a:schemeClr val="bg1">
                    <a:lumMod val="65000"/>
                  </a:schemeClr>
                </a:solidFill>
              </a:rPr>
              <a:t>- </a:t>
            </a:r>
            <a:r>
              <a:rPr lang="zh-CN" altLang="en-US" sz="2800" b="0" dirty="0" smtClean="0">
                <a:solidFill>
                  <a:schemeClr val="bg1">
                    <a:lumMod val="65000"/>
                  </a:schemeClr>
                </a:solidFill>
              </a:rPr>
              <a:t>一级维度</a:t>
            </a:r>
            <a:endParaRPr lang="en-US" altLang="zh-CN" sz="2800" b="0" dirty="0" smtClean="0">
              <a:solidFill>
                <a:schemeClr val="bg1">
                  <a:lumMod val="65000"/>
                </a:schemeClr>
              </a:solidFill>
            </a:endParaRPr>
          </a:p>
          <a:p>
            <a:pPr>
              <a:lnSpc>
                <a:spcPts val="3500"/>
              </a:lnSpc>
            </a:pPr>
            <a:r>
              <a:rPr lang="en-US" altLang="zh-CN" sz="2800" b="0" dirty="0">
                <a:solidFill>
                  <a:schemeClr val="bg1">
                    <a:lumMod val="65000"/>
                  </a:schemeClr>
                </a:solidFill>
              </a:rPr>
              <a:t>       - </a:t>
            </a:r>
            <a:r>
              <a:rPr lang="zh-CN" altLang="en-US" sz="2800" b="0" dirty="0">
                <a:solidFill>
                  <a:schemeClr val="bg1">
                    <a:lumMod val="65000"/>
                  </a:schemeClr>
                </a:solidFill>
              </a:rPr>
              <a:t>二级维度</a:t>
            </a:r>
            <a:endParaRPr lang="en-US" altLang="zh-CN" sz="2800" b="0" dirty="0">
              <a:solidFill>
                <a:schemeClr val="bg1">
                  <a:lumMod val="65000"/>
                </a:schemeClr>
              </a:solidFill>
            </a:endParaRPr>
          </a:p>
          <a:p>
            <a:pPr marL="685800" indent="-685800">
              <a:lnSpc>
                <a:spcPts val="3500"/>
              </a:lnSpc>
              <a:buFontTx/>
              <a:buChar char="-"/>
            </a:pPr>
            <a:r>
              <a:rPr lang="zh-CN" altLang="en-US" sz="3200" b="0" dirty="0"/>
              <a:t>目标人群特征</a:t>
            </a:r>
          </a:p>
        </p:txBody>
      </p:sp>
    </p:spTree>
    <p:extLst>
      <p:ext uri="{BB962C8B-B14F-4D97-AF65-F5344CB8AC3E}">
        <p14:creationId xmlns:p14="http://schemas.microsoft.com/office/powerpoint/2010/main" val="3509521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37</a:t>
            </a:fld>
            <a:endParaRPr lang="zh-CN" altLang="en-US">
              <a:solidFill>
                <a:srgbClr val="2B2929"/>
              </a:solidFill>
            </a:endParaRPr>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9" name="标题 1"/>
          <p:cNvSpPr txBox="1">
            <a:spLocks/>
          </p:cNvSpPr>
          <p:nvPr/>
        </p:nvSpPr>
        <p:spPr>
          <a:xfrm>
            <a:off x="887592" y="116172"/>
            <a:ext cx="9818711" cy="1050023"/>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nSpc>
                <a:spcPts val="3500"/>
              </a:lnSpc>
            </a:pPr>
            <a:r>
              <a:rPr lang="zh-CN" altLang="en-US" sz="2600" dirty="0" smtClean="0">
                <a:solidFill>
                  <a:schemeClr val="tx1"/>
                </a:solidFill>
              </a:rPr>
              <a:t>提及理财通和京东金融的人群年龄稍长，蚂蚁聚宝和小米金融人群则偏年轻化</a:t>
            </a:r>
            <a:endParaRPr lang="zh-CN" altLang="en-US" sz="2600" dirty="0"/>
          </a:p>
        </p:txBody>
      </p:sp>
      <p:graphicFrame>
        <p:nvGraphicFramePr>
          <p:cNvPr id="11" name="图表 10"/>
          <p:cNvGraphicFramePr/>
          <p:nvPr>
            <p:extLst>
              <p:ext uri="{D42A27DB-BD31-4B8C-83A1-F6EECF244321}">
                <p14:modId xmlns:p14="http://schemas.microsoft.com/office/powerpoint/2010/main" val="3178669015"/>
              </p:ext>
            </p:extLst>
          </p:nvPr>
        </p:nvGraphicFramePr>
        <p:xfrm>
          <a:off x="378824" y="2548468"/>
          <a:ext cx="5878284" cy="3785809"/>
        </p:xfrm>
        <a:graphic>
          <a:graphicData uri="http://schemas.openxmlformats.org/drawingml/2006/chart">
            <c:chart xmlns:c="http://schemas.openxmlformats.org/drawingml/2006/chart" xmlns:r="http://schemas.openxmlformats.org/officeDocument/2006/relationships" r:id="rId3"/>
          </a:graphicData>
        </a:graphic>
      </p:graphicFrame>
      <p:cxnSp>
        <p:nvCxnSpPr>
          <p:cNvPr id="13" name="直接连接符 12"/>
          <p:cNvCxnSpPr/>
          <p:nvPr/>
        </p:nvCxnSpPr>
        <p:spPr>
          <a:xfrm flipV="1">
            <a:off x="966154" y="4636550"/>
            <a:ext cx="5003573" cy="27118"/>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567419" y="2192015"/>
            <a:ext cx="3801041"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en-US" altLang="zh-CN" dirty="0"/>
              <a:t>.</a:t>
            </a:r>
            <a:r>
              <a:rPr lang="zh-CN" altLang="en-US" dirty="0" smtClean="0"/>
              <a:t>竞品提及人群性别分布 </a:t>
            </a:r>
            <a:r>
              <a:rPr lang="en-US" altLang="zh-CN" dirty="0" smtClean="0"/>
              <a:t>]</a:t>
            </a:r>
            <a:endParaRPr lang="zh-CN" altLang="en-US" dirty="0"/>
          </a:p>
        </p:txBody>
      </p:sp>
      <p:sp>
        <p:nvSpPr>
          <p:cNvPr id="16" name="文本框 15"/>
          <p:cNvSpPr txBox="1"/>
          <p:nvPr/>
        </p:nvSpPr>
        <p:spPr>
          <a:xfrm>
            <a:off x="6855870" y="2192015"/>
            <a:ext cx="3801041"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en-US" altLang="zh-CN" dirty="0"/>
              <a:t>.</a:t>
            </a:r>
            <a:r>
              <a:rPr lang="zh-CN" altLang="en-US" dirty="0" smtClean="0"/>
              <a:t>竞品提及人群</a:t>
            </a:r>
            <a:r>
              <a:rPr lang="zh-CN" altLang="en-US" dirty="0"/>
              <a:t>年龄</a:t>
            </a:r>
            <a:r>
              <a:rPr lang="zh-CN" altLang="en-US" dirty="0" smtClean="0"/>
              <a:t>分布 </a:t>
            </a:r>
            <a:r>
              <a:rPr lang="en-US" altLang="zh-CN" dirty="0" smtClean="0"/>
              <a:t>]</a:t>
            </a:r>
            <a:endParaRPr lang="zh-CN" altLang="en-US" dirty="0"/>
          </a:p>
        </p:txBody>
      </p:sp>
      <p:sp>
        <p:nvSpPr>
          <p:cNvPr id="18" name="文本框 17"/>
          <p:cNvSpPr txBox="1"/>
          <p:nvPr/>
        </p:nvSpPr>
        <p:spPr>
          <a:xfrm>
            <a:off x="1880316" y="6112205"/>
            <a:ext cx="997389" cy="246221"/>
          </a:xfrm>
          <a:prstGeom prst="rect">
            <a:avLst/>
          </a:prstGeom>
          <a:noFill/>
        </p:spPr>
        <p:txBody>
          <a:bodyPr wrap="none" rtlCol="0">
            <a:spAutoFit/>
          </a:bodyPr>
          <a:lstStyle/>
          <a:p>
            <a:r>
              <a:rPr lang="zh-CN" altLang="en-US" sz="1000" dirty="0" smtClean="0"/>
              <a:t>（</a:t>
            </a:r>
            <a:r>
              <a:rPr lang="en-US" altLang="zh-CN" sz="1000" dirty="0" smtClean="0"/>
              <a:t>N=17,194</a:t>
            </a:r>
            <a:r>
              <a:rPr lang="zh-CN" altLang="en-US" sz="1000" dirty="0" smtClean="0"/>
              <a:t>）</a:t>
            </a:r>
            <a:endParaRPr lang="zh-CN" altLang="en-US" sz="1000" dirty="0"/>
          </a:p>
        </p:txBody>
      </p:sp>
      <p:sp>
        <p:nvSpPr>
          <p:cNvPr id="19" name="文本框 18"/>
          <p:cNvSpPr txBox="1"/>
          <p:nvPr/>
        </p:nvSpPr>
        <p:spPr>
          <a:xfrm>
            <a:off x="2965873" y="6112205"/>
            <a:ext cx="997389" cy="246221"/>
          </a:xfrm>
          <a:prstGeom prst="rect">
            <a:avLst/>
          </a:prstGeom>
          <a:noFill/>
        </p:spPr>
        <p:txBody>
          <a:bodyPr wrap="none" rtlCol="0">
            <a:spAutoFit/>
          </a:bodyPr>
          <a:lstStyle/>
          <a:p>
            <a:r>
              <a:rPr lang="zh-CN" altLang="en-US" sz="1000" dirty="0" smtClean="0"/>
              <a:t>（</a:t>
            </a:r>
            <a:r>
              <a:rPr lang="en-US" altLang="zh-CN" sz="1000" dirty="0" smtClean="0"/>
              <a:t>N=41,493</a:t>
            </a:r>
            <a:r>
              <a:rPr lang="zh-CN" altLang="en-US" sz="1000" dirty="0" smtClean="0"/>
              <a:t>）</a:t>
            </a:r>
            <a:endParaRPr lang="zh-CN" altLang="en-US" sz="1000" dirty="0"/>
          </a:p>
        </p:txBody>
      </p:sp>
      <p:sp>
        <p:nvSpPr>
          <p:cNvPr id="20" name="文本框 19"/>
          <p:cNvSpPr txBox="1"/>
          <p:nvPr/>
        </p:nvSpPr>
        <p:spPr>
          <a:xfrm>
            <a:off x="4087037" y="6112205"/>
            <a:ext cx="997389" cy="246221"/>
          </a:xfrm>
          <a:prstGeom prst="rect">
            <a:avLst/>
          </a:prstGeom>
          <a:noFill/>
        </p:spPr>
        <p:txBody>
          <a:bodyPr wrap="none" rtlCol="0">
            <a:spAutoFit/>
          </a:bodyPr>
          <a:lstStyle/>
          <a:p>
            <a:r>
              <a:rPr lang="zh-CN" altLang="en-US" sz="1000" dirty="0" smtClean="0"/>
              <a:t>（</a:t>
            </a:r>
            <a:r>
              <a:rPr lang="en-US" altLang="zh-CN" sz="1000" dirty="0" smtClean="0"/>
              <a:t>N=10,747</a:t>
            </a:r>
            <a:r>
              <a:rPr lang="zh-CN" altLang="en-US" sz="1000" dirty="0" smtClean="0"/>
              <a:t>）</a:t>
            </a:r>
            <a:endParaRPr lang="zh-CN" altLang="en-US" sz="1000" dirty="0"/>
          </a:p>
        </p:txBody>
      </p:sp>
      <p:sp>
        <p:nvSpPr>
          <p:cNvPr id="21" name="文本框 20"/>
          <p:cNvSpPr txBox="1"/>
          <p:nvPr/>
        </p:nvSpPr>
        <p:spPr>
          <a:xfrm>
            <a:off x="5239338" y="6112205"/>
            <a:ext cx="926857" cy="246221"/>
          </a:xfrm>
          <a:prstGeom prst="rect">
            <a:avLst/>
          </a:prstGeom>
          <a:noFill/>
        </p:spPr>
        <p:txBody>
          <a:bodyPr wrap="none" rtlCol="0">
            <a:spAutoFit/>
          </a:bodyPr>
          <a:lstStyle/>
          <a:p>
            <a:r>
              <a:rPr lang="zh-CN" altLang="en-US" sz="1000" dirty="0" smtClean="0"/>
              <a:t>（</a:t>
            </a:r>
            <a:r>
              <a:rPr lang="en-US" altLang="zh-CN" sz="1000" dirty="0" smtClean="0"/>
              <a:t>N=4,695</a:t>
            </a:r>
            <a:r>
              <a:rPr lang="zh-CN" altLang="en-US" sz="1000" dirty="0" smtClean="0"/>
              <a:t>）</a:t>
            </a:r>
            <a:endParaRPr lang="zh-CN" altLang="en-US" sz="1000" dirty="0"/>
          </a:p>
        </p:txBody>
      </p:sp>
      <p:graphicFrame>
        <p:nvGraphicFramePr>
          <p:cNvPr id="25" name="图表 24"/>
          <p:cNvGraphicFramePr/>
          <p:nvPr>
            <p:extLst>
              <p:ext uri="{D42A27DB-BD31-4B8C-83A1-F6EECF244321}">
                <p14:modId xmlns:p14="http://schemas.microsoft.com/office/powerpoint/2010/main" val="747551544"/>
              </p:ext>
            </p:extLst>
          </p:nvPr>
        </p:nvGraphicFramePr>
        <p:xfrm>
          <a:off x="6380883" y="2654648"/>
          <a:ext cx="5179746" cy="3457557"/>
        </p:xfrm>
        <a:graphic>
          <a:graphicData uri="http://schemas.openxmlformats.org/drawingml/2006/chart">
            <c:chart xmlns:c="http://schemas.openxmlformats.org/drawingml/2006/chart" xmlns:r="http://schemas.openxmlformats.org/officeDocument/2006/relationships" r:id="rId4"/>
          </a:graphicData>
        </a:graphic>
      </p:graphicFrame>
      <p:sp>
        <p:nvSpPr>
          <p:cNvPr id="26" name="椭圆 25"/>
          <p:cNvSpPr/>
          <p:nvPr/>
        </p:nvSpPr>
        <p:spPr>
          <a:xfrm>
            <a:off x="9247243" y="3641935"/>
            <a:ext cx="1573210" cy="43230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7654416" y="4266769"/>
            <a:ext cx="944378" cy="425569"/>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872588" y="6455047"/>
            <a:ext cx="1313180" cy="261610"/>
          </a:xfrm>
          <a:prstGeom prst="rect">
            <a:avLst/>
          </a:prstGeom>
          <a:noFill/>
        </p:spPr>
        <p:txBody>
          <a:bodyPr wrap="none" rtlCol="0">
            <a:spAutoFit/>
          </a:bodyPr>
          <a:lstStyle/>
          <a:p>
            <a:r>
              <a:rPr lang="zh-CN" altLang="en-US" sz="1100" dirty="0" smtClean="0"/>
              <a:t>数据源：新浪微博</a:t>
            </a:r>
            <a:endParaRPr lang="en-US" altLang="zh-CN" sz="1100" dirty="0"/>
          </a:p>
        </p:txBody>
      </p:sp>
      <p:sp>
        <p:nvSpPr>
          <p:cNvPr id="22" name="椭圆 21"/>
          <p:cNvSpPr/>
          <p:nvPr/>
        </p:nvSpPr>
        <p:spPr>
          <a:xfrm>
            <a:off x="7742905" y="5545394"/>
            <a:ext cx="1047136" cy="387605"/>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9409472" y="4878499"/>
            <a:ext cx="1486892" cy="43230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44818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stretch>
            <a:fillRect/>
          </a:stretch>
        </p:blipFill>
        <p:spPr>
          <a:xfrm>
            <a:off x="6623181" y="2260858"/>
            <a:ext cx="3667377" cy="2033826"/>
          </a:xfrm>
          <a:prstGeom prst="rect">
            <a:avLst/>
          </a:prstGeom>
        </p:spPr>
      </p:pic>
      <p:sp>
        <p:nvSpPr>
          <p:cNvPr id="2" name="标题 1"/>
          <p:cNvSpPr>
            <a:spLocks noGrp="1"/>
          </p:cNvSpPr>
          <p:nvPr>
            <p:ph type="title"/>
          </p:nvPr>
        </p:nvSpPr>
        <p:spPr>
          <a:xfrm>
            <a:off x="902595" y="208737"/>
            <a:ext cx="9915659" cy="1070126"/>
          </a:xfrm>
        </p:spPr>
        <p:txBody>
          <a:bodyPr/>
          <a:lstStyle/>
          <a:p>
            <a:pPr>
              <a:lnSpc>
                <a:spcPts val="3600"/>
              </a:lnSpc>
            </a:pPr>
            <a:r>
              <a:rPr lang="zh-CN" altLang="en-US" sz="2600" dirty="0" smtClean="0">
                <a:solidFill>
                  <a:schemeClr val="tx1"/>
                </a:solidFill>
              </a:rPr>
              <a:t>理财通及京东金融人群对金融</a:t>
            </a:r>
            <a:r>
              <a:rPr lang="en-US" altLang="zh-CN" sz="2600" dirty="0" smtClean="0">
                <a:solidFill>
                  <a:schemeClr val="tx1"/>
                </a:solidFill>
              </a:rPr>
              <a:t>/</a:t>
            </a:r>
            <a:r>
              <a:rPr lang="zh-CN" altLang="en-US" sz="2600" dirty="0" smtClean="0">
                <a:solidFill>
                  <a:schemeClr val="tx1"/>
                </a:solidFill>
              </a:rPr>
              <a:t>理财的兴趣度明显。小米金融人群则展现出“米粉”特征</a:t>
            </a:r>
            <a:r>
              <a:rPr lang="zh-CN" altLang="en-US" sz="2600" dirty="0" smtClean="0"/>
              <a:t/>
            </a:r>
            <a:br>
              <a:rPr lang="zh-CN" altLang="en-US" sz="2600" dirty="0" smtClean="0"/>
            </a:br>
            <a:endParaRPr lang="zh-CN" altLang="en-US" sz="2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38</a:t>
            </a:fld>
            <a:endParaRPr lang="zh-CN" altLang="en-US">
              <a:solidFill>
                <a:srgbClr val="2B2929"/>
              </a:solidFill>
            </a:endParaRPr>
          </a:p>
        </p:txBody>
      </p:sp>
      <p:pic>
        <p:nvPicPr>
          <p:cNvPr id="5" name="图片 4"/>
          <p:cNvPicPr>
            <a:picLocks noChangeAspect="1"/>
          </p:cNvPicPr>
          <p:nvPr/>
        </p:nvPicPr>
        <p:blipFill rotWithShape="1">
          <a:blip r:embed="rId3"/>
          <a:srcRect l="35393" t="19566" r="34706" b="23043"/>
          <a:stretch/>
        </p:blipFill>
        <p:spPr>
          <a:xfrm>
            <a:off x="2225290" y="2025165"/>
            <a:ext cx="3553909" cy="2393448"/>
          </a:xfrm>
          <a:prstGeom prst="ellipse">
            <a:avLst/>
          </a:prstGeom>
          <a:ln>
            <a:noFill/>
          </a:ln>
          <a:effectLst>
            <a:softEdge rad="112500"/>
          </a:effectLst>
        </p:spPr>
      </p:pic>
      <p:pic>
        <p:nvPicPr>
          <p:cNvPr id="9" name="图片 8"/>
          <p:cNvPicPr>
            <a:picLocks noChangeAspect="1"/>
          </p:cNvPicPr>
          <p:nvPr/>
        </p:nvPicPr>
        <p:blipFill rotWithShape="1">
          <a:blip r:embed="rId4"/>
          <a:srcRect l="16977" t="42961" r="16295" b="16369"/>
          <a:stretch/>
        </p:blipFill>
        <p:spPr>
          <a:xfrm>
            <a:off x="902595" y="3062799"/>
            <a:ext cx="989042" cy="394403"/>
          </a:xfrm>
          <a:prstGeom prst="rect">
            <a:avLst/>
          </a:prstGeom>
        </p:spPr>
      </p:pic>
      <p:pic>
        <p:nvPicPr>
          <p:cNvPr id="10" name="图片 9"/>
          <p:cNvPicPr>
            <a:picLocks noChangeAspect="1"/>
          </p:cNvPicPr>
          <p:nvPr/>
        </p:nvPicPr>
        <p:blipFill rotWithShape="1">
          <a:blip r:embed="rId5"/>
          <a:srcRect l="14997" t="26867" r="46928" b="46826"/>
          <a:stretch/>
        </p:blipFill>
        <p:spPr>
          <a:xfrm>
            <a:off x="10102172" y="2986577"/>
            <a:ext cx="1223623" cy="470625"/>
          </a:xfrm>
          <a:prstGeom prst="rect">
            <a:avLst/>
          </a:prstGeom>
        </p:spPr>
      </p:pic>
      <p:pic>
        <p:nvPicPr>
          <p:cNvPr id="11" name="图片 10"/>
          <p:cNvPicPr>
            <a:picLocks noChangeAspect="1"/>
          </p:cNvPicPr>
          <p:nvPr/>
        </p:nvPicPr>
        <p:blipFill rotWithShape="1">
          <a:blip r:embed="rId6"/>
          <a:srcRect l="10686" t="28833" r="7404" b="19974"/>
          <a:stretch/>
        </p:blipFill>
        <p:spPr>
          <a:xfrm>
            <a:off x="967212" y="5258371"/>
            <a:ext cx="1258078" cy="471779"/>
          </a:xfrm>
          <a:prstGeom prst="rect">
            <a:avLst/>
          </a:prstGeom>
        </p:spPr>
      </p:pic>
      <p:pic>
        <p:nvPicPr>
          <p:cNvPr id="12" name="图片 11"/>
          <p:cNvPicPr>
            <a:picLocks noChangeAspect="1"/>
          </p:cNvPicPr>
          <p:nvPr/>
        </p:nvPicPr>
        <p:blipFill>
          <a:blip r:embed="rId7"/>
          <a:stretch>
            <a:fillRect/>
          </a:stretch>
        </p:blipFill>
        <p:spPr>
          <a:xfrm>
            <a:off x="10388150" y="5164916"/>
            <a:ext cx="532263" cy="532263"/>
          </a:xfrm>
          <a:prstGeom prst="rect">
            <a:avLst/>
          </a:prstGeom>
        </p:spPr>
      </p:pic>
      <p:sp>
        <p:nvSpPr>
          <p:cNvPr id="14" name="文本框 13"/>
          <p:cNvSpPr txBox="1"/>
          <p:nvPr/>
        </p:nvSpPr>
        <p:spPr>
          <a:xfrm>
            <a:off x="4416763" y="1899601"/>
            <a:ext cx="3801041"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en-US" altLang="zh-CN" dirty="0"/>
              <a:t>.</a:t>
            </a:r>
            <a:r>
              <a:rPr lang="zh-CN" altLang="en-US" dirty="0" smtClean="0"/>
              <a:t>竞品提及人群爱好词云 </a:t>
            </a:r>
            <a:r>
              <a:rPr lang="en-US" altLang="zh-CN" dirty="0" smtClean="0"/>
              <a:t>]</a:t>
            </a:r>
            <a:endParaRPr lang="zh-CN" altLang="en-US" dirty="0"/>
          </a:p>
        </p:txBody>
      </p:sp>
      <p:pic>
        <p:nvPicPr>
          <p:cNvPr id="15"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pic>
        <p:nvPicPr>
          <p:cNvPr id="19" name="图片 18"/>
          <p:cNvPicPr>
            <a:picLocks noChangeAspect="1"/>
          </p:cNvPicPr>
          <p:nvPr/>
        </p:nvPicPr>
        <p:blipFill>
          <a:blip r:embed="rId9"/>
          <a:stretch>
            <a:fillRect/>
          </a:stretch>
        </p:blipFill>
        <p:spPr>
          <a:xfrm>
            <a:off x="2315506" y="4360926"/>
            <a:ext cx="3274085" cy="2278457"/>
          </a:xfrm>
          <a:prstGeom prst="rect">
            <a:avLst/>
          </a:prstGeom>
        </p:spPr>
      </p:pic>
      <p:pic>
        <p:nvPicPr>
          <p:cNvPr id="20" name="图片 19"/>
          <p:cNvPicPr>
            <a:picLocks noChangeAspect="1"/>
          </p:cNvPicPr>
          <p:nvPr/>
        </p:nvPicPr>
        <p:blipFill>
          <a:blip r:embed="rId10"/>
          <a:stretch>
            <a:fillRect/>
          </a:stretch>
        </p:blipFill>
        <p:spPr>
          <a:xfrm>
            <a:off x="6914013" y="4203271"/>
            <a:ext cx="3376545" cy="2146816"/>
          </a:xfrm>
          <a:prstGeom prst="rect">
            <a:avLst/>
          </a:prstGeom>
        </p:spPr>
      </p:pic>
    </p:spTree>
    <p:extLst>
      <p:ext uri="{BB962C8B-B14F-4D97-AF65-F5344CB8AC3E}">
        <p14:creationId xmlns:p14="http://schemas.microsoft.com/office/powerpoint/2010/main" val="27492856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2595" y="221616"/>
            <a:ext cx="9789257" cy="667274"/>
          </a:xfrm>
        </p:spPr>
        <p:txBody>
          <a:bodyPr/>
          <a:lstStyle/>
          <a:p>
            <a:pPr>
              <a:lnSpc>
                <a:spcPts val="3500"/>
              </a:lnSpc>
            </a:pPr>
            <a:r>
              <a:rPr lang="zh-CN" altLang="en-US" sz="2600" dirty="0" smtClean="0">
                <a:solidFill>
                  <a:schemeClr val="tx1"/>
                </a:solidFill>
              </a:rPr>
              <a:t>蚂蚁聚宝人群关注的</a:t>
            </a:r>
            <a:r>
              <a:rPr lang="en-US" altLang="zh-CN" sz="2600" dirty="0" smtClean="0">
                <a:solidFill>
                  <a:schemeClr val="tx1"/>
                </a:solidFill>
              </a:rPr>
              <a:t>KOL</a:t>
            </a:r>
            <a:r>
              <a:rPr lang="zh-CN" altLang="en-US" sz="2600" dirty="0" smtClean="0">
                <a:solidFill>
                  <a:schemeClr val="tx1"/>
                </a:solidFill>
              </a:rPr>
              <a:t>仍然呈现出年轻化特征</a:t>
            </a:r>
            <a:endParaRPr lang="zh-CN" altLang="en-US" sz="2600" dirty="0">
              <a:solidFill>
                <a:schemeClr val="tx1"/>
              </a:solidFill>
            </a:endParaRPr>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39</a:t>
            </a:fld>
            <a:endParaRPr lang="zh-CN" altLang="en-US">
              <a:solidFill>
                <a:srgbClr val="2B2929"/>
              </a:solidFill>
            </a:endParaRPr>
          </a:p>
        </p:txBody>
      </p:sp>
      <p:sp>
        <p:nvSpPr>
          <p:cNvPr id="5" name="文本框 4"/>
          <p:cNvSpPr txBox="1"/>
          <p:nvPr/>
        </p:nvSpPr>
        <p:spPr>
          <a:xfrm>
            <a:off x="9981126" y="1385190"/>
            <a:ext cx="646331" cy="369332"/>
          </a:xfrm>
          <a:prstGeom prst="rect">
            <a:avLst/>
          </a:prstGeom>
          <a:noFill/>
        </p:spPr>
        <p:txBody>
          <a:bodyPr wrap="none" rtlCol="0">
            <a:spAutoFit/>
          </a:bodyPr>
          <a:lstStyle/>
          <a:p>
            <a:r>
              <a:rPr lang="zh-CN" altLang="en-US" dirty="0" smtClean="0">
                <a:solidFill>
                  <a:srgbClr val="FF0000"/>
                </a:solidFill>
              </a:rPr>
              <a:t>新增</a:t>
            </a:r>
            <a:endParaRPr lang="zh-CN" altLang="en-US" dirty="0">
              <a:solidFill>
                <a:srgbClr val="FF0000"/>
              </a:solidFill>
            </a:endParaRPr>
          </a:p>
        </p:txBody>
      </p:sp>
      <p:sp>
        <p:nvSpPr>
          <p:cNvPr id="6" name="文本框 5"/>
          <p:cNvSpPr txBox="1"/>
          <p:nvPr/>
        </p:nvSpPr>
        <p:spPr>
          <a:xfrm>
            <a:off x="3991760" y="1844675"/>
            <a:ext cx="3997889"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en-US" altLang="zh-CN" dirty="0"/>
              <a:t>.</a:t>
            </a:r>
            <a:r>
              <a:rPr lang="zh-CN" altLang="en-US" dirty="0" smtClean="0"/>
              <a:t>竞品关注的</a:t>
            </a:r>
            <a:r>
              <a:rPr lang="en-US" altLang="zh-CN" dirty="0" smtClean="0"/>
              <a:t>KOL---TOP5 ]</a:t>
            </a:r>
            <a:endParaRPr lang="zh-CN" altLang="en-US" dirty="0"/>
          </a:p>
        </p:txBody>
      </p:sp>
      <p:pic>
        <p:nvPicPr>
          <p:cNvPr id="7" name="图片 6"/>
          <p:cNvPicPr>
            <a:picLocks noChangeAspect="1"/>
          </p:cNvPicPr>
          <p:nvPr/>
        </p:nvPicPr>
        <p:blipFill rotWithShape="1">
          <a:blip r:embed="rId2"/>
          <a:srcRect l="16977" t="42961" r="16295" b="16369"/>
          <a:stretch/>
        </p:blipFill>
        <p:spPr>
          <a:xfrm>
            <a:off x="2855579" y="2350860"/>
            <a:ext cx="989042" cy="394403"/>
          </a:xfrm>
          <a:prstGeom prst="rect">
            <a:avLst/>
          </a:prstGeom>
        </p:spPr>
      </p:pic>
      <p:pic>
        <p:nvPicPr>
          <p:cNvPr id="8" name="图片 7"/>
          <p:cNvPicPr>
            <a:picLocks noChangeAspect="1"/>
          </p:cNvPicPr>
          <p:nvPr/>
        </p:nvPicPr>
        <p:blipFill rotWithShape="1">
          <a:blip r:embed="rId3"/>
          <a:srcRect l="14997" t="26867" r="46928" b="46826"/>
          <a:stretch/>
        </p:blipFill>
        <p:spPr>
          <a:xfrm>
            <a:off x="5027706" y="2312749"/>
            <a:ext cx="1223623" cy="470625"/>
          </a:xfrm>
          <a:prstGeom prst="rect">
            <a:avLst/>
          </a:prstGeom>
        </p:spPr>
      </p:pic>
      <p:pic>
        <p:nvPicPr>
          <p:cNvPr id="9" name="图片 8"/>
          <p:cNvPicPr>
            <a:picLocks noChangeAspect="1"/>
          </p:cNvPicPr>
          <p:nvPr/>
        </p:nvPicPr>
        <p:blipFill rotWithShape="1">
          <a:blip r:embed="rId4"/>
          <a:srcRect l="10686" t="28833" r="7404" b="19974"/>
          <a:stretch/>
        </p:blipFill>
        <p:spPr>
          <a:xfrm>
            <a:off x="7100188" y="2312172"/>
            <a:ext cx="1258078" cy="471779"/>
          </a:xfrm>
          <a:prstGeom prst="rect">
            <a:avLst/>
          </a:prstGeom>
        </p:spPr>
      </p:pic>
      <p:pic>
        <p:nvPicPr>
          <p:cNvPr id="10" name="图片 9"/>
          <p:cNvPicPr>
            <a:picLocks noChangeAspect="1"/>
          </p:cNvPicPr>
          <p:nvPr/>
        </p:nvPicPr>
        <p:blipFill>
          <a:blip r:embed="rId5"/>
          <a:stretch>
            <a:fillRect/>
          </a:stretch>
        </p:blipFill>
        <p:spPr>
          <a:xfrm>
            <a:off x="9514485" y="2210519"/>
            <a:ext cx="532263" cy="532263"/>
          </a:xfrm>
          <a:prstGeom prst="rect">
            <a:avLst/>
          </a:prstGeom>
        </p:spPr>
      </p:pic>
      <p:sp>
        <p:nvSpPr>
          <p:cNvPr id="11" name="文本框 10"/>
          <p:cNvSpPr txBox="1"/>
          <p:nvPr/>
        </p:nvSpPr>
        <p:spPr>
          <a:xfrm>
            <a:off x="1764407" y="2958688"/>
            <a:ext cx="327334" cy="400110"/>
          </a:xfrm>
          <a:prstGeom prst="rect">
            <a:avLst/>
          </a:prstGeom>
          <a:noFill/>
        </p:spPr>
        <p:txBody>
          <a:bodyPr wrap="none" rtlCol="0">
            <a:spAutoFit/>
          </a:bodyPr>
          <a:lstStyle/>
          <a:p>
            <a:r>
              <a:rPr lang="en-US" altLang="zh-CN" sz="2000" i="1" dirty="0" smtClean="0"/>
              <a:t>1</a:t>
            </a:r>
            <a:endParaRPr lang="zh-CN" altLang="en-US" sz="2000" i="1" dirty="0"/>
          </a:p>
        </p:txBody>
      </p:sp>
      <p:sp>
        <p:nvSpPr>
          <p:cNvPr id="12" name="文本框 11"/>
          <p:cNvSpPr txBox="1"/>
          <p:nvPr/>
        </p:nvSpPr>
        <p:spPr>
          <a:xfrm>
            <a:off x="1777286" y="3642021"/>
            <a:ext cx="327334" cy="400110"/>
          </a:xfrm>
          <a:prstGeom prst="rect">
            <a:avLst/>
          </a:prstGeom>
          <a:noFill/>
        </p:spPr>
        <p:txBody>
          <a:bodyPr wrap="none" rtlCol="0">
            <a:spAutoFit/>
          </a:bodyPr>
          <a:lstStyle/>
          <a:p>
            <a:r>
              <a:rPr lang="en-US" altLang="zh-CN" sz="2000" i="1" dirty="0" smtClean="0"/>
              <a:t>2</a:t>
            </a:r>
            <a:endParaRPr lang="zh-CN" altLang="en-US" sz="2000" i="1" dirty="0"/>
          </a:p>
        </p:txBody>
      </p:sp>
      <p:sp>
        <p:nvSpPr>
          <p:cNvPr id="13" name="文本框 12"/>
          <p:cNvSpPr txBox="1"/>
          <p:nvPr/>
        </p:nvSpPr>
        <p:spPr>
          <a:xfrm>
            <a:off x="1764407" y="4349516"/>
            <a:ext cx="327334" cy="400110"/>
          </a:xfrm>
          <a:prstGeom prst="rect">
            <a:avLst/>
          </a:prstGeom>
          <a:noFill/>
        </p:spPr>
        <p:txBody>
          <a:bodyPr wrap="none" rtlCol="0">
            <a:spAutoFit/>
          </a:bodyPr>
          <a:lstStyle/>
          <a:p>
            <a:r>
              <a:rPr lang="en-US" altLang="zh-CN" sz="2000" i="1" dirty="0" smtClean="0"/>
              <a:t>3</a:t>
            </a:r>
            <a:endParaRPr lang="zh-CN" altLang="en-US" sz="2000" i="1" dirty="0"/>
          </a:p>
        </p:txBody>
      </p:sp>
      <p:sp>
        <p:nvSpPr>
          <p:cNvPr id="14" name="文本框 13"/>
          <p:cNvSpPr txBox="1"/>
          <p:nvPr/>
        </p:nvSpPr>
        <p:spPr>
          <a:xfrm>
            <a:off x="1764407" y="5046217"/>
            <a:ext cx="327334" cy="400110"/>
          </a:xfrm>
          <a:prstGeom prst="rect">
            <a:avLst/>
          </a:prstGeom>
          <a:noFill/>
        </p:spPr>
        <p:txBody>
          <a:bodyPr wrap="none" rtlCol="0">
            <a:spAutoFit/>
          </a:bodyPr>
          <a:lstStyle/>
          <a:p>
            <a:r>
              <a:rPr lang="en-US" altLang="zh-CN" sz="2000" i="1" dirty="0" smtClean="0"/>
              <a:t>4</a:t>
            </a:r>
            <a:endParaRPr lang="zh-CN" altLang="en-US" sz="2000" i="1" dirty="0"/>
          </a:p>
        </p:txBody>
      </p:sp>
      <p:sp>
        <p:nvSpPr>
          <p:cNvPr id="15" name="文本框 14"/>
          <p:cNvSpPr txBox="1"/>
          <p:nvPr/>
        </p:nvSpPr>
        <p:spPr>
          <a:xfrm>
            <a:off x="1764407" y="5702415"/>
            <a:ext cx="327334" cy="400110"/>
          </a:xfrm>
          <a:prstGeom prst="rect">
            <a:avLst/>
          </a:prstGeom>
          <a:noFill/>
        </p:spPr>
        <p:txBody>
          <a:bodyPr wrap="none" rtlCol="0">
            <a:spAutoFit/>
          </a:bodyPr>
          <a:lstStyle/>
          <a:p>
            <a:r>
              <a:rPr lang="en-US" altLang="zh-CN" sz="2000" i="1" dirty="0" smtClean="0"/>
              <a:t>5</a:t>
            </a:r>
            <a:endParaRPr lang="zh-CN" altLang="en-US" sz="2000" i="1" dirty="0"/>
          </a:p>
        </p:txBody>
      </p:sp>
      <p:grpSp>
        <p:nvGrpSpPr>
          <p:cNvPr id="44" name="组合 43"/>
          <p:cNvGrpSpPr/>
          <p:nvPr/>
        </p:nvGrpSpPr>
        <p:grpSpPr>
          <a:xfrm>
            <a:off x="2544102" y="3637654"/>
            <a:ext cx="1447742" cy="408844"/>
            <a:chOff x="2569944" y="3741765"/>
            <a:chExt cx="1447742" cy="408844"/>
          </a:xfrm>
        </p:grpSpPr>
        <p:pic>
          <p:nvPicPr>
            <p:cNvPr id="17" name="图片 16"/>
            <p:cNvPicPr>
              <a:picLocks noChangeAspect="1"/>
            </p:cNvPicPr>
            <p:nvPr/>
          </p:nvPicPr>
          <p:blipFill>
            <a:blip r:embed="rId6"/>
            <a:stretch>
              <a:fillRect/>
            </a:stretch>
          </p:blipFill>
          <p:spPr>
            <a:xfrm>
              <a:off x="3235941" y="3741765"/>
              <a:ext cx="781745" cy="408844"/>
            </a:xfrm>
            <a:prstGeom prst="rect">
              <a:avLst/>
            </a:prstGeom>
          </p:spPr>
        </p:pic>
        <p:sp>
          <p:nvSpPr>
            <p:cNvPr id="18" name="文本框 17"/>
            <p:cNvSpPr txBox="1"/>
            <p:nvPr/>
          </p:nvSpPr>
          <p:spPr>
            <a:xfrm>
              <a:off x="2569944" y="3807688"/>
              <a:ext cx="682581" cy="276999"/>
            </a:xfrm>
            <a:prstGeom prst="rect">
              <a:avLst/>
            </a:prstGeom>
            <a:noFill/>
          </p:spPr>
          <p:txBody>
            <a:bodyPr wrap="square" rtlCol="0">
              <a:spAutoFit/>
            </a:bodyPr>
            <a:lstStyle/>
            <a:p>
              <a:pPr algn="r"/>
              <a:r>
                <a:rPr lang="zh-CN" altLang="en-US" sz="1200" b="1" dirty="0" smtClean="0"/>
                <a:t>龚文祥</a:t>
              </a:r>
              <a:endParaRPr lang="zh-CN" altLang="en-US" sz="1200" b="1" dirty="0"/>
            </a:p>
          </p:txBody>
        </p:sp>
      </p:grpSp>
      <p:grpSp>
        <p:nvGrpSpPr>
          <p:cNvPr id="43" name="组合 42"/>
          <p:cNvGrpSpPr/>
          <p:nvPr/>
        </p:nvGrpSpPr>
        <p:grpSpPr>
          <a:xfrm>
            <a:off x="2489300" y="2858139"/>
            <a:ext cx="1489665" cy="601208"/>
            <a:chOff x="2424934" y="3044174"/>
            <a:chExt cx="1489665" cy="601208"/>
          </a:xfrm>
        </p:grpSpPr>
        <p:pic>
          <p:nvPicPr>
            <p:cNvPr id="19" name="图片 18"/>
            <p:cNvPicPr>
              <a:picLocks noChangeAspect="1"/>
            </p:cNvPicPr>
            <p:nvPr/>
          </p:nvPicPr>
          <p:blipFill>
            <a:blip r:embed="rId7"/>
            <a:stretch>
              <a:fillRect/>
            </a:stretch>
          </p:blipFill>
          <p:spPr>
            <a:xfrm>
              <a:off x="3331833" y="3044174"/>
              <a:ext cx="582766" cy="601208"/>
            </a:xfrm>
            <a:prstGeom prst="rect">
              <a:avLst/>
            </a:prstGeom>
          </p:spPr>
        </p:pic>
        <p:sp>
          <p:nvSpPr>
            <p:cNvPr id="20" name="文本框 19"/>
            <p:cNvSpPr txBox="1"/>
            <p:nvPr/>
          </p:nvSpPr>
          <p:spPr>
            <a:xfrm>
              <a:off x="2424934" y="3206279"/>
              <a:ext cx="827591" cy="276999"/>
            </a:xfrm>
            <a:prstGeom prst="rect">
              <a:avLst/>
            </a:prstGeom>
            <a:noFill/>
          </p:spPr>
          <p:txBody>
            <a:bodyPr wrap="square" rtlCol="0">
              <a:spAutoFit/>
            </a:bodyPr>
            <a:lstStyle/>
            <a:p>
              <a:pPr algn="r"/>
              <a:r>
                <a:rPr lang="zh-CN" altLang="en-US" sz="1200" b="1" dirty="0" smtClean="0"/>
                <a:t>聚美陈欧</a:t>
              </a:r>
              <a:endParaRPr lang="zh-CN" altLang="en-US" sz="1200" b="1" dirty="0"/>
            </a:p>
          </p:txBody>
        </p:sp>
      </p:grpSp>
      <p:grpSp>
        <p:nvGrpSpPr>
          <p:cNvPr id="37" name="组合 36"/>
          <p:cNvGrpSpPr/>
          <p:nvPr/>
        </p:nvGrpSpPr>
        <p:grpSpPr>
          <a:xfrm>
            <a:off x="2608551" y="4301530"/>
            <a:ext cx="1370414" cy="496083"/>
            <a:chOff x="2569944" y="4334017"/>
            <a:chExt cx="1370414" cy="496083"/>
          </a:xfrm>
        </p:grpSpPr>
        <p:pic>
          <p:nvPicPr>
            <p:cNvPr id="21" name="图片 20"/>
            <p:cNvPicPr>
              <a:picLocks noChangeAspect="1"/>
            </p:cNvPicPr>
            <p:nvPr/>
          </p:nvPicPr>
          <p:blipFill>
            <a:blip r:embed="rId8"/>
            <a:stretch>
              <a:fillRect/>
            </a:stretch>
          </p:blipFill>
          <p:spPr>
            <a:xfrm>
              <a:off x="3291162" y="4334017"/>
              <a:ext cx="649196" cy="496083"/>
            </a:xfrm>
            <a:prstGeom prst="rect">
              <a:avLst/>
            </a:prstGeom>
          </p:spPr>
        </p:pic>
        <p:sp>
          <p:nvSpPr>
            <p:cNvPr id="22" name="文本框 21"/>
            <p:cNvSpPr txBox="1"/>
            <p:nvPr/>
          </p:nvSpPr>
          <p:spPr>
            <a:xfrm>
              <a:off x="2569944" y="4443558"/>
              <a:ext cx="682581" cy="276999"/>
            </a:xfrm>
            <a:prstGeom prst="rect">
              <a:avLst/>
            </a:prstGeom>
            <a:noFill/>
          </p:spPr>
          <p:txBody>
            <a:bodyPr wrap="square" rtlCol="0">
              <a:spAutoFit/>
            </a:bodyPr>
            <a:lstStyle/>
            <a:p>
              <a:pPr algn="r"/>
              <a:r>
                <a:rPr lang="zh-CN" altLang="en-US" sz="1200" b="1" dirty="0" smtClean="0"/>
                <a:t>冯幸</a:t>
              </a:r>
              <a:endParaRPr lang="zh-CN" altLang="en-US" sz="1200" b="1" dirty="0"/>
            </a:p>
          </p:txBody>
        </p:sp>
      </p:grpSp>
      <p:grpSp>
        <p:nvGrpSpPr>
          <p:cNvPr id="39" name="组合 38"/>
          <p:cNvGrpSpPr/>
          <p:nvPr/>
        </p:nvGrpSpPr>
        <p:grpSpPr>
          <a:xfrm>
            <a:off x="2645351" y="5046217"/>
            <a:ext cx="1333614" cy="451470"/>
            <a:chOff x="2604876" y="5209937"/>
            <a:chExt cx="1333614" cy="451470"/>
          </a:xfrm>
        </p:grpSpPr>
        <p:pic>
          <p:nvPicPr>
            <p:cNvPr id="23" name="图片 22"/>
            <p:cNvPicPr>
              <a:picLocks noChangeAspect="1"/>
            </p:cNvPicPr>
            <p:nvPr/>
          </p:nvPicPr>
          <p:blipFill>
            <a:blip r:embed="rId9"/>
            <a:stretch>
              <a:fillRect/>
            </a:stretch>
          </p:blipFill>
          <p:spPr>
            <a:xfrm>
              <a:off x="3309974" y="5209937"/>
              <a:ext cx="628516" cy="451470"/>
            </a:xfrm>
            <a:prstGeom prst="rect">
              <a:avLst/>
            </a:prstGeom>
          </p:spPr>
        </p:pic>
        <p:sp>
          <p:nvSpPr>
            <p:cNvPr id="24" name="文本框 23"/>
            <p:cNvSpPr txBox="1"/>
            <p:nvPr/>
          </p:nvSpPr>
          <p:spPr>
            <a:xfrm>
              <a:off x="2604876" y="5297173"/>
              <a:ext cx="682581" cy="276999"/>
            </a:xfrm>
            <a:prstGeom prst="rect">
              <a:avLst/>
            </a:prstGeom>
            <a:noFill/>
          </p:spPr>
          <p:txBody>
            <a:bodyPr wrap="square" rtlCol="0">
              <a:spAutoFit/>
            </a:bodyPr>
            <a:lstStyle/>
            <a:p>
              <a:pPr algn="r"/>
              <a:r>
                <a:rPr lang="en-US" altLang="zh-CN" sz="1200" b="1" dirty="0" err="1" smtClean="0"/>
                <a:t>Papi</a:t>
              </a:r>
              <a:r>
                <a:rPr lang="zh-CN" altLang="en-US" sz="1200" b="1" dirty="0" smtClean="0"/>
                <a:t>酱</a:t>
              </a:r>
              <a:endParaRPr lang="zh-CN" altLang="en-US" sz="1200" b="1" dirty="0"/>
            </a:p>
          </p:txBody>
        </p:sp>
      </p:grpSp>
      <p:grpSp>
        <p:nvGrpSpPr>
          <p:cNvPr id="41" name="组合 40"/>
          <p:cNvGrpSpPr/>
          <p:nvPr/>
        </p:nvGrpSpPr>
        <p:grpSpPr>
          <a:xfrm>
            <a:off x="2412139" y="5698757"/>
            <a:ext cx="1566826" cy="407427"/>
            <a:chOff x="2424934" y="5935495"/>
            <a:chExt cx="1566826" cy="407427"/>
          </a:xfrm>
        </p:grpSpPr>
        <p:pic>
          <p:nvPicPr>
            <p:cNvPr id="25" name="图片 24"/>
            <p:cNvPicPr>
              <a:picLocks noChangeAspect="1"/>
            </p:cNvPicPr>
            <p:nvPr/>
          </p:nvPicPr>
          <p:blipFill>
            <a:blip r:embed="rId10"/>
            <a:stretch>
              <a:fillRect/>
            </a:stretch>
          </p:blipFill>
          <p:spPr>
            <a:xfrm>
              <a:off x="3263990" y="5935495"/>
              <a:ext cx="727770" cy="407427"/>
            </a:xfrm>
            <a:prstGeom prst="rect">
              <a:avLst/>
            </a:prstGeom>
          </p:spPr>
        </p:pic>
        <p:sp>
          <p:nvSpPr>
            <p:cNvPr id="26" name="文本框 25"/>
            <p:cNvSpPr txBox="1"/>
            <p:nvPr/>
          </p:nvSpPr>
          <p:spPr>
            <a:xfrm>
              <a:off x="2424934" y="6000709"/>
              <a:ext cx="862523" cy="276999"/>
            </a:xfrm>
            <a:prstGeom prst="rect">
              <a:avLst/>
            </a:prstGeom>
            <a:noFill/>
          </p:spPr>
          <p:txBody>
            <a:bodyPr wrap="square" rtlCol="0">
              <a:spAutoFit/>
            </a:bodyPr>
            <a:lstStyle/>
            <a:p>
              <a:pPr algn="r"/>
              <a:r>
                <a:rPr lang="zh-CN" altLang="en-US" sz="1200" b="1" dirty="0" smtClean="0"/>
                <a:t>郭俊峰</a:t>
              </a:r>
              <a:r>
                <a:rPr lang="en-US" altLang="zh-CN" sz="1200" b="1" dirty="0" smtClean="0"/>
                <a:t>V</a:t>
              </a:r>
              <a:endParaRPr lang="zh-CN" altLang="en-US" sz="1200" b="1" dirty="0"/>
            </a:p>
          </p:txBody>
        </p:sp>
      </p:grpSp>
      <p:grpSp>
        <p:nvGrpSpPr>
          <p:cNvPr id="45" name="组合 44"/>
          <p:cNvGrpSpPr/>
          <p:nvPr/>
        </p:nvGrpSpPr>
        <p:grpSpPr>
          <a:xfrm>
            <a:off x="4855391" y="2933008"/>
            <a:ext cx="1234768" cy="451470"/>
            <a:chOff x="4959409" y="3092301"/>
            <a:chExt cx="1234768" cy="451470"/>
          </a:xfrm>
        </p:grpSpPr>
        <p:pic>
          <p:nvPicPr>
            <p:cNvPr id="27" name="图片 26"/>
            <p:cNvPicPr>
              <a:picLocks noChangeAspect="1"/>
            </p:cNvPicPr>
            <p:nvPr/>
          </p:nvPicPr>
          <p:blipFill>
            <a:blip r:embed="rId9"/>
            <a:stretch>
              <a:fillRect/>
            </a:stretch>
          </p:blipFill>
          <p:spPr>
            <a:xfrm>
              <a:off x="5565661" y="3092301"/>
              <a:ext cx="628516" cy="451470"/>
            </a:xfrm>
            <a:prstGeom prst="rect">
              <a:avLst/>
            </a:prstGeom>
          </p:spPr>
        </p:pic>
        <p:sp>
          <p:nvSpPr>
            <p:cNvPr id="28" name="文本框 27"/>
            <p:cNvSpPr txBox="1"/>
            <p:nvPr/>
          </p:nvSpPr>
          <p:spPr>
            <a:xfrm>
              <a:off x="4959409" y="3179537"/>
              <a:ext cx="682581" cy="276999"/>
            </a:xfrm>
            <a:prstGeom prst="rect">
              <a:avLst/>
            </a:prstGeom>
            <a:noFill/>
          </p:spPr>
          <p:txBody>
            <a:bodyPr wrap="square" rtlCol="0">
              <a:spAutoFit/>
            </a:bodyPr>
            <a:lstStyle/>
            <a:p>
              <a:pPr algn="r"/>
              <a:r>
                <a:rPr lang="en-US" altLang="zh-CN" sz="1200" b="1" dirty="0" err="1" smtClean="0"/>
                <a:t>Papi</a:t>
              </a:r>
              <a:r>
                <a:rPr lang="zh-CN" altLang="en-US" sz="1200" b="1" dirty="0" smtClean="0"/>
                <a:t>酱</a:t>
              </a:r>
              <a:endParaRPr lang="zh-CN" altLang="en-US" sz="1200" b="1" dirty="0"/>
            </a:p>
          </p:txBody>
        </p:sp>
      </p:grpSp>
      <p:grpSp>
        <p:nvGrpSpPr>
          <p:cNvPr id="46" name="组合 45"/>
          <p:cNvGrpSpPr/>
          <p:nvPr/>
        </p:nvGrpSpPr>
        <p:grpSpPr>
          <a:xfrm>
            <a:off x="4738111" y="3541472"/>
            <a:ext cx="1364927" cy="601208"/>
            <a:chOff x="4814399" y="3670262"/>
            <a:chExt cx="1364927" cy="601208"/>
          </a:xfrm>
        </p:grpSpPr>
        <p:pic>
          <p:nvPicPr>
            <p:cNvPr id="29" name="图片 28"/>
            <p:cNvPicPr>
              <a:picLocks noChangeAspect="1"/>
            </p:cNvPicPr>
            <p:nvPr/>
          </p:nvPicPr>
          <p:blipFill>
            <a:blip r:embed="rId7"/>
            <a:stretch>
              <a:fillRect/>
            </a:stretch>
          </p:blipFill>
          <p:spPr>
            <a:xfrm>
              <a:off x="5596560" y="3670262"/>
              <a:ext cx="582766" cy="601208"/>
            </a:xfrm>
            <a:prstGeom prst="rect">
              <a:avLst/>
            </a:prstGeom>
          </p:spPr>
        </p:pic>
        <p:sp>
          <p:nvSpPr>
            <p:cNvPr id="30" name="文本框 29"/>
            <p:cNvSpPr txBox="1"/>
            <p:nvPr/>
          </p:nvSpPr>
          <p:spPr>
            <a:xfrm>
              <a:off x="4814399" y="3832367"/>
              <a:ext cx="827591" cy="276999"/>
            </a:xfrm>
            <a:prstGeom prst="rect">
              <a:avLst/>
            </a:prstGeom>
            <a:noFill/>
          </p:spPr>
          <p:txBody>
            <a:bodyPr wrap="square" rtlCol="0">
              <a:spAutoFit/>
            </a:bodyPr>
            <a:lstStyle/>
            <a:p>
              <a:pPr algn="r"/>
              <a:r>
                <a:rPr lang="zh-CN" altLang="en-US" sz="1200" b="1" dirty="0" smtClean="0"/>
                <a:t>聚美陈欧</a:t>
              </a:r>
              <a:endParaRPr lang="zh-CN" altLang="en-US" sz="1200" b="1" dirty="0"/>
            </a:p>
          </p:txBody>
        </p:sp>
      </p:grpSp>
      <p:grpSp>
        <p:nvGrpSpPr>
          <p:cNvPr id="38" name="组合 37"/>
          <p:cNvGrpSpPr/>
          <p:nvPr/>
        </p:nvGrpSpPr>
        <p:grpSpPr>
          <a:xfrm>
            <a:off x="4777939" y="4288715"/>
            <a:ext cx="1312220" cy="521713"/>
            <a:chOff x="4814399" y="4397961"/>
            <a:chExt cx="1312220" cy="521713"/>
          </a:xfrm>
        </p:grpSpPr>
        <p:pic>
          <p:nvPicPr>
            <p:cNvPr id="31" name="图片 30"/>
            <p:cNvPicPr>
              <a:picLocks noChangeAspect="1"/>
            </p:cNvPicPr>
            <p:nvPr/>
          </p:nvPicPr>
          <p:blipFill>
            <a:blip r:embed="rId11"/>
            <a:stretch>
              <a:fillRect/>
            </a:stretch>
          </p:blipFill>
          <p:spPr>
            <a:xfrm>
              <a:off x="5722712" y="4397961"/>
              <a:ext cx="403907" cy="521713"/>
            </a:xfrm>
            <a:prstGeom prst="rect">
              <a:avLst/>
            </a:prstGeom>
          </p:spPr>
        </p:pic>
        <p:sp>
          <p:nvSpPr>
            <p:cNvPr id="32" name="文本框 31"/>
            <p:cNvSpPr txBox="1"/>
            <p:nvPr/>
          </p:nvSpPr>
          <p:spPr>
            <a:xfrm>
              <a:off x="4814399" y="4498506"/>
              <a:ext cx="827591" cy="276999"/>
            </a:xfrm>
            <a:prstGeom prst="rect">
              <a:avLst/>
            </a:prstGeom>
            <a:noFill/>
          </p:spPr>
          <p:txBody>
            <a:bodyPr wrap="square" rtlCol="0">
              <a:spAutoFit/>
            </a:bodyPr>
            <a:lstStyle/>
            <a:p>
              <a:pPr algn="r"/>
              <a:r>
                <a:rPr lang="zh-CN" altLang="en-US" sz="1200" b="1" dirty="0" smtClean="0"/>
                <a:t>薛之谦</a:t>
              </a:r>
              <a:endParaRPr lang="zh-CN" altLang="en-US" sz="1200" b="1" dirty="0"/>
            </a:p>
          </p:txBody>
        </p:sp>
      </p:grpSp>
      <p:grpSp>
        <p:nvGrpSpPr>
          <p:cNvPr id="40" name="组合 39"/>
          <p:cNvGrpSpPr/>
          <p:nvPr/>
        </p:nvGrpSpPr>
        <p:grpSpPr>
          <a:xfrm>
            <a:off x="4777939" y="5046217"/>
            <a:ext cx="1312220" cy="519377"/>
            <a:chOff x="4814399" y="5180745"/>
            <a:chExt cx="1312220" cy="519377"/>
          </a:xfrm>
        </p:grpSpPr>
        <p:pic>
          <p:nvPicPr>
            <p:cNvPr id="33" name="图片 32"/>
            <p:cNvPicPr>
              <a:picLocks noChangeAspect="1"/>
            </p:cNvPicPr>
            <p:nvPr/>
          </p:nvPicPr>
          <p:blipFill>
            <a:blip r:embed="rId12"/>
            <a:stretch>
              <a:fillRect/>
            </a:stretch>
          </p:blipFill>
          <p:spPr>
            <a:xfrm>
              <a:off x="5658496" y="5180745"/>
              <a:ext cx="468123" cy="519377"/>
            </a:xfrm>
            <a:prstGeom prst="rect">
              <a:avLst/>
            </a:prstGeom>
          </p:spPr>
        </p:pic>
        <p:sp>
          <p:nvSpPr>
            <p:cNvPr id="34" name="文本框 33"/>
            <p:cNvSpPr txBox="1"/>
            <p:nvPr/>
          </p:nvSpPr>
          <p:spPr>
            <a:xfrm>
              <a:off x="4814399" y="5322930"/>
              <a:ext cx="827591" cy="276999"/>
            </a:xfrm>
            <a:prstGeom prst="rect">
              <a:avLst/>
            </a:prstGeom>
            <a:noFill/>
          </p:spPr>
          <p:txBody>
            <a:bodyPr wrap="square" rtlCol="0">
              <a:spAutoFit/>
            </a:bodyPr>
            <a:lstStyle/>
            <a:p>
              <a:pPr algn="r"/>
              <a:r>
                <a:rPr lang="zh-CN" altLang="en-US" sz="1200" b="1" dirty="0" smtClean="0"/>
                <a:t>邓超</a:t>
              </a:r>
              <a:endParaRPr lang="zh-CN" altLang="en-US" sz="1200" b="1" dirty="0"/>
            </a:p>
          </p:txBody>
        </p:sp>
      </p:grpSp>
      <p:grpSp>
        <p:nvGrpSpPr>
          <p:cNvPr id="42" name="组合 41"/>
          <p:cNvGrpSpPr/>
          <p:nvPr/>
        </p:nvGrpSpPr>
        <p:grpSpPr>
          <a:xfrm>
            <a:off x="4777314" y="5674842"/>
            <a:ext cx="1312845" cy="455256"/>
            <a:chOff x="4814399" y="5935523"/>
            <a:chExt cx="1312845" cy="455256"/>
          </a:xfrm>
        </p:grpSpPr>
        <p:pic>
          <p:nvPicPr>
            <p:cNvPr id="35" name="图片 34"/>
            <p:cNvPicPr>
              <a:picLocks noChangeAspect="1"/>
            </p:cNvPicPr>
            <p:nvPr/>
          </p:nvPicPr>
          <p:blipFill>
            <a:blip r:embed="rId13"/>
            <a:stretch>
              <a:fillRect/>
            </a:stretch>
          </p:blipFill>
          <p:spPr>
            <a:xfrm>
              <a:off x="5648641" y="5935523"/>
              <a:ext cx="478603" cy="455256"/>
            </a:xfrm>
            <a:prstGeom prst="rect">
              <a:avLst/>
            </a:prstGeom>
          </p:spPr>
        </p:pic>
        <p:sp>
          <p:nvSpPr>
            <p:cNvPr id="36" name="文本框 35"/>
            <p:cNvSpPr txBox="1"/>
            <p:nvPr/>
          </p:nvSpPr>
          <p:spPr>
            <a:xfrm>
              <a:off x="4814399" y="6010387"/>
              <a:ext cx="827591" cy="276999"/>
            </a:xfrm>
            <a:prstGeom prst="rect">
              <a:avLst/>
            </a:prstGeom>
            <a:noFill/>
          </p:spPr>
          <p:txBody>
            <a:bodyPr wrap="square" rtlCol="0">
              <a:spAutoFit/>
            </a:bodyPr>
            <a:lstStyle/>
            <a:p>
              <a:pPr algn="r"/>
              <a:r>
                <a:rPr lang="zh-CN" altLang="en-US" sz="1200" b="1" dirty="0"/>
                <a:t>何炅</a:t>
              </a:r>
            </a:p>
          </p:txBody>
        </p:sp>
      </p:grpSp>
      <p:grpSp>
        <p:nvGrpSpPr>
          <p:cNvPr id="47" name="组合 46"/>
          <p:cNvGrpSpPr/>
          <p:nvPr/>
        </p:nvGrpSpPr>
        <p:grpSpPr>
          <a:xfrm>
            <a:off x="6875422" y="2858139"/>
            <a:ext cx="1364927" cy="601208"/>
            <a:chOff x="4814399" y="3670262"/>
            <a:chExt cx="1364927" cy="601208"/>
          </a:xfrm>
        </p:grpSpPr>
        <p:pic>
          <p:nvPicPr>
            <p:cNvPr id="48" name="图片 47"/>
            <p:cNvPicPr>
              <a:picLocks noChangeAspect="1"/>
            </p:cNvPicPr>
            <p:nvPr/>
          </p:nvPicPr>
          <p:blipFill>
            <a:blip r:embed="rId7"/>
            <a:stretch>
              <a:fillRect/>
            </a:stretch>
          </p:blipFill>
          <p:spPr>
            <a:xfrm>
              <a:off x="5596560" y="3670262"/>
              <a:ext cx="582766" cy="601208"/>
            </a:xfrm>
            <a:prstGeom prst="rect">
              <a:avLst/>
            </a:prstGeom>
          </p:spPr>
        </p:pic>
        <p:sp>
          <p:nvSpPr>
            <p:cNvPr id="49" name="文本框 48"/>
            <p:cNvSpPr txBox="1"/>
            <p:nvPr/>
          </p:nvSpPr>
          <p:spPr>
            <a:xfrm>
              <a:off x="4814399" y="3832367"/>
              <a:ext cx="827591" cy="276999"/>
            </a:xfrm>
            <a:prstGeom prst="rect">
              <a:avLst/>
            </a:prstGeom>
            <a:noFill/>
          </p:spPr>
          <p:txBody>
            <a:bodyPr wrap="square" rtlCol="0">
              <a:spAutoFit/>
            </a:bodyPr>
            <a:lstStyle/>
            <a:p>
              <a:pPr algn="r"/>
              <a:r>
                <a:rPr lang="zh-CN" altLang="en-US" sz="1200" b="1" dirty="0" smtClean="0"/>
                <a:t>聚美陈欧</a:t>
              </a:r>
              <a:endParaRPr lang="zh-CN" altLang="en-US" sz="1200" b="1" dirty="0"/>
            </a:p>
          </p:txBody>
        </p:sp>
      </p:grpSp>
      <p:grpSp>
        <p:nvGrpSpPr>
          <p:cNvPr id="52" name="组合 51"/>
          <p:cNvGrpSpPr/>
          <p:nvPr/>
        </p:nvGrpSpPr>
        <p:grpSpPr>
          <a:xfrm>
            <a:off x="6640195" y="3611244"/>
            <a:ext cx="1613033" cy="461665"/>
            <a:chOff x="6601558" y="3765228"/>
            <a:chExt cx="1613033" cy="461665"/>
          </a:xfrm>
        </p:grpSpPr>
        <p:pic>
          <p:nvPicPr>
            <p:cNvPr id="50" name="图片 49"/>
            <p:cNvPicPr>
              <a:picLocks noChangeAspect="1"/>
            </p:cNvPicPr>
            <p:nvPr/>
          </p:nvPicPr>
          <p:blipFill>
            <a:blip r:embed="rId14"/>
            <a:stretch>
              <a:fillRect/>
            </a:stretch>
          </p:blipFill>
          <p:spPr>
            <a:xfrm>
              <a:off x="7465576" y="3779636"/>
              <a:ext cx="749015" cy="432848"/>
            </a:xfrm>
            <a:prstGeom prst="rect">
              <a:avLst/>
            </a:prstGeom>
          </p:spPr>
        </p:pic>
        <p:sp>
          <p:nvSpPr>
            <p:cNvPr id="51" name="文本框 50"/>
            <p:cNvSpPr txBox="1"/>
            <p:nvPr/>
          </p:nvSpPr>
          <p:spPr>
            <a:xfrm>
              <a:off x="6601558" y="3765228"/>
              <a:ext cx="916626" cy="461665"/>
            </a:xfrm>
            <a:prstGeom prst="rect">
              <a:avLst/>
            </a:prstGeom>
            <a:noFill/>
          </p:spPr>
          <p:txBody>
            <a:bodyPr wrap="square" rtlCol="0">
              <a:spAutoFit/>
            </a:bodyPr>
            <a:lstStyle/>
            <a:p>
              <a:pPr algn="ctr"/>
              <a:r>
                <a:rPr lang="zh-CN" altLang="en-US" sz="1200" b="1" dirty="0"/>
                <a:t>带着微博去</a:t>
              </a:r>
              <a:r>
                <a:rPr lang="zh-CN" altLang="en-US" sz="1200" b="1" dirty="0" smtClean="0"/>
                <a:t>旅行</a:t>
              </a:r>
              <a:endParaRPr lang="zh-CN" altLang="en-US" sz="1200" b="1" dirty="0">
                <a:solidFill>
                  <a:srgbClr val="000000"/>
                </a:solidFill>
                <a:latin typeface="宋体" panose="02010600030101010101" pitchFamily="2" charset="-122"/>
                <a:ea typeface="宋体" panose="02010600030101010101" pitchFamily="2" charset="-122"/>
              </a:endParaRPr>
            </a:p>
          </p:txBody>
        </p:sp>
      </p:grpSp>
      <p:grpSp>
        <p:nvGrpSpPr>
          <p:cNvPr id="53" name="组合 52"/>
          <p:cNvGrpSpPr/>
          <p:nvPr/>
        </p:nvGrpSpPr>
        <p:grpSpPr>
          <a:xfrm>
            <a:off x="6792607" y="4345149"/>
            <a:ext cx="1447742" cy="408844"/>
            <a:chOff x="2569944" y="3741765"/>
            <a:chExt cx="1447742" cy="408844"/>
          </a:xfrm>
        </p:grpSpPr>
        <p:pic>
          <p:nvPicPr>
            <p:cNvPr id="54" name="图片 53"/>
            <p:cNvPicPr>
              <a:picLocks noChangeAspect="1"/>
            </p:cNvPicPr>
            <p:nvPr/>
          </p:nvPicPr>
          <p:blipFill>
            <a:blip r:embed="rId6"/>
            <a:stretch>
              <a:fillRect/>
            </a:stretch>
          </p:blipFill>
          <p:spPr>
            <a:xfrm>
              <a:off x="3235941" y="3741765"/>
              <a:ext cx="781745" cy="408844"/>
            </a:xfrm>
            <a:prstGeom prst="rect">
              <a:avLst/>
            </a:prstGeom>
          </p:spPr>
        </p:pic>
        <p:sp>
          <p:nvSpPr>
            <p:cNvPr id="55" name="文本框 54"/>
            <p:cNvSpPr txBox="1"/>
            <p:nvPr/>
          </p:nvSpPr>
          <p:spPr>
            <a:xfrm>
              <a:off x="2569944" y="3807688"/>
              <a:ext cx="682581" cy="276999"/>
            </a:xfrm>
            <a:prstGeom prst="rect">
              <a:avLst/>
            </a:prstGeom>
            <a:noFill/>
          </p:spPr>
          <p:txBody>
            <a:bodyPr wrap="square" rtlCol="0">
              <a:spAutoFit/>
            </a:bodyPr>
            <a:lstStyle/>
            <a:p>
              <a:pPr algn="r"/>
              <a:r>
                <a:rPr lang="zh-CN" altLang="en-US" sz="1200" b="1" dirty="0" smtClean="0"/>
                <a:t>龚文祥</a:t>
              </a:r>
              <a:endParaRPr lang="zh-CN" altLang="en-US" sz="1200" b="1" dirty="0"/>
            </a:p>
          </p:txBody>
        </p:sp>
      </p:grpSp>
      <p:grpSp>
        <p:nvGrpSpPr>
          <p:cNvPr id="56" name="组合 55"/>
          <p:cNvGrpSpPr/>
          <p:nvPr/>
        </p:nvGrpSpPr>
        <p:grpSpPr>
          <a:xfrm>
            <a:off x="6906735" y="5046217"/>
            <a:ext cx="1333614" cy="451470"/>
            <a:chOff x="2604876" y="5209937"/>
            <a:chExt cx="1333614" cy="451470"/>
          </a:xfrm>
        </p:grpSpPr>
        <p:pic>
          <p:nvPicPr>
            <p:cNvPr id="57" name="图片 56"/>
            <p:cNvPicPr>
              <a:picLocks noChangeAspect="1"/>
            </p:cNvPicPr>
            <p:nvPr/>
          </p:nvPicPr>
          <p:blipFill>
            <a:blip r:embed="rId9"/>
            <a:stretch>
              <a:fillRect/>
            </a:stretch>
          </p:blipFill>
          <p:spPr>
            <a:xfrm>
              <a:off x="3309974" y="5209937"/>
              <a:ext cx="628516" cy="451470"/>
            </a:xfrm>
            <a:prstGeom prst="rect">
              <a:avLst/>
            </a:prstGeom>
          </p:spPr>
        </p:pic>
        <p:sp>
          <p:nvSpPr>
            <p:cNvPr id="58" name="文本框 57"/>
            <p:cNvSpPr txBox="1"/>
            <p:nvPr/>
          </p:nvSpPr>
          <p:spPr>
            <a:xfrm>
              <a:off x="2604876" y="5297173"/>
              <a:ext cx="682581" cy="276999"/>
            </a:xfrm>
            <a:prstGeom prst="rect">
              <a:avLst/>
            </a:prstGeom>
            <a:noFill/>
          </p:spPr>
          <p:txBody>
            <a:bodyPr wrap="square" rtlCol="0">
              <a:spAutoFit/>
            </a:bodyPr>
            <a:lstStyle/>
            <a:p>
              <a:pPr algn="r"/>
              <a:r>
                <a:rPr lang="en-US" altLang="zh-CN" sz="1200" b="1" dirty="0" err="1" smtClean="0"/>
                <a:t>Papi</a:t>
              </a:r>
              <a:r>
                <a:rPr lang="zh-CN" altLang="en-US" sz="1200" b="1" dirty="0" smtClean="0"/>
                <a:t>酱</a:t>
              </a:r>
              <a:endParaRPr lang="zh-CN" altLang="en-US" sz="1200" b="1" dirty="0"/>
            </a:p>
          </p:txBody>
        </p:sp>
      </p:grpSp>
      <p:grpSp>
        <p:nvGrpSpPr>
          <p:cNvPr id="61" name="组合 60"/>
          <p:cNvGrpSpPr/>
          <p:nvPr/>
        </p:nvGrpSpPr>
        <p:grpSpPr>
          <a:xfrm>
            <a:off x="6871728" y="5709778"/>
            <a:ext cx="1368621" cy="385384"/>
            <a:chOff x="6720139" y="5892324"/>
            <a:chExt cx="1368621" cy="385384"/>
          </a:xfrm>
        </p:grpSpPr>
        <p:pic>
          <p:nvPicPr>
            <p:cNvPr id="59" name="图片 58"/>
            <p:cNvPicPr>
              <a:picLocks noChangeAspect="1"/>
            </p:cNvPicPr>
            <p:nvPr/>
          </p:nvPicPr>
          <p:blipFill>
            <a:blip r:embed="rId15"/>
            <a:stretch>
              <a:fillRect/>
            </a:stretch>
          </p:blipFill>
          <p:spPr>
            <a:xfrm>
              <a:off x="7375461" y="5892324"/>
              <a:ext cx="713299" cy="385384"/>
            </a:xfrm>
            <a:prstGeom prst="rect">
              <a:avLst/>
            </a:prstGeom>
          </p:spPr>
        </p:pic>
        <p:sp>
          <p:nvSpPr>
            <p:cNvPr id="60" name="文本框 59"/>
            <p:cNvSpPr txBox="1"/>
            <p:nvPr/>
          </p:nvSpPr>
          <p:spPr>
            <a:xfrm>
              <a:off x="6720139" y="5946517"/>
              <a:ext cx="646331" cy="276999"/>
            </a:xfrm>
            <a:prstGeom prst="rect">
              <a:avLst/>
            </a:prstGeom>
            <a:noFill/>
          </p:spPr>
          <p:txBody>
            <a:bodyPr wrap="none" rtlCol="0">
              <a:spAutoFit/>
            </a:bodyPr>
            <a:lstStyle/>
            <a:p>
              <a:r>
                <a:rPr lang="zh-CN" altLang="en-US" sz="1200" b="1" dirty="0"/>
                <a:t>王思</a:t>
              </a:r>
              <a:r>
                <a:rPr lang="zh-CN" altLang="en-US" sz="1200" b="1" dirty="0" smtClean="0"/>
                <a:t>聪</a:t>
              </a:r>
              <a:endParaRPr lang="zh-CN" altLang="en-US" sz="1200" b="1" dirty="0">
                <a:solidFill>
                  <a:srgbClr val="000000"/>
                </a:solidFill>
                <a:latin typeface="宋体" panose="02010600030101010101" pitchFamily="2" charset="-122"/>
                <a:ea typeface="宋体" panose="02010600030101010101" pitchFamily="2" charset="-122"/>
              </a:endParaRPr>
            </a:p>
          </p:txBody>
        </p:sp>
      </p:grpSp>
      <p:grpSp>
        <p:nvGrpSpPr>
          <p:cNvPr id="62" name="组合 61"/>
          <p:cNvGrpSpPr/>
          <p:nvPr/>
        </p:nvGrpSpPr>
        <p:grpSpPr>
          <a:xfrm>
            <a:off x="8690988" y="2858139"/>
            <a:ext cx="1489665" cy="601208"/>
            <a:chOff x="2424934" y="3044174"/>
            <a:chExt cx="1489665" cy="601208"/>
          </a:xfrm>
        </p:grpSpPr>
        <p:pic>
          <p:nvPicPr>
            <p:cNvPr id="63" name="图片 62"/>
            <p:cNvPicPr>
              <a:picLocks noChangeAspect="1"/>
            </p:cNvPicPr>
            <p:nvPr/>
          </p:nvPicPr>
          <p:blipFill>
            <a:blip r:embed="rId7"/>
            <a:stretch>
              <a:fillRect/>
            </a:stretch>
          </p:blipFill>
          <p:spPr>
            <a:xfrm>
              <a:off x="3331833" y="3044174"/>
              <a:ext cx="582766" cy="601208"/>
            </a:xfrm>
            <a:prstGeom prst="rect">
              <a:avLst/>
            </a:prstGeom>
          </p:spPr>
        </p:pic>
        <p:sp>
          <p:nvSpPr>
            <p:cNvPr id="64" name="文本框 63"/>
            <p:cNvSpPr txBox="1"/>
            <p:nvPr/>
          </p:nvSpPr>
          <p:spPr>
            <a:xfrm>
              <a:off x="2424934" y="3206279"/>
              <a:ext cx="827591" cy="276999"/>
            </a:xfrm>
            <a:prstGeom prst="rect">
              <a:avLst/>
            </a:prstGeom>
            <a:noFill/>
          </p:spPr>
          <p:txBody>
            <a:bodyPr wrap="square" rtlCol="0">
              <a:spAutoFit/>
            </a:bodyPr>
            <a:lstStyle/>
            <a:p>
              <a:pPr algn="r"/>
              <a:r>
                <a:rPr lang="zh-CN" altLang="en-US" sz="1200" b="1" dirty="0" smtClean="0"/>
                <a:t>聚美陈欧</a:t>
              </a:r>
              <a:endParaRPr lang="zh-CN" altLang="en-US" sz="1200" b="1" dirty="0"/>
            </a:p>
          </p:txBody>
        </p:sp>
      </p:grpSp>
      <p:grpSp>
        <p:nvGrpSpPr>
          <p:cNvPr id="65" name="组合 64"/>
          <p:cNvGrpSpPr/>
          <p:nvPr/>
        </p:nvGrpSpPr>
        <p:grpSpPr>
          <a:xfrm>
            <a:off x="8745790" y="3637654"/>
            <a:ext cx="1447742" cy="408844"/>
            <a:chOff x="2569944" y="3741765"/>
            <a:chExt cx="1447742" cy="408844"/>
          </a:xfrm>
        </p:grpSpPr>
        <p:pic>
          <p:nvPicPr>
            <p:cNvPr id="66" name="图片 65"/>
            <p:cNvPicPr>
              <a:picLocks noChangeAspect="1"/>
            </p:cNvPicPr>
            <p:nvPr/>
          </p:nvPicPr>
          <p:blipFill>
            <a:blip r:embed="rId6"/>
            <a:stretch>
              <a:fillRect/>
            </a:stretch>
          </p:blipFill>
          <p:spPr>
            <a:xfrm>
              <a:off x="3235941" y="3741765"/>
              <a:ext cx="781745" cy="408844"/>
            </a:xfrm>
            <a:prstGeom prst="rect">
              <a:avLst/>
            </a:prstGeom>
          </p:spPr>
        </p:pic>
        <p:sp>
          <p:nvSpPr>
            <p:cNvPr id="67" name="文本框 66"/>
            <p:cNvSpPr txBox="1"/>
            <p:nvPr/>
          </p:nvSpPr>
          <p:spPr>
            <a:xfrm>
              <a:off x="2569944" y="3807688"/>
              <a:ext cx="682581" cy="276999"/>
            </a:xfrm>
            <a:prstGeom prst="rect">
              <a:avLst/>
            </a:prstGeom>
            <a:noFill/>
          </p:spPr>
          <p:txBody>
            <a:bodyPr wrap="square" rtlCol="0">
              <a:spAutoFit/>
            </a:bodyPr>
            <a:lstStyle/>
            <a:p>
              <a:pPr algn="r"/>
              <a:r>
                <a:rPr lang="zh-CN" altLang="en-US" sz="1200" b="1" dirty="0" smtClean="0"/>
                <a:t>龚文祥</a:t>
              </a:r>
              <a:endParaRPr lang="zh-CN" altLang="en-US" sz="1200" b="1" dirty="0"/>
            </a:p>
          </p:txBody>
        </p:sp>
      </p:grpSp>
      <p:grpSp>
        <p:nvGrpSpPr>
          <p:cNvPr id="68" name="组合 67"/>
          <p:cNvGrpSpPr/>
          <p:nvPr/>
        </p:nvGrpSpPr>
        <p:grpSpPr>
          <a:xfrm>
            <a:off x="8810239" y="4301530"/>
            <a:ext cx="1370414" cy="496083"/>
            <a:chOff x="2569944" y="4334017"/>
            <a:chExt cx="1370414" cy="496083"/>
          </a:xfrm>
        </p:grpSpPr>
        <p:pic>
          <p:nvPicPr>
            <p:cNvPr id="69" name="图片 68"/>
            <p:cNvPicPr>
              <a:picLocks noChangeAspect="1"/>
            </p:cNvPicPr>
            <p:nvPr/>
          </p:nvPicPr>
          <p:blipFill>
            <a:blip r:embed="rId8"/>
            <a:stretch>
              <a:fillRect/>
            </a:stretch>
          </p:blipFill>
          <p:spPr>
            <a:xfrm>
              <a:off x="3291162" y="4334017"/>
              <a:ext cx="649196" cy="496083"/>
            </a:xfrm>
            <a:prstGeom prst="rect">
              <a:avLst/>
            </a:prstGeom>
          </p:spPr>
        </p:pic>
        <p:sp>
          <p:nvSpPr>
            <p:cNvPr id="70" name="文本框 69"/>
            <p:cNvSpPr txBox="1"/>
            <p:nvPr/>
          </p:nvSpPr>
          <p:spPr>
            <a:xfrm>
              <a:off x="2569944" y="4443558"/>
              <a:ext cx="682581" cy="276999"/>
            </a:xfrm>
            <a:prstGeom prst="rect">
              <a:avLst/>
            </a:prstGeom>
            <a:noFill/>
          </p:spPr>
          <p:txBody>
            <a:bodyPr wrap="square" rtlCol="0">
              <a:spAutoFit/>
            </a:bodyPr>
            <a:lstStyle/>
            <a:p>
              <a:pPr algn="r"/>
              <a:r>
                <a:rPr lang="zh-CN" altLang="en-US" sz="1200" b="1" dirty="0" smtClean="0"/>
                <a:t>冯幸</a:t>
              </a:r>
              <a:endParaRPr lang="zh-CN" altLang="en-US" sz="1200" b="1" dirty="0"/>
            </a:p>
          </p:txBody>
        </p:sp>
      </p:grpSp>
      <p:grpSp>
        <p:nvGrpSpPr>
          <p:cNvPr id="71" name="组合 70"/>
          <p:cNvGrpSpPr/>
          <p:nvPr/>
        </p:nvGrpSpPr>
        <p:grpSpPr>
          <a:xfrm>
            <a:off x="8847039" y="5046217"/>
            <a:ext cx="1333614" cy="451470"/>
            <a:chOff x="2604876" y="5209937"/>
            <a:chExt cx="1333614" cy="451470"/>
          </a:xfrm>
        </p:grpSpPr>
        <p:pic>
          <p:nvPicPr>
            <p:cNvPr id="72" name="图片 71"/>
            <p:cNvPicPr>
              <a:picLocks noChangeAspect="1"/>
            </p:cNvPicPr>
            <p:nvPr/>
          </p:nvPicPr>
          <p:blipFill>
            <a:blip r:embed="rId9"/>
            <a:stretch>
              <a:fillRect/>
            </a:stretch>
          </p:blipFill>
          <p:spPr>
            <a:xfrm>
              <a:off x="3309974" y="5209937"/>
              <a:ext cx="628516" cy="451470"/>
            </a:xfrm>
            <a:prstGeom prst="rect">
              <a:avLst/>
            </a:prstGeom>
          </p:spPr>
        </p:pic>
        <p:sp>
          <p:nvSpPr>
            <p:cNvPr id="73" name="文本框 72"/>
            <p:cNvSpPr txBox="1"/>
            <p:nvPr/>
          </p:nvSpPr>
          <p:spPr>
            <a:xfrm>
              <a:off x="2604876" y="5297173"/>
              <a:ext cx="682581" cy="276999"/>
            </a:xfrm>
            <a:prstGeom prst="rect">
              <a:avLst/>
            </a:prstGeom>
            <a:noFill/>
          </p:spPr>
          <p:txBody>
            <a:bodyPr wrap="square" rtlCol="0">
              <a:spAutoFit/>
            </a:bodyPr>
            <a:lstStyle/>
            <a:p>
              <a:pPr algn="r"/>
              <a:r>
                <a:rPr lang="en-US" altLang="zh-CN" sz="1200" b="1" dirty="0" err="1" smtClean="0"/>
                <a:t>Papi</a:t>
              </a:r>
              <a:r>
                <a:rPr lang="zh-CN" altLang="en-US" sz="1200" b="1" dirty="0" smtClean="0"/>
                <a:t>酱</a:t>
              </a:r>
              <a:endParaRPr lang="zh-CN" altLang="en-US" sz="1200" b="1" dirty="0"/>
            </a:p>
          </p:txBody>
        </p:sp>
      </p:grpSp>
      <p:grpSp>
        <p:nvGrpSpPr>
          <p:cNvPr id="76" name="组合 75"/>
          <p:cNvGrpSpPr/>
          <p:nvPr/>
        </p:nvGrpSpPr>
        <p:grpSpPr>
          <a:xfrm>
            <a:off x="8648849" y="5665687"/>
            <a:ext cx="1531804" cy="473566"/>
            <a:chOff x="8623091" y="5761895"/>
            <a:chExt cx="1531804" cy="473566"/>
          </a:xfrm>
        </p:grpSpPr>
        <p:pic>
          <p:nvPicPr>
            <p:cNvPr id="74" name="图片 73"/>
            <p:cNvPicPr>
              <a:picLocks noChangeAspect="1"/>
            </p:cNvPicPr>
            <p:nvPr/>
          </p:nvPicPr>
          <p:blipFill>
            <a:blip r:embed="rId16"/>
            <a:stretch>
              <a:fillRect/>
            </a:stretch>
          </p:blipFill>
          <p:spPr>
            <a:xfrm>
              <a:off x="9520864" y="5761895"/>
              <a:ext cx="634031" cy="473566"/>
            </a:xfrm>
            <a:prstGeom prst="rect">
              <a:avLst/>
            </a:prstGeom>
          </p:spPr>
        </p:pic>
        <p:sp>
          <p:nvSpPr>
            <p:cNvPr id="75" name="文本框 74"/>
            <p:cNvSpPr txBox="1"/>
            <p:nvPr/>
          </p:nvSpPr>
          <p:spPr>
            <a:xfrm>
              <a:off x="8623091" y="5767846"/>
              <a:ext cx="857651" cy="461665"/>
            </a:xfrm>
            <a:prstGeom prst="rect">
              <a:avLst/>
            </a:prstGeom>
            <a:noFill/>
          </p:spPr>
          <p:txBody>
            <a:bodyPr wrap="square" rtlCol="0">
              <a:spAutoFit/>
            </a:bodyPr>
            <a:lstStyle/>
            <a:p>
              <a:pPr algn="r"/>
              <a:r>
                <a:rPr lang="zh-CN" altLang="en-US" sz="1200" b="1" dirty="0"/>
                <a:t>回忆专用小马甲</a:t>
              </a:r>
            </a:p>
          </p:txBody>
        </p:sp>
      </p:grpSp>
      <p:pic>
        <p:nvPicPr>
          <p:cNvPr id="77"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Tree>
    <p:extLst>
      <p:ext uri="{BB962C8B-B14F-4D97-AF65-F5344CB8AC3E}">
        <p14:creationId xmlns:p14="http://schemas.microsoft.com/office/powerpoint/2010/main" val="204697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8353" y="234495"/>
            <a:ext cx="10515600" cy="735889"/>
          </a:xfrm>
        </p:spPr>
        <p:txBody>
          <a:bodyPr/>
          <a:lstStyle/>
          <a:p>
            <a:r>
              <a:rPr lang="zh-CN" altLang="en-US" dirty="0"/>
              <a:t>指标定义</a:t>
            </a:r>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4</a:t>
            </a:fld>
            <a:endParaRPr lang="zh-CN" altLang="en-US">
              <a:solidFill>
                <a:srgbClr val="2B2929"/>
              </a:solidFill>
            </a:endParaRPr>
          </a:p>
        </p:txBody>
      </p:sp>
      <p:sp>
        <p:nvSpPr>
          <p:cNvPr id="6" name="内容占位符 2"/>
          <p:cNvSpPr txBox="1">
            <a:spLocks/>
          </p:cNvSpPr>
          <p:nvPr/>
        </p:nvSpPr>
        <p:spPr>
          <a:xfrm>
            <a:off x="911225" y="1313710"/>
            <a:ext cx="10004612" cy="49660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zh-CN" altLang="en-US" sz="1800" b="1" smtClean="0"/>
              <a:t>本次报告中主要以总体声量、品牌健康度来衡量品牌的总体表现，对于这两个指标定义如下</a:t>
            </a:r>
            <a:endParaRPr lang="en-US" altLang="zh-CN" sz="1800" b="1" smtClean="0"/>
          </a:p>
          <a:p>
            <a:pPr>
              <a:lnSpc>
                <a:spcPct val="100000"/>
              </a:lnSpc>
              <a:spcBef>
                <a:spcPts val="1200"/>
              </a:spcBef>
            </a:pPr>
            <a:r>
              <a:rPr lang="zh-CN" altLang="en-US" sz="1800" b="1" smtClean="0"/>
              <a:t>总体声量</a:t>
            </a:r>
            <a:r>
              <a:rPr lang="en-US" altLang="zh-CN" sz="1800" b="1" smtClean="0"/>
              <a:t>= </a:t>
            </a:r>
            <a:r>
              <a:rPr lang="zh-CN" altLang="en-US" sz="1800" smtClean="0"/>
              <a:t>各渠道总声量</a:t>
            </a:r>
            <a:r>
              <a:rPr lang="en-US" altLang="zh-CN" sz="1800" smtClean="0"/>
              <a:t>+</a:t>
            </a:r>
            <a:r>
              <a:rPr lang="zh-CN" altLang="en-US" sz="1800" smtClean="0"/>
              <a:t>互动量</a:t>
            </a:r>
            <a:endParaRPr lang="en-US" altLang="zh-CN" sz="1800" smtClean="0"/>
          </a:p>
          <a:p>
            <a:pPr>
              <a:lnSpc>
                <a:spcPct val="100000"/>
              </a:lnSpc>
              <a:spcBef>
                <a:spcPts val="1200"/>
              </a:spcBef>
            </a:pPr>
            <a:endParaRPr lang="en-US" altLang="zh-CN" sz="1800" b="1" smtClean="0"/>
          </a:p>
          <a:p>
            <a:pPr>
              <a:lnSpc>
                <a:spcPct val="100000"/>
              </a:lnSpc>
              <a:spcBef>
                <a:spcPts val="1200"/>
              </a:spcBef>
            </a:pPr>
            <a:endParaRPr lang="en-US" altLang="zh-CN" sz="1800" b="1" smtClean="0"/>
          </a:p>
          <a:p>
            <a:pPr>
              <a:lnSpc>
                <a:spcPct val="100000"/>
              </a:lnSpc>
              <a:spcBef>
                <a:spcPts val="1200"/>
              </a:spcBef>
            </a:pPr>
            <a:endParaRPr lang="en-US" altLang="zh-CN" sz="1800" b="1" smtClean="0"/>
          </a:p>
          <a:p>
            <a:pPr>
              <a:lnSpc>
                <a:spcPct val="100000"/>
              </a:lnSpc>
              <a:spcBef>
                <a:spcPts val="1200"/>
              </a:spcBef>
            </a:pPr>
            <a:endParaRPr lang="en-US" altLang="zh-CN" sz="1800" b="1" smtClean="0"/>
          </a:p>
          <a:p>
            <a:pPr>
              <a:lnSpc>
                <a:spcPct val="100000"/>
              </a:lnSpc>
              <a:spcBef>
                <a:spcPts val="1200"/>
              </a:spcBef>
            </a:pPr>
            <a:endParaRPr lang="en-US" altLang="zh-CN" sz="1800" b="1" smtClean="0"/>
          </a:p>
          <a:p>
            <a:pPr>
              <a:lnSpc>
                <a:spcPct val="100000"/>
              </a:lnSpc>
              <a:spcBef>
                <a:spcPts val="1200"/>
              </a:spcBef>
            </a:pPr>
            <a:endParaRPr lang="en-US" altLang="zh-CN" sz="1800" b="1" smtClean="0"/>
          </a:p>
          <a:p>
            <a:pPr>
              <a:lnSpc>
                <a:spcPct val="100000"/>
              </a:lnSpc>
              <a:spcBef>
                <a:spcPts val="1200"/>
              </a:spcBef>
            </a:pPr>
            <a:endParaRPr lang="en-US" altLang="zh-CN" sz="1800" b="1" smtClean="0"/>
          </a:p>
          <a:p>
            <a:pPr>
              <a:lnSpc>
                <a:spcPct val="100000"/>
              </a:lnSpc>
              <a:spcBef>
                <a:spcPts val="1200"/>
              </a:spcBef>
            </a:pPr>
            <a:r>
              <a:rPr lang="zh-CN" altLang="en-US" sz="1800" b="1" smtClean="0"/>
              <a:t>品牌好感度</a:t>
            </a:r>
            <a:r>
              <a:rPr lang="en-US" altLang="zh-CN" sz="1800" b="1" smtClean="0"/>
              <a:t>=</a:t>
            </a:r>
            <a:r>
              <a:rPr lang="zh-CN" altLang="en-US" sz="1800" smtClean="0"/>
              <a:t>（正面总声量</a:t>
            </a:r>
            <a:r>
              <a:rPr lang="en-US" altLang="zh-CN" sz="1800" smtClean="0"/>
              <a:t>+</a:t>
            </a:r>
            <a:r>
              <a:rPr lang="zh-CN" altLang="en-US" sz="1800" smtClean="0"/>
              <a:t>中性总声量）</a:t>
            </a:r>
            <a:r>
              <a:rPr lang="en-US" altLang="zh-CN" sz="1800" smtClean="0"/>
              <a:t>/</a:t>
            </a:r>
            <a:r>
              <a:rPr lang="zh-CN" altLang="en-US" sz="1800" smtClean="0"/>
              <a:t>总体声量*</a:t>
            </a:r>
            <a:r>
              <a:rPr lang="en-US" altLang="zh-CN" sz="1800" smtClean="0"/>
              <a:t>100%</a:t>
            </a:r>
          </a:p>
          <a:p>
            <a:pPr marL="0" indent="0">
              <a:buFont typeface="Arial" panose="020B0604020202020204" pitchFamily="34" charset="0"/>
              <a:buNone/>
            </a:pPr>
            <a:endParaRPr lang="en-US" altLang="zh-CN" sz="1200" smtClean="0">
              <a:latin typeface="+mn-ea"/>
            </a:endParaRPr>
          </a:p>
          <a:p>
            <a:pPr marL="0" indent="0">
              <a:buFont typeface="Arial" panose="020B0604020202020204" pitchFamily="34" charset="0"/>
              <a:buNone/>
            </a:pPr>
            <a:r>
              <a:rPr lang="zh-CN" altLang="en-US" sz="1200" smtClean="0">
                <a:latin typeface="+mn-ea"/>
              </a:rPr>
              <a:t>说明：由于微信的数据不稳定，不加入声量、互动量计算</a:t>
            </a:r>
            <a:endParaRPr lang="en-US" altLang="zh-CN" sz="1200" smtClean="0">
              <a:latin typeface="+mn-ea"/>
            </a:endParaRPr>
          </a:p>
          <a:p>
            <a:endParaRPr lang="zh-CN" altLang="en-US" sz="1800" dirty="0"/>
          </a:p>
        </p:txBody>
      </p:sp>
      <p:graphicFrame>
        <p:nvGraphicFramePr>
          <p:cNvPr id="7" name="表格 6"/>
          <p:cNvGraphicFramePr>
            <a:graphicFrameLocks noGrp="1"/>
          </p:cNvGraphicFramePr>
          <p:nvPr>
            <p:extLst>
              <p:ext uri="{D42A27DB-BD31-4B8C-83A1-F6EECF244321}">
                <p14:modId xmlns:p14="http://schemas.microsoft.com/office/powerpoint/2010/main" val="3139430270"/>
              </p:ext>
            </p:extLst>
          </p:nvPr>
        </p:nvGraphicFramePr>
        <p:xfrm>
          <a:off x="1205071" y="2198448"/>
          <a:ext cx="8516714" cy="2433127"/>
        </p:xfrm>
        <a:graphic>
          <a:graphicData uri="http://schemas.openxmlformats.org/drawingml/2006/table">
            <a:tbl>
              <a:tblPr/>
              <a:tblGrid>
                <a:gridCol w="969694"/>
                <a:gridCol w="3554569"/>
                <a:gridCol w="3992451"/>
              </a:tblGrid>
              <a:tr h="247273">
                <a:tc gridSpan="3">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各渠道声量、互动量定义</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hMerge="1">
                  <a:txBody>
                    <a:bodyPr/>
                    <a:lstStyle/>
                    <a:p>
                      <a:pPr algn="l" fontAlgn="b"/>
                      <a:endParaRPr lang="zh-CN" alt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c hMerge="1">
                  <a:txBody>
                    <a:bodyPr/>
                    <a:lstStyle/>
                    <a:p>
                      <a:pPr algn="l" fontAlgn="b"/>
                      <a:endParaRPr lang="zh-CN" altLang="en-US" sz="11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solidFill>
                  </a:tcPr>
                </a:tc>
              </a:tr>
              <a:tr h="247273">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　</a:t>
                      </a:r>
                    </a:p>
                  </a:txBody>
                  <a:tcPr marL="9525"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主动传播声量</a:t>
                      </a:r>
                    </a:p>
                  </a:txBody>
                  <a:tcPr marL="9525"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互动量</a:t>
                      </a:r>
                    </a:p>
                  </a:txBody>
                  <a:tcPr marL="9525" marR="9525" marT="9525"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r>
              <a:tr h="3335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微博</a:t>
                      </a:r>
                    </a:p>
                  </a:txBody>
                  <a:tcPr marL="9525" marR="9525" marT="9525" marB="0"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 原创</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微博数</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转发微博数</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关联提及微博数</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 原创</a:t>
                      </a:r>
                      <a:r>
                        <a:rPr lang="zh-CN" altLang="en-US" sz="1400" b="0" i="0" u="none" strike="noStrike" dirty="0">
                          <a:solidFill>
                            <a:schemeClr val="tx1"/>
                          </a:solidFill>
                          <a:effectLst/>
                          <a:latin typeface="微软雅黑" panose="020B0503020204020204" pitchFamily="34" charset="-122"/>
                          <a:ea typeface="微软雅黑" panose="020B0503020204020204" pitchFamily="34" charset="-122"/>
                        </a:rPr>
                        <a:t>微博评论数 </a:t>
                      </a:r>
                      <a:r>
                        <a:rPr lang="en-US" altLang="zh-CN" sz="1400" b="0" i="0" u="none" strike="noStrike" dirty="0" smtClean="0">
                          <a:solidFill>
                            <a:schemeClr val="tx1"/>
                          </a:solidFill>
                          <a:effectLst/>
                          <a:latin typeface="微软雅黑" panose="020B0503020204020204" pitchFamily="34" charset="-122"/>
                          <a:ea typeface="微软雅黑" panose="020B0503020204020204" pitchFamily="34" charset="-122"/>
                        </a:rPr>
                        <a:t>+</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转发微博</a:t>
                      </a: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评论</a:t>
                      </a:r>
                      <a:r>
                        <a:rPr lang="zh-CN" altLang="en-US" sz="1400" b="0" i="0" u="none" strike="noStrike" dirty="0">
                          <a:solidFill>
                            <a:schemeClr val="tx1"/>
                          </a:solidFill>
                          <a:effectLst/>
                          <a:latin typeface="微软雅黑" panose="020B0503020204020204" pitchFamily="34" charset="-122"/>
                          <a:ea typeface="微软雅黑" panose="020B0503020204020204" pitchFamily="34" charset="-122"/>
                        </a:rPr>
                        <a:t>数</a:t>
                      </a:r>
                      <a:r>
                        <a:rPr lang="en-US" altLang="zh-CN" sz="1400" b="0" i="0" u="none" strike="noStrike" dirty="0" smtClean="0">
                          <a:solidFill>
                            <a:schemeClr val="tx1"/>
                          </a:solidFill>
                          <a:effectLst/>
                          <a:latin typeface="微软雅黑" panose="020B0503020204020204" pitchFamily="34" charset="-122"/>
                          <a:ea typeface="微软雅黑" panose="020B0503020204020204" pitchFamily="34" charset="-122"/>
                        </a:rPr>
                        <a:t>+</a:t>
                      </a: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点赞数</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32100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新闻</a:t>
                      </a:r>
                    </a:p>
                  </a:txBody>
                  <a:tcPr marL="9525" marR="9525" marT="9525" marB="0"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l" defTabSz="914400" rtl="0" eaLnBrk="1" fontAlgn="b" latinLnBrk="0" hangingPunct="1"/>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 新闻</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数量</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 评论</a:t>
                      </a:r>
                      <a:r>
                        <a:rPr lang="zh-CN" altLang="en-US" sz="1400" b="0" i="0" u="none" strike="noStrike" dirty="0">
                          <a:solidFill>
                            <a:schemeClr val="tx1"/>
                          </a:solidFill>
                          <a:effectLst/>
                          <a:latin typeface="微软雅黑" panose="020B0503020204020204" pitchFamily="34" charset="-122"/>
                          <a:ea typeface="微软雅黑" panose="020B0503020204020204" pitchFamily="34" charset="-122"/>
                        </a:rPr>
                        <a:t>数</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32100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视频</a:t>
                      </a:r>
                    </a:p>
                  </a:txBody>
                  <a:tcPr marL="9525" marR="9525" marT="9525" marB="0"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l" defTabSz="914400" rtl="0" eaLnBrk="1" fontAlgn="b" latinLnBrk="0" hangingPunct="1"/>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 视频数</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 评论</a:t>
                      </a:r>
                      <a:r>
                        <a:rPr lang="zh-CN" altLang="en-US" sz="1400" b="0" i="0" u="none" strike="noStrike" dirty="0">
                          <a:solidFill>
                            <a:schemeClr val="tx1"/>
                          </a:solidFill>
                          <a:effectLst/>
                          <a:latin typeface="微软雅黑" panose="020B0503020204020204" pitchFamily="34" charset="-122"/>
                          <a:ea typeface="微软雅黑" panose="020B0503020204020204" pitchFamily="34" charset="-122"/>
                        </a:rPr>
                        <a:t>数</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32100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问答</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l" defTabSz="914400" rtl="0" eaLnBrk="1" fontAlgn="b" latinLnBrk="0" hangingPunct="1"/>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 问题</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a:t>
                      </a:r>
                      <a:r>
                        <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回答数</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 点</a:t>
                      </a:r>
                      <a:r>
                        <a:rPr lang="zh-CN" altLang="en-US" sz="1400" b="0" i="0" u="none" strike="noStrike" dirty="0">
                          <a:solidFill>
                            <a:schemeClr val="tx1"/>
                          </a:solidFill>
                          <a:effectLst/>
                          <a:latin typeface="微软雅黑" panose="020B0503020204020204" pitchFamily="34" charset="-122"/>
                          <a:ea typeface="微软雅黑" panose="020B0503020204020204" pitchFamily="34" charset="-122"/>
                        </a:rPr>
                        <a:t>赞数</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32100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贴吧</a:t>
                      </a:r>
                    </a:p>
                  </a:txBody>
                  <a:tcPr marL="9525" marR="9525" marT="9525" marB="0"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l" defTabSz="914400" rtl="0" eaLnBrk="1" fontAlgn="b" latinLnBrk="0" hangingPunct="1"/>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 </a:t>
                      </a:r>
                      <a:r>
                        <a:rPr lang="zh-CN"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主</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贴</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 回帖</a:t>
                      </a:r>
                      <a:r>
                        <a:rPr lang="zh-CN" altLang="en-US" sz="1400" b="0" i="0" u="none" strike="noStrike" dirty="0">
                          <a:solidFill>
                            <a:schemeClr val="tx1"/>
                          </a:solidFill>
                          <a:effectLst/>
                          <a:latin typeface="微软雅黑" panose="020B0503020204020204" pitchFamily="34" charset="-122"/>
                          <a:ea typeface="微软雅黑" panose="020B0503020204020204" pitchFamily="34" charset="-122"/>
                        </a:rPr>
                        <a:t>数</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321008">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论坛</a:t>
                      </a:r>
                    </a:p>
                  </a:txBody>
                  <a:tcPr marL="9525" marR="9525" marT="9525" marB="0"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l" defTabSz="914400" rtl="0" eaLnBrk="1" fontAlgn="b" latinLnBrk="0" hangingPunct="1"/>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 </a:t>
                      </a:r>
                      <a:r>
                        <a:rPr lang="zh-CN"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主</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贴</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l" fontAlgn="b"/>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 回帖</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数</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093584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604719" y="3433664"/>
            <a:ext cx="6957533" cy="3424335"/>
          </a:xfrm>
        </p:spPr>
        <p:txBody>
          <a:bodyPr/>
          <a:lstStyle/>
          <a:p>
            <a:r>
              <a:rPr lang="zh-CN" altLang="en-US" dirty="0" smtClean="0"/>
              <a:t>营销活动分析</a:t>
            </a:r>
            <a:endParaRPr lang="en-US" altLang="zh-CN" dirty="0" smtClean="0"/>
          </a:p>
          <a:p>
            <a:pPr marL="685800" indent="-685800">
              <a:lnSpc>
                <a:spcPts val="3000"/>
              </a:lnSpc>
              <a:buFontTx/>
              <a:buChar char="-"/>
            </a:pPr>
            <a:r>
              <a:rPr lang="zh-CN" altLang="en-US" sz="2800" b="0" dirty="0" smtClean="0"/>
              <a:t>营销活动回顾</a:t>
            </a:r>
            <a:endParaRPr lang="en-US" altLang="zh-CN" sz="2800" b="0" dirty="0" smtClean="0"/>
          </a:p>
          <a:p>
            <a:pPr marL="685800" indent="-685800">
              <a:lnSpc>
                <a:spcPts val="3000"/>
              </a:lnSpc>
              <a:buFontTx/>
              <a:buChar char="-"/>
            </a:pPr>
            <a:r>
              <a:rPr lang="zh-CN" altLang="en-US" sz="2800" b="0" dirty="0">
                <a:solidFill>
                  <a:schemeClr val="bg1">
                    <a:lumMod val="65000"/>
                  </a:schemeClr>
                </a:solidFill>
              </a:rPr>
              <a:t>重点营销活动分析</a:t>
            </a:r>
            <a:endParaRPr lang="en-US" altLang="zh-CN" sz="2800" b="0" dirty="0">
              <a:solidFill>
                <a:schemeClr val="bg1">
                  <a:lumMod val="65000"/>
                </a:schemeClr>
              </a:solidFill>
            </a:endParaRPr>
          </a:p>
          <a:p>
            <a:pPr marL="685800" indent="-685800">
              <a:lnSpc>
                <a:spcPts val="3000"/>
              </a:lnSpc>
              <a:buFontTx/>
              <a:buChar char="-"/>
            </a:pPr>
            <a:r>
              <a:rPr lang="zh-CN" altLang="en-US" sz="1800" b="0" dirty="0">
                <a:solidFill>
                  <a:schemeClr val="bg1">
                    <a:lumMod val="65000"/>
                  </a:schemeClr>
                </a:solidFill>
              </a:rPr>
              <a:t>刘涛代言理财通（</a:t>
            </a:r>
            <a:r>
              <a:rPr lang="en-US" altLang="zh-CN" sz="1800" b="0" dirty="0">
                <a:solidFill>
                  <a:schemeClr val="bg1">
                    <a:lumMod val="65000"/>
                  </a:schemeClr>
                </a:solidFill>
              </a:rPr>
              <a:t>2016</a:t>
            </a:r>
            <a:r>
              <a:rPr lang="zh-CN" altLang="en-US" sz="1800" b="0" dirty="0">
                <a:solidFill>
                  <a:schemeClr val="bg1">
                    <a:lumMod val="65000"/>
                  </a:schemeClr>
                </a:solidFill>
              </a:rPr>
              <a:t>年</a:t>
            </a:r>
            <a:r>
              <a:rPr lang="en-US" altLang="zh-CN" sz="1800" b="0" dirty="0">
                <a:solidFill>
                  <a:schemeClr val="bg1">
                    <a:lumMod val="65000"/>
                  </a:schemeClr>
                </a:solidFill>
              </a:rPr>
              <a:t>11</a:t>
            </a:r>
            <a:r>
              <a:rPr lang="zh-CN" altLang="en-US" sz="1800" b="0" dirty="0">
                <a:solidFill>
                  <a:schemeClr val="bg1">
                    <a:lumMod val="65000"/>
                  </a:schemeClr>
                </a:solidFill>
              </a:rPr>
              <a:t>月</a:t>
            </a:r>
            <a:r>
              <a:rPr lang="en-US" altLang="zh-CN" sz="1800" b="0" dirty="0">
                <a:solidFill>
                  <a:schemeClr val="bg1">
                    <a:lumMod val="65000"/>
                  </a:schemeClr>
                </a:solidFill>
              </a:rPr>
              <a:t>23</a:t>
            </a:r>
            <a:r>
              <a:rPr lang="zh-CN" altLang="en-US" sz="1800" b="0" dirty="0">
                <a:solidFill>
                  <a:schemeClr val="bg1">
                    <a:lumMod val="65000"/>
                  </a:schemeClr>
                </a:solidFill>
              </a:rPr>
              <a:t>日</a:t>
            </a:r>
            <a:r>
              <a:rPr lang="en-US" altLang="zh-CN" sz="1800" b="0" dirty="0">
                <a:solidFill>
                  <a:schemeClr val="bg1">
                    <a:lumMod val="65000"/>
                  </a:schemeClr>
                </a:solidFill>
              </a:rPr>
              <a:t>-12</a:t>
            </a:r>
            <a:r>
              <a:rPr lang="zh-CN" altLang="en-US" sz="1800" b="0" dirty="0">
                <a:solidFill>
                  <a:schemeClr val="bg1">
                    <a:lumMod val="65000"/>
                  </a:schemeClr>
                </a:solidFill>
              </a:rPr>
              <a:t>月</a:t>
            </a:r>
            <a:r>
              <a:rPr lang="en-US" altLang="zh-CN" sz="1800" b="0" dirty="0">
                <a:solidFill>
                  <a:schemeClr val="bg1">
                    <a:lumMod val="65000"/>
                  </a:schemeClr>
                </a:solidFill>
              </a:rPr>
              <a:t>31</a:t>
            </a:r>
            <a:r>
              <a:rPr lang="zh-CN" altLang="en-US" sz="1800" b="0" dirty="0">
                <a:solidFill>
                  <a:schemeClr val="bg1">
                    <a:lumMod val="65000"/>
                  </a:schemeClr>
                </a:solidFill>
              </a:rPr>
              <a:t>日）</a:t>
            </a:r>
            <a:endParaRPr lang="en-US" altLang="zh-CN" sz="1800" b="0" dirty="0">
              <a:solidFill>
                <a:schemeClr val="bg1">
                  <a:lumMod val="65000"/>
                </a:schemeClr>
              </a:solidFill>
            </a:endParaRPr>
          </a:p>
          <a:p>
            <a:pPr marL="685800" indent="-685800">
              <a:lnSpc>
                <a:spcPts val="3000"/>
              </a:lnSpc>
              <a:buFontTx/>
              <a:buChar char="-"/>
            </a:pPr>
            <a:r>
              <a:rPr lang="zh-CN" altLang="en-US" sz="1800" b="0" dirty="0">
                <a:solidFill>
                  <a:schemeClr val="bg1">
                    <a:lumMod val="65000"/>
                  </a:schemeClr>
                </a:solidFill>
              </a:rPr>
              <a:t>好运存起来</a:t>
            </a:r>
            <a:r>
              <a:rPr lang="zh-CN" altLang="en-US" sz="1800" b="0" dirty="0" smtClean="0">
                <a:solidFill>
                  <a:schemeClr val="bg1">
                    <a:lumMod val="65000"/>
                  </a:schemeClr>
                </a:solidFill>
              </a:rPr>
              <a:t>（</a:t>
            </a:r>
            <a:r>
              <a:rPr lang="en-US" altLang="zh-CN" sz="1800" b="0" dirty="0" smtClean="0">
                <a:solidFill>
                  <a:schemeClr val="bg1">
                    <a:lumMod val="65000"/>
                  </a:schemeClr>
                </a:solidFill>
              </a:rPr>
              <a:t>2017</a:t>
            </a:r>
            <a:r>
              <a:rPr lang="zh-CN" altLang="en-US" sz="1800" b="0" dirty="0">
                <a:solidFill>
                  <a:schemeClr val="bg1">
                    <a:lumMod val="65000"/>
                  </a:schemeClr>
                </a:solidFill>
              </a:rPr>
              <a:t>年</a:t>
            </a:r>
            <a:r>
              <a:rPr lang="en-US" altLang="zh-CN" sz="1800" b="0" dirty="0">
                <a:solidFill>
                  <a:schemeClr val="bg1">
                    <a:lumMod val="65000"/>
                  </a:schemeClr>
                </a:solidFill>
              </a:rPr>
              <a:t>1</a:t>
            </a:r>
            <a:r>
              <a:rPr lang="zh-CN" altLang="en-US" sz="1800" b="0" dirty="0">
                <a:solidFill>
                  <a:schemeClr val="bg1">
                    <a:lumMod val="65000"/>
                  </a:schemeClr>
                </a:solidFill>
              </a:rPr>
              <a:t>月</a:t>
            </a:r>
            <a:r>
              <a:rPr lang="en-US" altLang="zh-CN" sz="1800" b="0" dirty="0">
                <a:solidFill>
                  <a:schemeClr val="bg1">
                    <a:lumMod val="65000"/>
                  </a:schemeClr>
                </a:solidFill>
              </a:rPr>
              <a:t>20</a:t>
            </a:r>
            <a:r>
              <a:rPr lang="zh-CN" altLang="en-US" sz="1800" b="0" dirty="0">
                <a:solidFill>
                  <a:schemeClr val="bg1">
                    <a:lumMod val="65000"/>
                  </a:schemeClr>
                </a:solidFill>
              </a:rPr>
              <a:t>日</a:t>
            </a:r>
            <a:r>
              <a:rPr lang="en-US" altLang="zh-CN" sz="1800" b="0" dirty="0">
                <a:solidFill>
                  <a:schemeClr val="bg1">
                    <a:lumMod val="65000"/>
                  </a:schemeClr>
                </a:solidFill>
              </a:rPr>
              <a:t>-2</a:t>
            </a:r>
            <a:r>
              <a:rPr lang="zh-CN" altLang="en-US" sz="1800" b="0" dirty="0">
                <a:solidFill>
                  <a:schemeClr val="bg1">
                    <a:lumMod val="65000"/>
                  </a:schemeClr>
                </a:solidFill>
              </a:rPr>
              <a:t>月中）</a:t>
            </a:r>
            <a:endParaRPr lang="en-US" altLang="zh-CN" sz="1800" b="0" dirty="0" smtClean="0">
              <a:solidFill>
                <a:schemeClr val="bg1">
                  <a:lumMod val="65000"/>
                </a:schemeClr>
              </a:solidFill>
            </a:endParaRPr>
          </a:p>
          <a:p>
            <a:pPr marL="685800" indent="-685800">
              <a:lnSpc>
                <a:spcPts val="3000"/>
              </a:lnSpc>
              <a:buFontTx/>
              <a:buChar char="-"/>
            </a:pPr>
            <a:r>
              <a:rPr lang="zh-CN" altLang="en-US" sz="1800" b="0" dirty="0">
                <a:solidFill>
                  <a:schemeClr val="bg1">
                    <a:lumMod val="65000"/>
                  </a:schemeClr>
                </a:solidFill>
              </a:rPr>
              <a:t>月存越有钱</a:t>
            </a:r>
            <a:r>
              <a:rPr lang="en-US" altLang="zh-CN" sz="1800" b="0" dirty="0">
                <a:solidFill>
                  <a:schemeClr val="bg1">
                    <a:lumMod val="65000"/>
                  </a:schemeClr>
                </a:solidFill>
              </a:rPr>
              <a:t>&amp;</a:t>
            </a:r>
            <a:r>
              <a:rPr lang="zh-CN" altLang="en-US" sz="1800" b="0" dirty="0">
                <a:solidFill>
                  <a:schemeClr val="bg1">
                    <a:lumMod val="65000"/>
                  </a:schemeClr>
                </a:solidFill>
              </a:rPr>
              <a:t>拥有体造句大赛</a:t>
            </a:r>
            <a:r>
              <a:rPr lang="en-US" altLang="zh-CN" sz="1800" b="0" dirty="0">
                <a:solidFill>
                  <a:schemeClr val="bg1">
                    <a:lumMod val="65000"/>
                  </a:schemeClr>
                </a:solidFill>
              </a:rPr>
              <a:t>(17</a:t>
            </a:r>
            <a:r>
              <a:rPr lang="zh-CN" altLang="en-US" sz="1800" b="0" dirty="0">
                <a:solidFill>
                  <a:schemeClr val="bg1">
                    <a:lumMod val="65000"/>
                  </a:schemeClr>
                </a:solidFill>
              </a:rPr>
              <a:t>年</a:t>
            </a:r>
            <a:r>
              <a:rPr lang="en-US" altLang="zh-CN" sz="1800" b="0" dirty="0">
                <a:solidFill>
                  <a:schemeClr val="bg1">
                    <a:lumMod val="65000"/>
                  </a:schemeClr>
                </a:solidFill>
              </a:rPr>
              <a:t>7</a:t>
            </a:r>
            <a:r>
              <a:rPr lang="zh-CN" altLang="en-US" sz="1800" b="0" dirty="0">
                <a:solidFill>
                  <a:schemeClr val="bg1">
                    <a:lumMod val="65000"/>
                  </a:schemeClr>
                </a:solidFill>
              </a:rPr>
              <a:t>月）</a:t>
            </a:r>
          </a:p>
        </p:txBody>
      </p:sp>
      <p:sp>
        <p:nvSpPr>
          <p:cNvPr id="4" name="文本占位符 3"/>
          <p:cNvSpPr>
            <a:spLocks noGrp="1"/>
          </p:cNvSpPr>
          <p:nvPr>
            <p:ph type="body" sz="quarter" idx="11"/>
          </p:nvPr>
        </p:nvSpPr>
        <p:spPr>
          <a:xfrm>
            <a:off x="2617747" y="3411125"/>
            <a:ext cx="793712" cy="587551"/>
          </a:xfrm>
        </p:spPr>
        <p:txBody>
          <a:bodyPr/>
          <a:lstStyle/>
          <a:p>
            <a:r>
              <a:rPr lang="en-US" altLang="zh-CN" sz="5400" dirty="0" smtClean="0"/>
              <a:t>3</a:t>
            </a:r>
            <a:endParaRPr lang="zh-CN" altLang="en-US" sz="5400" dirty="0"/>
          </a:p>
        </p:txBody>
      </p:sp>
    </p:spTree>
    <p:extLst>
      <p:ext uri="{BB962C8B-B14F-4D97-AF65-F5344CB8AC3E}">
        <p14:creationId xmlns:p14="http://schemas.microsoft.com/office/powerpoint/2010/main" val="37113836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4373" y="582223"/>
            <a:ext cx="3413951" cy="628389"/>
          </a:xfrm>
        </p:spPr>
        <p:txBody>
          <a:bodyPr/>
          <a:lstStyle/>
          <a:p>
            <a:r>
              <a:rPr lang="zh-CN" altLang="en-US" sz="3600" dirty="0" smtClean="0"/>
              <a:t>理财通营销活动</a:t>
            </a:r>
            <a:endParaRPr lang="zh-CN" altLang="en-US" sz="3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41</a:t>
            </a:fld>
            <a:endParaRPr lang="zh-CN" altLang="en-US">
              <a:solidFill>
                <a:srgbClr val="2B2929"/>
              </a:solidFill>
            </a:endParaRP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cxnSp>
        <p:nvCxnSpPr>
          <p:cNvPr id="9" name="直接连接符 8"/>
          <p:cNvCxnSpPr/>
          <p:nvPr/>
        </p:nvCxnSpPr>
        <p:spPr>
          <a:xfrm>
            <a:off x="910130" y="1261818"/>
            <a:ext cx="3362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10130" y="499819"/>
            <a:ext cx="3362436"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10130" y="1923338"/>
            <a:ext cx="9915862" cy="3554819"/>
          </a:xfrm>
          <a:prstGeom prst="rect">
            <a:avLst/>
          </a:prstGeom>
          <a:noFill/>
        </p:spPr>
        <p:txBody>
          <a:bodyPr wrap="square" rtlCol="0">
            <a:spAutoFit/>
          </a:bodyPr>
          <a:lstStyle/>
          <a:p>
            <a:pPr marL="285750" indent="-285750">
              <a:lnSpc>
                <a:spcPts val="2700"/>
              </a:lnSpc>
              <a:buFontTx/>
              <a:buChar char="-"/>
            </a:pPr>
            <a:r>
              <a:rPr lang="zh-CN" altLang="en-US" dirty="0" smtClean="0"/>
              <a:t>理财通最近</a:t>
            </a:r>
            <a:r>
              <a:rPr lang="en-US" altLang="zh-CN" dirty="0" smtClean="0"/>
              <a:t>1</a:t>
            </a:r>
            <a:r>
              <a:rPr lang="zh-CN" altLang="en-US" dirty="0" smtClean="0"/>
              <a:t>年营销活动从数量及使用</a:t>
            </a:r>
            <a:r>
              <a:rPr lang="en-US" altLang="zh-CN" dirty="0" smtClean="0"/>
              <a:t>KOL</a:t>
            </a:r>
            <a:r>
              <a:rPr lang="zh-CN" altLang="en-US" dirty="0" smtClean="0"/>
              <a:t>来看，均高于竞品。活动主题也贴合节庆和热点。并且联合各大品牌进行，获得各大品牌的转发声量。</a:t>
            </a:r>
            <a:endParaRPr lang="en-US" altLang="zh-CN" dirty="0"/>
          </a:p>
          <a:p>
            <a:pPr marL="285750" indent="-285750">
              <a:lnSpc>
                <a:spcPts val="2700"/>
              </a:lnSpc>
              <a:buFontTx/>
              <a:buChar char="-"/>
            </a:pPr>
            <a:endParaRPr lang="en-US" altLang="zh-CN" dirty="0"/>
          </a:p>
          <a:p>
            <a:pPr marL="285750" indent="-285750">
              <a:lnSpc>
                <a:spcPts val="2700"/>
              </a:lnSpc>
              <a:buFontTx/>
              <a:buChar char="-"/>
            </a:pPr>
            <a:r>
              <a:rPr lang="zh-CN" altLang="en-US" dirty="0" smtClean="0"/>
              <a:t>刘涛代言和拥有体大赛活动吸引了目标年龄段人群，符合理财通人群定位。</a:t>
            </a:r>
            <a:endParaRPr lang="en-US" altLang="zh-CN" dirty="0" smtClean="0"/>
          </a:p>
          <a:p>
            <a:pPr marL="285750" indent="-285750">
              <a:lnSpc>
                <a:spcPts val="2700"/>
              </a:lnSpc>
              <a:buFontTx/>
              <a:buChar char="-"/>
            </a:pPr>
            <a:endParaRPr lang="en-US" altLang="zh-CN" dirty="0"/>
          </a:p>
          <a:p>
            <a:pPr marL="285750" indent="-285750">
              <a:lnSpc>
                <a:spcPts val="2700"/>
              </a:lnSpc>
              <a:buFontTx/>
              <a:buChar char="-"/>
            </a:pPr>
            <a:r>
              <a:rPr lang="zh-CN" altLang="en-US" dirty="0" smtClean="0"/>
              <a:t>刘涛代言活动中，刘涛微博转发带来</a:t>
            </a:r>
            <a:r>
              <a:rPr lang="en-US" altLang="zh-CN" dirty="0" smtClean="0"/>
              <a:t>69%</a:t>
            </a:r>
            <a:r>
              <a:rPr lang="zh-CN" altLang="en-US" dirty="0" smtClean="0"/>
              <a:t>声量。王大陆则给</a:t>
            </a:r>
            <a:r>
              <a:rPr lang="en-US" altLang="zh-CN" dirty="0" smtClean="0"/>
              <a:t>#</a:t>
            </a:r>
            <a:r>
              <a:rPr lang="zh-CN" altLang="en-US" dirty="0" smtClean="0"/>
              <a:t>福禄</a:t>
            </a:r>
            <a:r>
              <a:rPr lang="en-US" altLang="zh-CN" dirty="0" smtClean="0"/>
              <a:t>17</a:t>
            </a:r>
            <a:r>
              <a:rPr lang="zh-CN" altLang="en-US" dirty="0" smtClean="0"/>
              <a:t>到</a:t>
            </a:r>
            <a:r>
              <a:rPr lang="en-US" altLang="zh-CN" dirty="0" smtClean="0"/>
              <a:t>#</a:t>
            </a:r>
            <a:r>
              <a:rPr lang="zh-CN" altLang="en-US" dirty="0" smtClean="0"/>
              <a:t>带来</a:t>
            </a:r>
            <a:r>
              <a:rPr lang="en-US" altLang="zh-CN" dirty="0" smtClean="0"/>
              <a:t>86%</a:t>
            </a:r>
            <a:r>
              <a:rPr lang="zh-CN" altLang="en-US" dirty="0" smtClean="0"/>
              <a:t>的声量。对比其它</a:t>
            </a:r>
            <a:r>
              <a:rPr lang="en-US" altLang="zh-CN" dirty="0" smtClean="0"/>
              <a:t>KOL</a:t>
            </a:r>
            <a:r>
              <a:rPr lang="zh-CN" altLang="en-US" dirty="0" smtClean="0"/>
              <a:t>表现良好。</a:t>
            </a:r>
            <a:endParaRPr lang="en-US" altLang="zh-CN" dirty="0" smtClean="0"/>
          </a:p>
          <a:p>
            <a:pPr marL="285750" indent="-285750">
              <a:lnSpc>
                <a:spcPts val="2700"/>
              </a:lnSpc>
              <a:buFontTx/>
              <a:buChar char="-"/>
            </a:pPr>
            <a:endParaRPr lang="en-US" altLang="zh-CN" dirty="0"/>
          </a:p>
          <a:p>
            <a:pPr marL="285750" indent="-285750">
              <a:lnSpc>
                <a:spcPts val="2700"/>
              </a:lnSpc>
              <a:buFontTx/>
              <a:buChar char="-"/>
            </a:pPr>
            <a:r>
              <a:rPr lang="zh-CN" altLang="en-US" dirty="0" smtClean="0"/>
              <a:t>拥有体造句大赛选择“愿望</a:t>
            </a:r>
            <a:r>
              <a:rPr lang="en-US" altLang="zh-CN" dirty="0" smtClean="0"/>
              <a:t>/</a:t>
            </a:r>
            <a:r>
              <a:rPr lang="zh-CN" altLang="en-US" dirty="0" smtClean="0"/>
              <a:t>梦想”主题，与</a:t>
            </a:r>
            <a:r>
              <a:rPr lang="en-US" altLang="zh-CN" dirty="0" smtClean="0"/>
              <a:t>#</a:t>
            </a:r>
            <a:r>
              <a:rPr lang="zh-CN" altLang="en-US" dirty="0" smtClean="0"/>
              <a:t>好运存起来</a:t>
            </a:r>
            <a:r>
              <a:rPr lang="en-US" altLang="zh-CN" dirty="0" smtClean="0"/>
              <a:t>#</a:t>
            </a:r>
            <a:r>
              <a:rPr lang="zh-CN" altLang="en-US" dirty="0" smtClean="0"/>
              <a:t>、</a:t>
            </a:r>
            <a:r>
              <a:rPr lang="en-US" altLang="zh-CN" dirty="0" smtClean="0"/>
              <a:t>#</a:t>
            </a:r>
            <a:r>
              <a:rPr lang="zh-CN" altLang="en-US" dirty="0" smtClean="0"/>
              <a:t>越存越有钱</a:t>
            </a:r>
            <a:r>
              <a:rPr lang="en-US" altLang="zh-CN" dirty="0" smtClean="0"/>
              <a:t>#</a:t>
            </a:r>
            <a:r>
              <a:rPr lang="zh-CN" altLang="en-US" dirty="0" smtClean="0"/>
              <a:t>互相配合，贴合目标人群需求，</a:t>
            </a:r>
            <a:r>
              <a:rPr lang="zh-CN" altLang="en-US" dirty="0"/>
              <a:t>并获得华为、沃尔沃</a:t>
            </a:r>
            <a:r>
              <a:rPr lang="zh-CN" altLang="en-US" dirty="0" smtClean="0"/>
              <a:t>转发，引发较大互动量。</a:t>
            </a:r>
            <a:endParaRPr lang="zh-CN" altLang="en-US" dirty="0"/>
          </a:p>
        </p:txBody>
      </p:sp>
    </p:spTree>
    <p:extLst>
      <p:ext uri="{BB962C8B-B14F-4D97-AF65-F5344CB8AC3E}">
        <p14:creationId xmlns:p14="http://schemas.microsoft.com/office/powerpoint/2010/main" val="1795954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7592" y="152953"/>
            <a:ext cx="10031334" cy="1079894"/>
          </a:xfrm>
        </p:spPr>
        <p:txBody>
          <a:bodyPr/>
          <a:lstStyle/>
          <a:p>
            <a:pPr>
              <a:lnSpc>
                <a:spcPts val="3500"/>
              </a:lnSpc>
            </a:pPr>
            <a:r>
              <a:rPr lang="zh-CN" altLang="en-US" sz="2600" dirty="0" smtClean="0">
                <a:solidFill>
                  <a:schemeClr val="tx1"/>
                </a:solidFill>
              </a:rPr>
              <a:t>理财通近</a:t>
            </a:r>
            <a:r>
              <a:rPr lang="en-US" altLang="zh-CN" sz="2600" dirty="0" smtClean="0">
                <a:solidFill>
                  <a:schemeClr val="tx1"/>
                </a:solidFill>
              </a:rPr>
              <a:t>1</a:t>
            </a:r>
            <a:r>
              <a:rPr lang="zh-CN" altLang="en-US" sz="2600" dirty="0" smtClean="0">
                <a:solidFill>
                  <a:schemeClr val="tx1"/>
                </a:solidFill>
              </a:rPr>
              <a:t>年的营销活动数量多，且多与大品牌合作，同时使用较多的</a:t>
            </a:r>
            <a:r>
              <a:rPr lang="en-US" altLang="zh-CN" sz="2600" dirty="0" smtClean="0">
                <a:solidFill>
                  <a:schemeClr val="tx1"/>
                </a:solidFill>
              </a:rPr>
              <a:t>KOL</a:t>
            </a:r>
            <a:r>
              <a:rPr lang="zh-CN" altLang="en-US" sz="2600" dirty="0" smtClean="0">
                <a:solidFill>
                  <a:schemeClr val="tx1"/>
                </a:solidFill>
              </a:rPr>
              <a:t>。主题贴合节庆及热点。</a:t>
            </a:r>
            <a:endParaRPr lang="zh-CN" altLang="en-US" sz="2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42</a:t>
            </a:fld>
            <a:endParaRPr lang="zh-CN" altLang="en-US">
              <a:solidFill>
                <a:srgbClr val="2B2929"/>
              </a:solidFill>
            </a:endParaRPr>
          </a:p>
        </p:txBody>
      </p:sp>
      <p:sp>
        <p:nvSpPr>
          <p:cNvPr id="10" name="文本框 9"/>
          <p:cNvSpPr txBox="1"/>
          <p:nvPr/>
        </p:nvSpPr>
        <p:spPr>
          <a:xfrm>
            <a:off x="1725769" y="5592353"/>
            <a:ext cx="1184857" cy="507831"/>
          </a:xfrm>
          <a:prstGeom prst="rect">
            <a:avLst/>
          </a:prstGeom>
          <a:noFill/>
        </p:spPr>
        <p:txBody>
          <a:bodyPr wrap="square" rtlCol="0">
            <a:spAutoFit/>
          </a:bodyPr>
          <a:lstStyle/>
          <a:p>
            <a:pPr algn="ctr"/>
            <a:r>
              <a:rPr lang="zh-CN" altLang="en-US" sz="900" dirty="0"/>
              <a:t>刘涛代言理财通（</a:t>
            </a:r>
            <a:r>
              <a:rPr lang="en-US" altLang="zh-CN" sz="900" dirty="0" smtClean="0"/>
              <a:t>2016.11.23—12.31</a:t>
            </a:r>
            <a:r>
              <a:rPr lang="zh-CN" altLang="en-US" sz="900" dirty="0" smtClean="0"/>
              <a:t>）</a:t>
            </a:r>
            <a:endParaRPr lang="zh-CN" altLang="en-US" sz="900" dirty="0"/>
          </a:p>
        </p:txBody>
      </p:sp>
      <p:graphicFrame>
        <p:nvGraphicFramePr>
          <p:cNvPr id="14" name="图表 13"/>
          <p:cNvGraphicFramePr/>
          <p:nvPr>
            <p:extLst>
              <p:ext uri="{D42A27DB-BD31-4B8C-83A1-F6EECF244321}">
                <p14:modId xmlns:p14="http://schemas.microsoft.com/office/powerpoint/2010/main" val="4186277689"/>
              </p:ext>
            </p:extLst>
          </p:nvPr>
        </p:nvGraphicFramePr>
        <p:xfrm>
          <a:off x="1114597" y="2091288"/>
          <a:ext cx="9791450" cy="3734002"/>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1217629" y="5592353"/>
            <a:ext cx="735148" cy="507831"/>
          </a:xfrm>
          <a:prstGeom prst="rect">
            <a:avLst/>
          </a:prstGeom>
          <a:noFill/>
        </p:spPr>
        <p:txBody>
          <a:bodyPr wrap="square" rtlCol="0">
            <a:spAutoFit/>
          </a:bodyPr>
          <a:lstStyle/>
          <a:p>
            <a:pPr algn="ctr" fontAlgn="b"/>
            <a:r>
              <a:rPr lang="zh-CN" altLang="en-US" sz="900" dirty="0"/>
              <a:t>月存越有钱</a:t>
            </a:r>
            <a:r>
              <a:rPr lang="en-US" altLang="zh-CN" sz="900" dirty="0"/>
              <a:t>+</a:t>
            </a:r>
            <a:r>
              <a:rPr lang="zh-CN" altLang="en-US" sz="900" dirty="0"/>
              <a:t>拥有体造句大赛</a:t>
            </a:r>
            <a:endParaRPr lang="zh-CN" altLang="en-US" sz="900" dirty="0">
              <a:solidFill>
                <a:srgbClr val="000000"/>
              </a:solidFill>
              <a:latin typeface="宋体" panose="02010600030101010101" pitchFamily="2" charset="-122"/>
              <a:ea typeface="宋体" panose="02010600030101010101" pitchFamily="2" charset="-122"/>
            </a:endParaRPr>
          </a:p>
        </p:txBody>
      </p:sp>
      <p:sp>
        <p:nvSpPr>
          <p:cNvPr id="9" name="文本框 8"/>
          <p:cNvSpPr txBox="1"/>
          <p:nvPr/>
        </p:nvSpPr>
        <p:spPr>
          <a:xfrm>
            <a:off x="2678807" y="5592353"/>
            <a:ext cx="791476" cy="369332"/>
          </a:xfrm>
          <a:prstGeom prst="rect">
            <a:avLst/>
          </a:prstGeom>
          <a:noFill/>
        </p:spPr>
        <p:txBody>
          <a:bodyPr wrap="square" rtlCol="0">
            <a:spAutoFit/>
          </a:bodyPr>
          <a:lstStyle/>
          <a:p>
            <a:pPr algn="ctr"/>
            <a:r>
              <a:rPr lang="zh-CN" altLang="en-US" sz="900" dirty="0"/>
              <a:t>荣耀</a:t>
            </a:r>
            <a:r>
              <a:rPr lang="en-US" altLang="zh-CN" sz="900" dirty="0"/>
              <a:t>NOTE8</a:t>
            </a:r>
            <a:endParaRPr lang="zh-CN" altLang="en-US" sz="900" dirty="0"/>
          </a:p>
        </p:txBody>
      </p:sp>
      <p:sp>
        <p:nvSpPr>
          <p:cNvPr id="12" name="文本框 11"/>
          <p:cNvSpPr txBox="1"/>
          <p:nvPr/>
        </p:nvSpPr>
        <p:spPr>
          <a:xfrm>
            <a:off x="3431646" y="5592353"/>
            <a:ext cx="791476" cy="369332"/>
          </a:xfrm>
          <a:prstGeom prst="rect">
            <a:avLst/>
          </a:prstGeom>
          <a:noFill/>
        </p:spPr>
        <p:txBody>
          <a:bodyPr wrap="square" rtlCol="0">
            <a:spAutoFit/>
          </a:bodyPr>
          <a:lstStyle/>
          <a:p>
            <a:pPr algn="ctr"/>
            <a:r>
              <a:rPr lang="zh-CN" altLang="en-US" sz="900" dirty="0"/>
              <a:t>爱运动的人更有钱</a:t>
            </a:r>
          </a:p>
        </p:txBody>
      </p:sp>
      <p:sp>
        <p:nvSpPr>
          <p:cNvPr id="13" name="文本框 12"/>
          <p:cNvSpPr txBox="1"/>
          <p:nvPr/>
        </p:nvSpPr>
        <p:spPr>
          <a:xfrm>
            <a:off x="4196296" y="5592353"/>
            <a:ext cx="791476" cy="369332"/>
          </a:xfrm>
          <a:prstGeom prst="rect">
            <a:avLst/>
          </a:prstGeom>
          <a:noFill/>
        </p:spPr>
        <p:txBody>
          <a:bodyPr wrap="square" rtlCol="0">
            <a:spAutoFit/>
          </a:bodyPr>
          <a:lstStyle/>
          <a:p>
            <a:pPr algn="ctr"/>
            <a:r>
              <a:rPr lang="zh-CN" altLang="en-US" sz="900" dirty="0"/>
              <a:t>奇葩说拯救剁手党</a:t>
            </a:r>
          </a:p>
        </p:txBody>
      </p:sp>
      <p:sp>
        <p:nvSpPr>
          <p:cNvPr id="15" name="文本框 14"/>
          <p:cNvSpPr txBox="1"/>
          <p:nvPr/>
        </p:nvSpPr>
        <p:spPr>
          <a:xfrm>
            <a:off x="5025341" y="5592353"/>
            <a:ext cx="586483" cy="369332"/>
          </a:xfrm>
          <a:prstGeom prst="rect">
            <a:avLst/>
          </a:prstGeom>
          <a:noFill/>
        </p:spPr>
        <p:txBody>
          <a:bodyPr wrap="square" rtlCol="0">
            <a:spAutoFit/>
          </a:bodyPr>
          <a:lstStyle/>
          <a:p>
            <a:pPr algn="ctr"/>
            <a:r>
              <a:rPr lang="zh-CN" altLang="en-US" sz="900" dirty="0" smtClean="0"/>
              <a:t>一起</a:t>
            </a:r>
            <a:r>
              <a:rPr lang="zh-CN" altLang="en-US" sz="900" dirty="0"/>
              <a:t>来炫父</a:t>
            </a:r>
          </a:p>
        </p:txBody>
      </p:sp>
      <p:sp>
        <p:nvSpPr>
          <p:cNvPr id="16" name="文本框 15"/>
          <p:cNvSpPr txBox="1"/>
          <p:nvPr/>
        </p:nvSpPr>
        <p:spPr>
          <a:xfrm>
            <a:off x="5791060" y="5592353"/>
            <a:ext cx="519590" cy="369332"/>
          </a:xfrm>
          <a:prstGeom prst="rect">
            <a:avLst/>
          </a:prstGeom>
          <a:noFill/>
        </p:spPr>
        <p:txBody>
          <a:bodyPr wrap="square" rtlCol="0">
            <a:spAutoFit/>
          </a:bodyPr>
          <a:lstStyle/>
          <a:p>
            <a:pPr algn="ctr"/>
            <a:r>
              <a:rPr lang="zh-CN" altLang="en-US" sz="900" dirty="0"/>
              <a:t>理出金喜</a:t>
            </a:r>
          </a:p>
        </p:txBody>
      </p:sp>
      <p:sp>
        <p:nvSpPr>
          <p:cNvPr id="17" name="文本框 16"/>
          <p:cNvSpPr txBox="1"/>
          <p:nvPr/>
        </p:nvSpPr>
        <p:spPr>
          <a:xfrm>
            <a:off x="6412612" y="5592353"/>
            <a:ext cx="585416" cy="369332"/>
          </a:xfrm>
          <a:prstGeom prst="rect">
            <a:avLst/>
          </a:prstGeom>
          <a:noFill/>
        </p:spPr>
        <p:txBody>
          <a:bodyPr wrap="square" rtlCol="0">
            <a:spAutoFit/>
          </a:bodyPr>
          <a:lstStyle/>
          <a:p>
            <a:pPr algn="ctr"/>
            <a:r>
              <a:rPr lang="zh-CN" altLang="en-US" sz="900" dirty="0"/>
              <a:t>好运存起来</a:t>
            </a:r>
          </a:p>
        </p:txBody>
      </p:sp>
      <p:sp>
        <p:nvSpPr>
          <p:cNvPr id="18" name="文本框 17"/>
          <p:cNvSpPr txBox="1"/>
          <p:nvPr/>
        </p:nvSpPr>
        <p:spPr>
          <a:xfrm>
            <a:off x="7152576" y="5592353"/>
            <a:ext cx="818662" cy="369332"/>
          </a:xfrm>
          <a:prstGeom prst="rect">
            <a:avLst/>
          </a:prstGeom>
          <a:noFill/>
        </p:spPr>
        <p:txBody>
          <a:bodyPr wrap="square" rtlCol="0">
            <a:spAutoFit/>
          </a:bodyPr>
          <a:lstStyle/>
          <a:p>
            <a:pPr algn="ctr"/>
            <a:r>
              <a:rPr lang="zh-CN" altLang="en-US" sz="900" dirty="0"/>
              <a:t>理财通六一儿童节活动</a:t>
            </a:r>
          </a:p>
        </p:txBody>
      </p:sp>
      <p:sp>
        <p:nvSpPr>
          <p:cNvPr id="19" name="文本框 18"/>
          <p:cNvSpPr txBox="1"/>
          <p:nvPr/>
        </p:nvSpPr>
        <p:spPr>
          <a:xfrm>
            <a:off x="8006591" y="5592353"/>
            <a:ext cx="562941" cy="369332"/>
          </a:xfrm>
          <a:prstGeom prst="rect">
            <a:avLst/>
          </a:prstGeom>
          <a:noFill/>
        </p:spPr>
        <p:txBody>
          <a:bodyPr wrap="square" rtlCol="0">
            <a:spAutoFit/>
          </a:bodyPr>
          <a:lstStyle/>
          <a:p>
            <a:pPr algn="ctr"/>
            <a:r>
              <a:rPr lang="zh-CN" altLang="en-US" sz="900" dirty="0"/>
              <a:t>华为</a:t>
            </a:r>
            <a:r>
              <a:rPr lang="en-US" altLang="zh-CN" sz="900" dirty="0"/>
              <a:t>P9</a:t>
            </a:r>
            <a:r>
              <a:rPr lang="zh-CN" altLang="en-US" sz="900" dirty="0"/>
              <a:t>抽奖</a:t>
            </a:r>
          </a:p>
        </p:txBody>
      </p:sp>
      <p:sp>
        <p:nvSpPr>
          <p:cNvPr id="20" name="文本框 19"/>
          <p:cNvSpPr txBox="1"/>
          <p:nvPr/>
        </p:nvSpPr>
        <p:spPr>
          <a:xfrm>
            <a:off x="8676577" y="5592353"/>
            <a:ext cx="698826" cy="369332"/>
          </a:xfrm>
          <a:prstGeom prst="rect">
            <a:avLst/>
          </a:prstGeom>
          <a:noFill/>
        </p:spPr>
        <p:txBody>
          <a:bodyPr wrap="square" rtlCol="0">
            <a:spAutoFit/>
          </a:bodyPr>
          <a:lstStyle/>
          <a:p>
            <a:pPr algn="ctr" fontAlgn="b"/>
            <a:r>
              <a:rPr lang="zh-CN" altLang="en-US" sz="900" dirty="0" smtClean="0"/>
              <a:t>三八</a:t>
            </a:r>
            <a:r>
              <a:rPr lang="en-US" altLang="zh-CN" sz="900" dirty="0" smtClean="0"/>
              <a:t>”</a:t>
            </a:r>
            <a:r>
              <a:rPr lang="zh-CN" altLang="en-US" sz="900" dirty="0" smtClean="0"/>
              <a:t>富</a:t>
            </a:r>
            <a:r>
              <a:rPr lang="en-US" altLang="zh-CN" sz="900" dirty="0" smtClean="0"/>
              <a:t>”</a:t>
            </a:r>
            <a:r>
              <a:rPr lang="zh-CN" altLang="en-US" sz="900" dirty="0" smtClean="0"/>
              <a:t>女</a:t>
            </a:r>
            <a:r>
              <a:rPr lang="zh-CN" altLang="en-US" sz="900" dirty="0"/>
              <a:t>节</a:t>
            </a:r>
            <a:endParaRPr lang="zh-CN" altLang="en-US" sz="900" dirty="0">
              <a:solidFill>
                <a:srgbClr val="000000"/>
              </a:solidFill>
              <a:latin typeface="宋体" panose="02010600030101010101" pitchFamily="2" charset="-122"/>
              <a:ea typeface="宋体" panose="02010600030101010101" pitchFamily="2" charset="-122"/>
            </a:endParaRPr>
          </a:p>
        </p:txBody>
      </p:sp>
      <p:sp>
        <p:nvSpPr>
          <p:cNvPr id="21" name="文本框 20"/>
          <p:cNvSpPr txBox="1"/>
          <p:nvPr/>
        </p:nvSpPr>
        <p:spPr>
          <a:xfrm>
            <a:off x="9395292" y="5592353"/>
            <a:ext cx="711707" cy="507831"/>
          </a:xfrm>
          <a:prstGeom prst="rect">
            <a:avLst/>
          </a:prstGeom>
          <a:noFill/>
        </p:spPr>
        <p:txBody>
          <a:bodyPr wrap="square" rtlCol="0">
            <a:spAutoFit/>
          </a:bodyPr>
          <a:lstStyle/>
          <a:p>
            <a:pPr algn="ctr" fontAlgn="b"/>
            <a:r>
              <a:rPr lang="zh-CN" altLang="en-US" sz="900" dirty="0"/>
              <a:t>刘涛 </a:t>
            </a:r>
            <a:r>
              <a:rPr lang="en-US" altLang="zh-CN" sz="900" dirty="0"/>
              <a:t>&amp; </a:t>
            </a:r>
            <a:r>
              <a:rPr lang="zh-CN" altLang="en-US" sz="900" dirty="0"/>
              <a:t>理财通其它小活动</a:t>
            </a:r>
            <a:endParaRPr lang="zh-CN" altLang="en-US" sz="900" dirty="0">
              <a:solidFill>
                <a:srgbClr val="000000"/>
              </a:solidFill>
              <a:latin typeface="宋体" panose="02010600030101010101" pitchFamily="2" charset="-122"/>
              <a:ea typeface="宋体" panose="02010600030101010101" pitchFamily="2" charset="-122"/>
            </a:endParaRPr>
          </a:p>
        </p:txBody>
      </p:sp>
      <p:sp>
        <p:nvSpPr>
          <p:cNvPr id="22" name="文本框 21"/>
          <p:cNvSpPr txBox="1"/>
          <p:nvPr/>
        </p:nvSpPr>
        <p:spPr>
          <a:xfrm>
            <a:off x="10123818" y="5592353"/>
            <a:ext cx="552632" cy="369332"/>
          </a:xfrm>
          <a:prstGeom prst="rect">
            <a:avLst/>
          </a:prstGeom>
          <a:noFill/>
        </p:spPr>
        <p:txBody>
          <a:bodyPr wrap="square" rtlCol="0">
            <a:spAutoFit/>
          </a:bodyPr>
          <a:lstStyle/>
          <a:p>
            <a:pPr algn="ctr" fontAlgn="b"/>
            <a:r>
              <a:rPr lang="zh-CN" altLang="en-US" sz="900" dirty="0"/>
              <a:t>梦想家计划</a:t>
            </a:r>
            <a:endParaRPr lang="zh-CN" altLang="en-US" sz="900" dirty="0">
              <a:solidFill>
                <a:srgbClr val="000000"/>
              </a:solidFill>
              <a:latin typeface="宋体" panose="02010600030101010101" pitchFamily="2" charset="-122"/>
              <a:ea typeface="宋体" panose="02010600030101010101" pitchFamily="2" charset="-122"/>
            </a:endParaRPr>
          </a:p>
        </p:txBody>
      </p:sp>
      <p:sp>
        <p:nvSpPr>
          <p:cNvPr id="23" name="文本框 22"/>
          <p:cNvSpPr txBox="1"/>
          <p:nvPr/>
        </p:nvSpPr>
        <p:spPr>
          <a:xfrm>
            <a:off x="4514760" y="1881188"/>
            <a:ext cx="3005951"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1</a:t>
            </a:r>
            <a:r>
              <a:rPr lang="zh-CN" altLang="en-US" dirty="0" smtClean="0"/>
              <a:t>年 营销活动声量</a:t>
            </a:r>
            <a:r>
              <a:rPr lang="en-US" altLang="zh-CN" dirty="0" smtClean="0"/>
              <a:t>]</a:t>
            </a:r>
            <a:endParaRPr lang="zh-CN" altLang="en-US" dirty="0"/>
          </a:p>
        </p:txBody>
      </p:sp>
      <p:sp>
        <p:nvSpPr>
          <p:cNvPr id="3" name="文本框 2"/>
          <p:cNvSpPr txBox="1"/>
          <p:nvPr/>
        </p:nvSpPr>
        <p:spPr>
          <a:xfrm>
            <a:off x="5049662" y="2276278"/>
            <a:ext cx="1906291" cy="276999"/>
          </a:xfrm>
          <a:prstGeom prst="rect">
            <a:avLst/>
          </a:prstGeom>
          <a:noFill/>
        </p:spPr>
        <p:txBody>
          <a:bodyPr wrap="none" rtlCol="0">
            <a:spAutoFit/>
          </a:bodyPr>
          <a:lstStyle/>
          <a:p>
            <a:r>
              <a:rPr lang="zh-CN" altLang="en-US" sz="1200" dirty="0" smtClean="0"/>
              <a:t>（</a:t>
            </a:r>
            <a:r>
              <a:rPr lang="en-US" altLang="zh-CN" sz="1200" dirty="0" smtClean="0"/>
              <a:t>2016.5.24-2017.5.24</a:t>
            </a:r>
            <a:r>
              <a:rPr lang="zh-CN" altLang="en-US" sz="1200" dirty="0" smtClean="0"/>
              <a:t>）</a:t>
            </a:r>
            <a:endParaRPr lang="zh-CN" altLang="en-US" sz="1200" dirty="0"/>
          </a:p>
        </p:txBody>
      </p:sp>
      <p:pic>
        <p:nvPicPr>
          <p:cNvPr id="5" name="图片 4"/>
          <p:cNvPicPr>
            <a:picLocks noChangeAspect="1"/>
          </p:cNvPicPr>
          <p:nvPr/>
        </p:nvPicPr>
        <p:blipFill>
          <a:blip r:embed="rId3"/>
          <a:stretch>
            <a:fillRect/>
          </a:stretch>
        </p:blipFill>
        <p:spPr>
          <a:xfrm>
            <a:off x="2091508" y="1989641"/>
            <a:ext cx="457425" cy="425136"/>
          </a:xfrm>
          <a:prstGeom prst="rect">
            <a:avLst/>
          </a:prstGeom>
        </p:spPr>
      </p:pic>
      <p:sp>
        <p:nvSpPr>
          <p:cNvPr id="6" name="文本框 5"/>
          <p:cNvSpPr txBox="1"/>
          <p:nvPr/>
        </p:nvSpPr>
        <p:spPr>
          <a:xfrm>
            <a:off x="645038" y="1940599"/>
            <a:ext cx="741111" cy="523220"/>
          </a:xfrm>
          <a:prstGeom prst="rect">
            <a:avLst/>
          </a:prstGeom>
          <a:noFill/>
        </p:spPr>
        <p:txBody>
          <a:bodyPr wrap="square" rtlCol="0">
            <a:spAutoFit/>
          </a:bodyPr>
          <a:lstStyle/>
          <a:p>
            <a:r>
              <a:rPr lang="zh-CN" altLang="en-US" sz="1400" b="1" dirty="0" smtClean="0"/>
              <a:t>主要</a:t>
            </a:r>
            <a:r>
              <a:rPr lang="en-US" altLang="zh-CN" sz="1400" b="1" dirty="0" smtClean="0"/>
              <a:t>KOL</a:t>
            </a:r>
            <a:r>
              <a:rPr lang="zh-CN" altLang="en-US" sz="1400" b="1" dirty="0" smtClean="0"/>
              <a:t>：</a:t>
            </a:r>
            <a:endParaRPr lang="zh-CN" altLang="en-US" sz="1400" b="1" dirty="0"/>
          </a:p>
        </p:txBody>
      </p:sp>
      <p:pic>
        <p:nvPicPr>
          <p:cNvPr id="24" name="图片 23"/>
          <p:cNvPicPr>
            <a:picLocks noChangeAspect="1"/>
          </p:cNvPicPr>
          <p:nvPr/>
        </p:nvPicPr>
        <p:blipFill>
          <a:blip r:embed="rId4"/>
          <a:stretch>
            <a:fillRect/>
          </a:stretch>
        </p:blipFill>
        <p:spPr>
          <a:xfrm>
            <a:off x="2754329" y="2735793"/>
            <a:ext cx="677317" cy="473150"/>
          </a:xfrm>
          <a:prstGeom prst="rect">
            <a:avLst/>
          </a:prstGeom>
        </p:spPr>
      </p:pic>
      <p:pic>
        <p:nvPicPr>
          <p:cNvPr id="26" name="图片 25"/>
          <p:cNvPicPr>
            <a:picLocks noChangeAspect="1"/>
          </p:cNvPicPr>
          <p:nvPr/>
        </p:nvPicPr>
        <p:blipFill>
          <a:blip r:embed="rId5"/>
          <a:stretch>
            <a:fillRect/>
          </a:stretch>
        </p:blipFill>
        <p:spPr>
          <a:xfrm>
            <a:off x="4318611" y="4199633"/>
            <a:ext cx="494839" cy="439296"/>
          </a:xfrm>
          <a:prstGeom prst="rect">
            <a:avLst/>
          </a:prstGeom>
        </p:spPr>
      </p:pic>
      <p:pic>
        <p:nvPicPr>
          <p:cNvPr id="31" name="图片 30"/>
          <p:cNvPicPr>
            <a:picLocks noChangeAspect="1"/>
          </p:cNvPicPr>
          <p:nvPr/>
        </p:nvPicPr>
        <p:blipFill>
          <a:blip r:embed="rId6"/>
          <a:stretch>
            <a:fillRect/>
          </a:stretch>
        </p:blipFill>
        <p:spPr>
          <a:xfrm>
            <a:off x="5055136" y="4178920"/>
            <a:ext cx="449617" cy="480723"/>
          </a:xfrm>
          <a:prstGeom prst="rect">
            <a:avLst/>
          </a:prstGeom>
        </p:spPr>
      </p:pic>
      <p:pic>
        <p:nvPicPr>
          <p:cNvPr id="33" name="图片 32"/>
          <p:cNvPicPr>
            <a:picLocks noChangeAspect="1"/>
          </p:cNvPicPr>
          <p:nvPr/>
        </p:nvPicPr>
        <p:blipFill>
          <a:blip r:embed="rId7"/>
          <a:stretch>
            <a:fillRect/>
          </a:stretch>
        </p:blipFill>
        <p:spPr>
          <a:xfrm>
            <a:off x="5721008" y="4167486"/>
            <a:ext cx="486324" cy="503590"/>
          </a:xfrm>
          <a:prstGeom prst="rect">
            <a:avLst/>
          </a:prstGeom>
        </p:spPr>
      </p:pic>
      <p:pic>
        <p:nvPicPr>
          <p:cNvPr id="35" name="图片 34"/>
          <p:cNvPicPr>
            <a:picLocks noChangeAspect="1"/>
          </p:cNvPicPr>
          <p:nvPr/>
        </p:nvPicPr>
        <p:blipFill>
          <a:blip r:embed="rId8"/>
          <a:stretch>
            <a:fillRect/>
          </a:stretch>
        </p:blipFill>
        <p:spPr>
          <a:xfrm>
            <a:off x="6436176" y="4170080"/>
            <a:ext cx="507303" cy="498403"/>
          </a:xfrm>
          <a:prstGeom prst="rect">
            <a:avLst/>
          </a:prstGeom>
        </p:spPr>
      </p:pic>
      <p:pic>
        <p:nvPicPr>
          <p:cNvPr id="37" name="图片 36"/>
          <p:cNvPicPr>
            <a:picLocks noChangeAspect="1"/>
          </p:cNvPicPr>
          <p:nvPr/>
        </p:nvPicPr>
        <p:blipFill>
          <a:blip r:embed="rId9"/>
          <a:stretch>
            <a:fillRect/>
          </a:stretch>
        </p:blipFill>
        <p:spPr>
          <a:xfrm>
            <a:off x="7887938" y="4159227"/>
            <a:ext cx="563450" cy="520108"/>
          </a:xfrm>
          <a:prstGeom prst="rect">
            <a:avLst/>
          </a:prstGeom>
        </p:spPr>
      </p:pic>
      <p:pic>
        <p:nvPicPr>
          <p:cNvPr id="39"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47741" y="16200"/>
            <a:ext cx="1437345" cy="292893"/>
          </a:xfrm>
          <a:prstGeom prst="rect">
            <a:avLst/>
          </a:prstGeom>
        </p:spPr>
      </p:pic>
      <p:pic>
        <p:nvPicPr>
          <p:cNvPr id="40" name="图片 39"/>
          <p:cNvPicPr>
            <a:picLocks noChangeAspect="1"/>
          </p:cNvPicPr>
          <p:nvPr/>
        </p:nvPicPr>
        <p:blipFill>
          <a:blip r:embed="rId11"/>
          <a:stretch>
            <a:fillRect/>
          </a:stretch>
        </p:blipFill>
        <p:spPr>
          <a:xfrm>
            <a:off x="1304047" y="1989642"/>
            <a:ext cx="584664" cy="383826"/>
          </a:xfrm>
          <a:prstGeom prst="rect">
            <a:avLst/>
          </a:prstGeom>
        </p:spPr>
      </p:pic>
    </p:spTree>
    <p:extLst>
      <p:ext uri="{BB962C8B-B14F-4D97-AF65-F5344CB8AC3E}">
        <p14:creationId xmlns:p14="http://schemas.microsoft.com/office/powerpoint/2010/main" val="812120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4488864" y="2050360"/>
            <a:ext cx="2710999" cy="369332"/>
          </a:xfrm>
          <a:prstGeom prst="rect">
            <a:avLst/>
          </a:prstGeom>
          <a:noFill/>
        </p:spPr>
        <p:txBody>
          <a:bodyPr wrap="none" rtlCol="0">
            <a:spAutoFit/>
          </a:bodyPr>
          <a:lstStyle/>
          <a:p>
            <a:r>
              <a:rPr lang="en-US" altLang="zh-CN" dirty="0" smtClean="0"/>
              <a:t>[ </a:t>
            </a:r>
            <a:r>
              <a:rPr lang="zh-CN" altLang="en-US" dirty="0" smtClean="0"/>
              <a:t>竞品 </a:t>
            </a:r>
            <a:r>
              <a:rPr lang="en-US" altLang="zh-CN" dirty="0" smtClean="0"/>
              <a:t>1</a:t>
            </a:r>
            <a:r>
              <a:rPr lang="zh-CN" altLang="en-US" dirty="0" smtClean="0"/>
              <a:t>年 营销活动声量</a:t>
            </a:r>
            <a:r>
              <a:rPr lang="en-US" altLang="zh-CN" dirty="0" smtClean="0"/>
              <a:t>]</a:t>
            </a:r>
            <a:endParaRPr lang="zh-CN" altLang="en-US" dirty="0"/>
          </a:p>
        </p:txBody>
      </p:sp>
      <p:sp>
        <p:nvSpPr>
          <p:cNvPr id="3" name="文本框 2"/>
          <p:cNvSpPr txBox="1"/>
          <p:nvPr/>
        </p:nvSpPr>
        <p:spPr>
          <a:xfrm>
            <a:off x="4916975" y="2432571"/>
            <a:ext cx="1906291" cy="276999"/>
          </a:xfrm>
          <a:prstGeom prst="rect">
            <a:avLst/>
          </a:prstGeom>
          <a:noFill/>
        </p:spPr>
        <p:txBody>
          <a:bodyPr wrap="none" rtlCol="0">
            <a:spAutoFit/>
          </a:bodyPr>
          <a:lstStyle/>
          <a:p>
            <a:r>
              <a:rPr lang="zh-CN" altLang="en-US" sz="1200" dirty="0" smtClean="0"/>
              <a:t>（</a:t>
            </a:r>
            <a:r>
              <a:rPr lang="en-US" altLang="zh-CN" sz="1200" dirty="0" smtClean="0"/>
              <a:t>2016.5.24-2017.5.24</a:t>
            </a:r>
            <a:r>
              <a:rPr lang="zh-CN" altLang="en-US" sz="1200" dirty="0" smtClean="0"/>
              <a:t>）</a:t>
            </a:r>
            <a:endParaRPr lang="zh-CN" altLang="en-US" sz="1200" dirty="0"/>
          </a:p>
        </p:txBody>
      </p:sp>
      <p:pic>
        <p:nvPicPr>
          <p:cNvPr id="39" name="图片 38"/>
          <p:cNvPicPr>
            <a:picLocks noChangeAspect="1"/>
          </p:cNvPicPr>
          <p:nvPr/>
        </p:nvPicPr>
        <p:blipFill rotWithShape="1">
          <a:blip r:embed="rId2"/>
          <a:srcRect l="14997" t="26867" r="46928" b="46826"/>
          <a:stretch/>
        </p:blipFill>
        <p:spPr>
          <a:xfrm>
            <a:off x="1682078" y="2629901"/>
            <a:ext cx="1223623" cy="470625"/>
          </a:xfrm>
          <a:prstGeom prst="rect">
            <a:avLst/>
          </a:prstGeom>
        </p:spPr>
      </p:pic>
      <p:pic>
        <p:nvPicPr>
          <p:cNvPr id="40" name="图片 39"/>
          <p:cNvPicPr>
            <a:picLocks noChangeAspect="1"/>
          </p:cNvPicPr>
          <p:nvPr/>
        </p:nvPicPr>
        <p:blipFill rotWithShape="1">
          <a:blip r:embed="rId3"/>
          <a:srcRect l="10686" t="28833" r="7404" b="19974"/>
          <a:stretch/>
        </p:blipFill>
        <p:spPr>
          <a:xfrm>
            <a:off x="5539430" y="2682442"/>
            <a:ext cx="1258078" cy="471779"/>
          </a:xfrm>
          <a:prstGeom prst="rect">
            <a:avLst/>
          </a:prstGeom>
        </p:spPr>
      </p:pic>
      <p:pic>
        <p:nvPicPr>
          <p:cNvPr id="41" name="图片 40"/>
          <p:cNvPicPr>
            <a:picLocks noChangeAspect="1"/>
          </p:cNvPicPr>
          <p:nvPr/>
        </p:nvPicPr>
        <p:blipFill>
          <a:blip r:embed="rId4"/>
          <a:stretch>
            <a:fillRect/>
          </a:stretch>
        </p:blipFill>
        <p:spPr>
          <a:xfrm>
            <a:off x="9900307" y="2513295"/>
            <a:ext cx="532263" cy="532263"/>
          </a:xfrm>
          <a:prstGeom prst="rect">
            <a:avLst/>
          </a:prstGeom>
        </p:spPr>
      </p:pic>
      <p:graphicFrame>
        <p:nvGraphicFramePr>
          <p:cNvPr id="42" name="表格 41"/>
          <p:cNvGraphicFramePr>
            <a:graphicFrameLocks noGrp="1"/>
          </p:cNvGraphicFramePr>
          <p:nvPr>
            <p:extLst>
              <p:ext uri="{D42A27DB-BD31-4B8C-83A1-F6EECF244321}">
                <p14:modId xmlns:p14="http://schemas.microsoft.com/office/powerpoint/2010/main" val="1553320647"/>
              </p:ext>
            </p:extLst>
          </p:nvPr>
        </p:nvGraphicFramePr>
        <p:xfrm>
          <a:off x="681755" y="3322749"/>
          <a:ext cx="3310695" cy="2685477"/>
        </p:xfrm>
        <a:graphic>
          <a:graphicData uri="http://schemas.openxmlformats.org/drawingml/2006/table">
            <a:tbl>
              <a:tblPr>
                <a:tableStyleId>{3B4B98B0-60AC-42C2-AFA5-B58CD77FA1E5}</a:tableStyleId>
              </a:tblPr>
              <a:tblGrid>
                <a:gridCol w="1655483"/>
                <a:gridCol w="741026"/>
                <a:gridCol w="207820"/>
                <a:gridCol w="706366"/>
              </a:tblGrid>
              <a:tr h="558665">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smtClean="0">
                          <a:solidFill>
                            <a:srgbClr val="000000"/>
                          </a:solidFill>
                          <a:effectLst/>
                          <a:latin typeface="+mj-ea"/>
                          <a:ea typeface="+mj-ea"/>
                          <a:cs typeface="+mn-cs"/>
                        </a:rPr>
                        <a:t>总声量</a:t>
                      </a:r>
                      <a:endParaRPr lang="zh-CN" altLang="en-US"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　</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smtClean="0">
                          <a:solidFill>
                            <a:srgbClr val="000000"/>
                          </a:solidFill>
                          <a:effectLst/>
                          <a:latin typeface="+mj-ea"/>
                          <a:ea typeface="+mj-ea"/>
                          <a:cs typeface="+mn-cs"/>
                        </a:rPr>
                        <a:t>主要</a:t>
                      </a:r>
                      <a:r>
                        <a:rPr lang="en-US" altLang="zh-CN" sz="1100" b="0" i="0" u="none" strike="noStrike" kern="1200" dirty="0" smtClean="0">
                          <a:solidFill>
                            <a:srgbClr val="000000"/>
                          </a:solidFill>
                          <a:effectLst/>
                          <a:latin typeface="+mj-ea"/>
                          <a:ea typeface="+mj-ea"/>
                          <a:cs typeface="+mn-cs"/>
                        </a:rPr>
                        <a:t>KOL</a:t>
                      </a:r>
                      <a:endParaRPr lang="zh-CN" altLang="en-US"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548918">
                <a:tc>
                  <a:txBody>
                    <a:bodyPr/>
                    <a:lstStyle/>
                    <a:p>
                      <a:pPr algn="l" fontAlgn="b"/>
                      <a:r>
                        <a:rPr lang="zh-CN" altLang="en-US" sz="1100" b="0" i="0" u="none" strike="noStrike" dirty="0" smtClean="0">
                          <a:solidFill>
                            <a:srgbClr val="000000"/>
                          </a:solidFill>
                          <a:effectLst/>
                          <a:latin typeface="+mj-ea"/>
                          <a:ea typeface="+mj-ea"/>
                        </a:rPr>
                        <a:t>余额宝心愿储蓄宣传</a:t>
                      </a:r>
                      <a:endParaRPr lang="zh-CN" altLang="en-US" sz="1100" b="0" i="0" u="none" strike="noStrike" dirty="0">
                        <a:solidFill>
                          <a:srgbClr val="000000"/>
                        </a:solidFill>
                        <a:effectLst/>
                        <a:latin typeface="+mj-ea"/>
                        <a:ea typeface="+mj-ea"/>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r" fontAlgn="b"/>
                      <a:r>
                        <a:rPr lang="en-US" altLang="zh-CN" sz="1100" b="0" i="0" u="none" strike="noStrike" dirty="0" smtClean="0">
                          <a:solidFill>
                            <a:srgbClr val="000000"/>
                          </a:solidFill>
                          <a:effectLst/>
                          <a:latin typeface="+mj-ea"/>
                          <a:ea typeface="+mj-ea"/>
                        </a:rPr>
                        <a:t>6,977</a:t>
                      </a:r>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tcPr>
                </a:tc>
                <a:tc>
                  <a:txBody>
                    <a:bodyPr/>
                    <a:lstStyle/>
                    <a:p>
                      <a:pPr algn="r" fontAlgn="b"/>
                      <a:r>
                        <a:rPr lang="zh-CN" altLang="en-US" sz="1100" b="0" i="0" u="none" strike="noStrike" dirty="0" smtClean="0">
                          <a:solidFill>
                            <a:srgbClr val="000000"/>
                          </a:solidFill>
                          <a:effectLst/>
                          <a:latin typeface="+mj-ea"/>
                          <a:ea typeface="+mj-ea"/>
                        </a:rPr>
                        <a:t>杨幂微吧</a:t>
                      </a:r>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r>
              <a:tr h="452094">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tc>
                <a:tc>
                  <a:txBody>
                    <a:bodyPr/>
                    <a:lstStyle/>
                    <a:p>
                      <a:pPr algn="r" fontAlgn="b"/>
                      <a:endParaRPr lang="en-US" altLang="zh-CN" sz="1100" b="0" i="0" u="none" strike="noStrike">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solidFill>
                      <a:schemeClr val="accent2">
                        <a:lumMod val="40000"/>
                        <a:lumOff val="60000"/>
                      </a:schemeClr>
                    </a:solidFill>
                  </a:tcPr>
                </a:tc>
              </a:tr>
              <a:tr h="451542">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tc>
                <a:tc>
                  <a:txBody>
                    <a:bodyPr/>
                    <a:lstStyle/>
                    <a:p>
                      <a:pPr algn="r" fontAlgn="b"/>
                      <a:endParaRPr lang="en-US" altLang="zh-CN" sz="1100" b="0" i="0" u="none" strike="noStrike">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solidFill>
                      <a:schemeClr val="accent2">
                        <a:lumMod val="40000"/>
                        <a:lumOff val="60000"/>
                      </a:schemeClr>
                    </a:solidFill>
                  </a:tcPr>
                </a:tc>
              </a:tr>
              <a:tr h="451542">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solidFill>
                      <a:schemeClr val="accent2">
                        <a:lumMod val="40000"/>
                        <a:lumOff val="60000"/>
                      </a:schemeClr>
                    </a:solidFill>
                  </a:tcPr>
                </a:tc>
              </a:tr>
              <a:tr h="222716">
                <a:tc>
                  <a:txBody>
                    <a:bodyPr/>
                    <a:lstStyle/>
                    <a:p>
                      <a:pPr marL="0" algn="ctr" defTabSz="914400" rtl="0" eaLnBrk="1" fontAlgn="ctr" latinLnBrk="0" hangingPunct="1"/>
                      <a:endParaRPr lang="zh-CN" altLang="en-US" sz="1300" b="1" u="none" strike="noStrike" kern="1200" dirty="0">
                        <a:solidFill>
                          <a:schemeClr val="tx1"/>
                        </a:solidFill>
                        <a:effectLst/>
                        <a:latin typeface="+mn-lt"/>
                        <a:ea typeface="+mn-ea"/>
                        <a:cs typeface="+mn-cs"/>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43" name="表格 42"/>
          <p:cNvGraphicFramePr>
            <a:graphicFrameLocks noGrp="1"/>
          </p:cNvGraphicFramePr>
          <p:nvPr>
            <p:extLst>
              <p:ext uri="{D42A27DB-BD31-4B8C-83A1-F6EECF244321}">
                <p14:modId xmlns:p14="http://schemas.microsoft.com/office/powerpoint/2010/main" val="4188197664"/>
              </p:ext>
            </p:extLst>
          </p:nvPr>
        </p:nvGraphicFramePr>
        <p:xfrm>
          <a:off x="4523498" y="3322747"/>
          <a:ext cx="3543870" cy="2665929"/>
        </p:xfrm>
        <a:graphic>
          <a:graphicData uri="http://schemas.openxmlformats.org/drawingml/2006/table">
            <a:tbl>
              <a:tblPr>
                <a:tableStyleId>{3B4B98B0-60AC-42C2-AFA5-B58CD77FA1E5}</a:tableStyleId>
              </a:tblPr>
              <a:tblGrid>
                <a:gridCol w="1490936"/>
                <a:gridCol w="675274"/>
                <a:gridCol w="154546"/>
                <a:gridCol w="1223114"/>
              </a:tblGrid>
              <a:tr h="558665">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smtClean="0">
                          <a:solidFill>
                            <a:srgbClr val="000000"/>
                          </a:solidFill>
                          <a:effectLst/>
                          <a:latin typeface="+mj-ea"/>
                          <a:ea typeface="+mj-ea"/>
                          <a:cs typeface="+mn-cs"/>
                        </a:rPr>
                        <a:t>总声量</a:t>
                      </a:r>
                      <a:endParaRPr lang="zh-CN" altLang="en-US"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　</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smtClean="0">
                          <a:solidFill>
                            <a:srgbClr val="000000"/>
                          </a:solidFill>
                          <a:effectLst/>
                          <a:latin typeface="+mj-ea"/>
                          <a:ea typeface="+mj-ea"/>
                          <a:cs typeface="+mn-cs"/>
                        </a:rPr>
                        <a:t>主要</a:t>
                      </a:r>
                      <a:r>
                        <a:rPr lang="en-US" altLang="zh-CN" sz="1100" b="0" i="0" u="none" strike="noStrike" kern="1200" dirty="0" smtClean="0">
                          <a:solidFill>
                            <a:srgbClr val="000000"/>
                          </a:solidFill>
                          <a:effectLst/>
                          <a:latin typeface="+mj-ea"/>
                          <a:ea typeface="+mj-ea"/>
                          <a:cs typeface="+mn-cs"/>
                        </a:rPr>
                        <a:t>KOL</a:t>
                      </a:r>
                      <a:endParaRPr lang="zh-CN" altLang="en-US"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36627">
                <a:tc>
                  <a:txBody>
                    <a:bodyPr/>
                    <a:lstStyle/>
                    <a:p>
                      <a:pPr algn="l" fontAlgn="b"/>
                      <a:r>
                        <a:rPr lang="zh-CN" altLang="en-US" sz="1100" b="0" i="0" u="none" strike="noStrike" dirty="0" smtClean="0">
                          <a:solidFill>
                            <a:srgbClr val="000000"/>
                          </a:solidFill>
                          <a:effectLst/>
                          <a:latin typeface="+mj-ea"/>
                          <a:ea typeface="+mj-ea"/>
                        </a:rPr>
                        <a:t> 福禄</a:t>
                      </a:r>
                      <a:r>
                        <a:rPr lang="en-US" altLang="zh-CN" sz="1100" b="0" i="0" u="none" strike="noStrike" dirty="0" smtClean="0">
                          <a:solidFill>
                            <a:srgbClr val="000000"/>
                          </a:solidFill>
                          <a:effectLst/>
                          <a:latin typeface="+mj-ea"/>
                          <a:ea typeface="+mj-ea"/>
                        </a:rPr>
                        <a:t>17</a:t>
                      </a:r>
                      <a:r>
                        <a:rPr lang="zh-CN" altLang="en-US" sz="1100" b="0" i="0" u="none" strike="noStrike" dirty="0">
                          <a:solidFill>
                            <a:srgbClr val="000000"/>
                          </a:solidFill>
                          <a:effectLst/>
                          <a:latin typeface="+mj-ea"/>
                          <a:ea typeface="+mj-ea"/>
                        </a:rPr>
                        <a:t>到</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en-US" altLang="zh-CN" sz="1100" b="0" i="0" u="none" strike="noStrike" dirty="0" smtClean="0">
                          <a:solidFill>
                            <a:srgbClr val="000000"/>
                          </a:solidFill>
                          <a:effectLst/>
                          <a:latin typeface="+mj-ea"/>
                          <a:ea typeface="+mj-ea"/>
                        </a:rPr>
                        <a:t>100,476 </a:t>
                      </a:r>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tcPr>
                </a:tc>
                <a:tc>
                  <a:txBody>
                    <a:bodyPr/>
                    <a:lstStyle/>
                    <a:p>
                      <a:pPr algn="r" fontAlgn="b"/>
                      <a:r>
                        <a:rPr lang="zh-CN" altLang="en-US" sz="1100" b="0" i="0" u="none" strike="noStrike" dirty="0" smtClean="0">
                          <a:solidFill>
                            <a:srgbClr val="000000"/>
                          </a:solidFill>
                          <a:effectLst/>
                          <a:latin typeface="+mj-ea"/>
                          <a:ea typeface="+mj-ea"/>
                        </a:rPr>
                        <a:t>王大陸</a:t>
                      </a:r>
                      <a:r>
                        <a:rPr lang="en-US" altLang="zh-CN" sz="1100" b="0" i="0" u="none" strike="noStrike" dirty="0" err="1" smtClean="0">
                          <a:solidFill>
                            <a:srgbClr val="000000"/>
                          </a:solidFill>
                          <a:effectLst/>
                          <a:latin typeface="+mj-ea"/>
                          <a:ea typeface="+mj-ea"/>
                        </a:rPr>
                        <a:t>TaluWang</a:t>
                      </a:r>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r>
              <a:tr h="398206">
                <a:tc>
                  <a:txBody>
                    <a:bodyPr/>
                    <a:lstStyle/>
                    <a:p>
                      <a:pPr algn="l" fontAlgn="b"/>
                      <a:r>
                        <a:rPr lang="zh-CN" altLang="en-US" sz="1100" b="0" i="0" u="none" strike="noStrike" dirty="0" smtClean="0">
                          <a:solidFill>
                            <a:srgbClr val="000000"/>
                          </a:solidFill>
                          <a:effectLst/>
                          <a:latin typeface="+mj-ea"/>
                          <a:ea typeface="+mj-ea"/>
                        </a:rPr>
                        <a:t> 纸</a:t>
                      </a:r>
                      <a:r>
                        <a:rPr lang="zh-CN" altLang="en-US" sz="1100" b="0" i="0" u="none" strike="noStrike" dirty="0">
                          <a:solidFill>
                            <a:srgbClr val="000000"/>
                          </a:solidFill>
                          <a:effectLst/>
                          <a:latin typeface="+mj-ea"/>
                          <a:ea typeface="+mj-ea"/>
                        </a:rPr>
                        <a:t>团挑战</a:t>
                      </a:r>
                    </a:p>
                  </a:txBody>
                  <a:tcPr marL="9525" marR="9525" marT="9525" marB="0" anchor="ctr"/>
                </a:tc>
                <a:tc>
                  <a:txBody>
                    <a:bodyPr/>
                    <a:lstStyle/>
                    <a:p>
                      <a:pPr algn="l" fontAlgn="b"/>
                      <a:r>
                        <a:rPr lang="en-US" altLang="zh-CN" sz="1100" b="0" i="0" u="none" strike="noStrike" dirty="0" smtClean="0">
                          <a:solidFill>
                            <a:srgbClr val="000000"/>
                          </a:solidFill>
                          <a:effectLst/>
                          <a:latin typeface="+mj-ea"/>
                          <a:ea typeface="+mj-ea"/>
                        </a:rPr>
                        <a:t>92,892 </a:t>
                      </a:r>
                      <a:endParaRPr lang="en-US" altLang="zh-CN" sz="1100" b="0" i="0" u="none" strike="noStrike" dirty="0">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r>
                        <a:rPr lang="zh-CN" altLang="en-US" sz="1100" b="0" i="0" u="none" strike="noStrike" kern="1200" dirty="0" smtClean="0">
                          <a:solidFill>
                            <a:srgbClr val="000000"/>
                          </a:solidFill>
                          <a:effectLst/>
                          <a:latin typeface="+mj-ea"/>
                          <a:ea typeface="+mj-ea"/>
                          <a:cs typeface="+mn-cs"/>
                        </a:rPr>
                        <a:t>刘璇</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r>
              <a:tr h="353961">
                <a:tc>
                  <a:txBody>
                    <a:bodyPr/>
                    <a:lstStyle/>
                    <a:p>
                      <a:pPr algn="l" fontAlgn="b"/>
                      <a:r>
                        <a:rPr lang="zh-CN" altLang="en-US" sz="1100" b="0" i="0" u="none" strike="noStrike" dirty="0" smtClean="0">
                          <a:solidFill>
                            <a:srgbClr val="000000"/>
                          </a:solidFill>
                          <a:effectLst/>
                          <a:latin typeface="+mj-ea"/>
                          <a:ea typeface="+mj-ea"/>
                        </a:rPr>
                        <a:t> 新生</a:t>
                      </a:r>
                      <a:r>
                        <a:rPr lang="zh-CN" altLang="en-US" sz="1100" b="0" i="0" u="none" strike="noStrike" dirty="0">
                          <a:solidFill>
                            <a:srgbClr val="000000"/>
                          </a:solidFill>
                          <a:effectLst/>
                          <a:latin typeface="+mj-ea"/>
                          <a:ea typeface="+mj-ea"/>
                        </a:rPr>
                        <a:t>万物，玩所未</a:t>
                      </a:r>
                      <a:r>
                        <a:rPr lang="zh-CN" altLang="en-US" sz="1100" b="0" i="0" u="none" strike="noStrike" dirty="0" smtClean="0">
                          <a:solidFill>
                            <a:srgbClr val="000000"/>
                          </a:solidFill>
                          <a:effectLst/>
                          <a:latin typeface="+mj-ea"/>
                          <a:ea typeface="+mj-ea"/>
                        </a:rPr>
                        <a:t>玩（手机数码促销）</a:t>
                      </a:r>
                      <a:endParaRPr lang="zh-CN" altLang="en-US" sz="1100" b="0" i="0" u="none" strike="noStrike" dirty="0">
                        <a:solidFill>
                          <a:srgbClr val="000000"/>
                        </a:solidFill>
                        <a:effectLst/>
                        <a:latin typeface="+mj-ea"/>
                        <a:ea typeface="+mj-ea"/>
                      </a:endParaRPr>
                    </a:p>
                  </a:txBody>
                  <a:tcPr marL="9525" marR="9525" marT="9525" marB="0" anchor="ctr"/>
                </a:tc>
                <a:tc>
                  <a:txBody>
                    <a:bodyPr/>
                    <a:lstStyle/>
                    <a:p>
                      <a:pPr algn="l" fontAlgn="b"/>
                      <a:r>
                        <a:rPr lang="en-US" altLang="zh-CN" sz="1100" b="0" i="0" u="none" strike="noStrike" dirty="0" smtClean="0">
                          <a:solidFill>
                            <a:srgbClr val="000000"/>
                          </a:solidFill>
                          <a:effectLst/>
                          <a:latin typeface="+mj-ea"/>
                          <a:ea typeface="+mj-ea"/>
                        </a:rPr>
                        <a:t>49,110 </a:t>
                      </a:r>
                      <a:endParaRPr lang="en-US" altLang="zh-CN" sz="1100" b="0" i="0" u="none" strike="noStrike" dirty="0">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kern="1200" dirty="0" smtClean="0">
                          <a:solidFill>
                            <a:srgbClr val="000000"/>
                          </a:solidFill>
                          <a:effectLst/>
                          <a:latin typeface="+mj-ea"/>
                          <a:ea typeface="+mj-ea"/>
                          <a:cs typeface="+mn-cs"/>
                        </a:rPr>
                        <a:t>--</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r>
              <a:tr h="324465">
                <a:tc>
                  <a:txBody>
                    <a:bodyPr/>
                    <a:lstStyle/>
                    <a:p>
                      <a:pPr algn="l" fontAlgn="b"/>
                      <a:r>
                        <a:rPr lang="zh-CN" altLang="en-US" sz="1100" b="0" i="0" u="none" strike="noStrike" dirty="0" smtClean="0">
                          <a:solidFill>
                            <a:srgbClr val="000000"/>
                          </a:solidFill>
                          <a:effectLst/>
                          <a:latin typeface="+mj-ea"/>
                          <a:ea typeface="+mj-ea"/>
                        </a:rPr>
                        <a:t> 每个人</a:t>
                      </a:r>
                      <a:r>
                        <a:rPr lang="zh-CN" altLang="en-US" sz="1100" b="0" i="0" u="none" strike="noStrike" dirty="0">
                          <a:solidFill>
                            <a:srgbClr val="000000"/>
                          </a:solidFill>
                          <a:effectLst/>
                          <a:latin typeface="+mj-ea"/>
                          <a:ea typeface="+mj-ea"/>
                        </a:rPr>
                        <a:t>的小金库</a:t>
                      </a:r>
                    </a:p>
                  </a:txBody>
                  <a:tcPr marL="9525" marR="9525" marT="9525" marB="0" anchor="ctr"/>
                </a:tc>
                <a:tc>
                  <a:txBody>
                    <a:bodyPr/>
                    <a:lstStyle/>
                    <a:p>
                      <a:pPr algn="l" fontAlgn="b"/>
                      <a:r>
                        <a:rPr lang="en-US" altLang="zh-CN" sz="1100" b="0" i="0" u="none" strike="noStrike" dirty="0" smtClean="0">
                          <a:solidFill>
                            <a:srgbClr val="000000"/>
                          </a:solidFill>
                          <a:effectLst/>
                          <a:latin typeface="+mj-ea"/>
                          <a:ea typeface="+mj-ea"/>
                        </a:rPr>
                        <a:t>17,351 </a:t>
                      </a:r>
                      <a:endParaRPr lang="en-US" altLang="zh-CN" sz="1100" b="0" i="0" u="none" strike="noStrike" dirty="0">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algn="r" fontAlgn="b"/>
                      <a:r>
                        <a:rPr lang="zh-CN" altLang="en-US" sz="1100" b="0" i="0" u="none" strike="noStrike" kern="1200" dirty="0" smtClean="0">
                          <a:solidFill>
                            <a:srgbClr val="000000"/>
                          </a:solidFill>
                          <a:effectLst/>
                          <a:latin typeface="+mj-ea"/>
                          <a:ea typeface="+mn-ea"/>
                          <a:cs typeface="+mn-cs"/>
                        </a:rPr>
                        <a:t>全球娱乐大事件</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r>
              <a:tr h="383458">
                <a:tc>
                  <a:txBody>
                    <a:bodyPr/>
                    <a:lstStyle/>
                    <a:p>
                      <a:pPr algn="l" fontAlgn="b"/>
                      <a:r>
                        <a:rPr lang="zh-CN" altLang="en-US" sz="1100" b="0" i="0" u="none" strike="noStrike" dirty="0" smtClean="0">
                          <a:solidFill>
                            <a:srgbClr val="000000"/>
                          </a:solidFill>
                          <a:effectLst/>
                          <a:latin typeface="+mj-ea"/>
                          <a:ea typeface="+mj-ea"/>
                        </a:rPr>
                        <a:t> 超越</a:t>
                      </a:r>
                      <a:r>
                        <a:rPr lang="zh-CN" altLang="en-US" sz="1100" b="0" i="0" u="none" strike="noStrike" dirty="0">
                          <a:solidFill>
                            <a:srgbClr val="000000"/>
                          </a:solidFill>
                          <a:effectLst/>
                          <a:latin typeface="+mj-ea"/>
                          <a:ea typeface="+mj-ea"/>
                        </a:rPr>
                        <a:t>不可能</a:t>
                      </a:r>
                    </a:p>
                  </a:txBody>
                  <a:tcPr marL="9525" marR="9525" marT="9525" marB="0" anchor="ctr"/>
                </a:tc>
                <a:tc>
                  <a:txBody>
                    <a:bodyPr/>
                    <a:lstStyle/>
                    <a:p>
                      <a:pPr algn="l" fontAlgn="b"/>
                      <a:r>
                        <a:rPr lang="en-US" altLang="zh-CN" sz="1100" b="0" i="0" u="none" strike="noStrike" dirty="0" smtClean="0">
                          <a:solidFill>
                            <a:srgbClr val="000000"/>
                          </a:solidFill>
                          <a:effectLst/>
                          <a:latin typeface="+mj-ea"/>
                          <a:ea typeface="+mj-ea"/>
                        </a:rPr>
                        <a:t>10,679 </a:t>
                      </a:r>
                      <a:endParaRPr lang="en-US" altLang="zh-CN" sz="1100" b="0" i="0" u="none" strike="noStrike" dirty="0">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tc>
                <a:tc>
                  <a:txBody>
                    <a:bodyPr/>
                    <a:lstStyle/>
                    <a:p>
                      <a:pPr algn="ctr" fontAlgn="ctr"/>
                      <a:r>
                        <a:rPr lang="en-US" altLang="zh-CN" sz="1100" b="0" i="0" u="none" strike="noStrike" kern="1200" dirty="0" smtClean="0">
                          <a:solidFill>
                            <a:srgbClr val="000000"/>
                          </a:solidFill>
                          <a:effectLst/>
                          <a:latin typeface="+mj-ea"/>
                          <a:ea typeface="+mj-ea"/>
                          <a:cs typeface="+mn-cs"/>
                        </a:rPr>
                        <a:t>--</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r>
              <a:tr h="310547">
                <a:tc>
                  <a:txBody>
                    <a:bodyPr/>
                    <a:lstStyle/>
                    <a:p>
                      <a:pPr algn="l" fontAlgn="b"/>
                      <a:r>
                        <a:rPr lang="zh-CN" altLang="en-US" sz="1100" b="0" i="0" u="none" strike="noStrike" dirty="0" smtClean="0">
                          <a:solidFill>
                            <a:srgbClr val="000000"/>
                          </a:solidFill>
                          <a:effectLst/>
                          <a:latin typeface="+mj-ea"/>
                          <a:ea typeface="+mj-ea"/>
                        </a:rPr>
                        <a:t> 先</a:t>
                      </a:r>
                      <a:r>
                        <a:rPr lang="zh-CN" altLang="en-US" sz="1100" b="0" i="0" u="none" strike="noStrike" dirty="0">
                          <a:solidFill>
                            <a:srgbClr val="000000"/>
                          </a:solidFill>
                          <a:effectLst/>
                          <a:latin typeface="+mj-ea"/>
                          <a:ea typeface="+mj-ea"/>
                        </a:rPr>
                        <a:t>补血后</a:t>
                      </a:r>
                      <a:r>
                        <a:rPr lang="zh-CN" altLang="en-US" sz="1100" b="0" i="0" u="none" strike="noStrike" dirty="0" smtClean="0">
                          <a:solidFill>
                            <a:srgbClr val="000000"/>
                          </a:solidFill>
                          <a:effectLst/>
                          <a:latin typeface="+mj-ea"/>
                          <a:ea typeface="+mj-ea"/>
                        </a:rPr>
                        <a:t>疯狂（双</a:t>
                      </a:r>
                      <a:r>
                        <a:rPr lang="en-US" altLang="zh-CN" sz="1100" b="0" i="0" u="none" strike="noStrike" dirty="0" smtClean="0">
                          <a:solidFill>
                            <a:srgbClr val="000000"/>
                          </a:solidFill>
                          <a:effectLst/>
                          <a:latin typeface="+mj-ea"/>
                          <a:ea typeface="+mj-ea"/>
                        </a:rPr>
                        <a:t>11</a:t>
                      </a:r>
                      <a:r>
                        <a:rPr lang="zh-CN" altLang="en-US" sz="1100" b="0" i="0" u="none" strike="noStrike" dirty="0" smtClean="0">
                          <a:solidFill>
                            <a:srgbClr val="000000"/>
                          </a:solidFill>
                          <a:effectLst/>
                          <a:latin typeface="+mj-ea"/>
                          <a:ea typeface="+mj-ea"/>
                        </a:rPr>
                        <a:t>）</a:t>
                      </a:r>
                      <a:endParaRPr lang="zh-CN" altLang="en-US" sz="1100" b="0" i="0" u="none" strike="noStrike" dirty="0">
                        <a:solidFill>
                          <a:srgbClr val="000000"/>
                        </a:solidFill>
                        <a:effectLst/>
                        <a:latin typeface="+mj-ea"/>
                        <a:ea typeface="+mj-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r>
                        <a:rPr lang="en-US" altLang="zh-CN" sz="1100" b="0" i="0" u="none" strike="noStrike" dirty="0" smtClean="0">
                          <a:solidFill>
                            <a:srgbClr val="000000"/>
                          </a:solidFill>
                          <a:effectLst/>
                          <a:latin typeface="+mj-ea"/>
                          <a:ea typeface="+mj-ea"/>
                        </a:rPr>
                        <a:t>6,777 </a:t>
                      </a:r>
                      <a:endParaRPr lang="en-US" altLang="zh-CN" sz="1100" b="0"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tcPr>
                </a:tc>
                <a:tc>
                  <a:txBody>
                    <a:bodyPr/>
                    <a:lstStyle/>
                    <a:p>
                      <a:pPr algn="ctr" fontAlgn="ctr"/>
                      <a:r>
                        <a:rPr lang="en-US" altLang="zh-CN" sz="1100" b="0" i="0" u="none" strike="noStrike" kern="1200" dirty="0" smtClean="0">
                          <a:solidFill>
                            <a:srgbClr val="000000"/>
                          </a:solidFill>
                          <a:effectLst/>
                          <a:latin typeface="+mj-ea"/>
                          <a:ea typeface="+mj-ea"/>
                          <a:cs typeface="+mn-cs"/>
                        </a:rPr>
                        <a:t>ZUK</a:t>
                      </a:r>
                      <a:r>
                        <a:rPr lang="zh-CN" altLang="en-US" sz="1100" b="0" i="0" u="none" strike="noStrike" kern="1200" dirty="0" smtClean="0">
                          <a:solidFill>
                            <a:srgbClr val="000000"/>
                          </a:solidFill>
                          <a:effectLst/>
                          <a:latin typeface="+mj-ea"/>
                          <a:ea typeface="+mj-ea"/>
                          <a:cs typeface="+mn-cs"/>
                        </a:rPr>
                        <a:t>官方微博</a:t>
                      </a:r>
                      <a:endParaRPr lang="en-US" altLang="zh-CN" sz="1100" b="0" i="0" u="none" strike="noStrike" kern="1200" dirty="0">
                        <a:solidFill>
                          <a:srgbClr val="000000"/>
                        </a:solidFill>
                        <a:effectLst/>
                        <a:latin typeface="+mj-ea"/>
                        <a:ea typeface="+mj-ea"/>
                        <a:cs typeface="+mn-cs"/>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44" name="表格 43"/>
          <p:cNvGraphicFramePr>
            <a:graphicFrameLocks noGrp="1"/>
          </p:cNvGraphicFramePr>
          <p:nvPr>
            <p:extLst>
              <p:ext uri="{D42A27DB-BD31-4B8C-83A1-F6EECF244321}">
                <p14:modId xmlns:p14="http://schemas.microsoft.com/office/powerpoint/2010/main" val="1905789225"/>
              </p:ext>
            </p:extLst>
          </p:nvPr>
        </p:nvGraphicFramePr>
        <p:xfrm>
          <a:off x="8394503" y="3327109"/>
          <a:ext cx="3543870" cy="2648688"/>
        </p:xfrm>
        <a:graphic>
          <a:graphicData uri="http://schemas.openxmlformats.org/drawingml/2006/table">
            <a:tbl>
              <a:tblPr>
                <a:tableStyleId>{3B4B98B0-60AC-42C2-AFA5-B58CD77FA1E5}</a:tableStyleId>
              </a:tblPr>
              <a:tblGrid>
                <a:gridCol w="1367720"/>
                <a:gridCol w="798490"/>
                <a:gridCol w="154546"/>
                <a:gridCol w="1223114"/>
              </a:tblGrid>
              <a:tr h="549852">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smtClean="0">
                          <a:solidFill>
                            <a:srgbClr val="000000"/>
                          </a:solidFill>
                          <a:effectLst/>
                          <a:latin typeface="+mj-ea"/>
                          <a:ea typeface="+mj-ea"/>
                          <a:cs typeface="+mn-cs"/>
                        </a:rPr>
                        <a:t>总声量</a:t>
                      </a:r>
                      <a:endParaRPr lang="zh-CN" altLang="en-US"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　</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smtClean="0">
                          <a:solidFill>
                            <a:srgbClr val="000000"/>
                          </a:solidFill>
                          <a:effectLst/>
                          <a:latin typeface="+mj-ea"/>
                          <a:ea typeface="+mj-ea"/>
                          <a:cs typeface="+mn-cs"/>
                        </a:rPr>
                        <a:t>主要</a:t>
                      </a:r>
                      <a:r>
                        <a:rPr lang="en-US" altLang="zh-CN" sz="1100" b="0" i="0" u="none" strike="noStrike" kern="1200" dirty="0" smtClean="0">
                          <a:solidFill>
                            <a:srgbClr val="000000"/>
                          </a:solidFill>
                          <a:effectLst/>
                          <a:latin typeface="+mj-ea"/>
                          <a:ea typeface="+mj-ea"/>
                          <a:cs typeface="+mn-cs"/>
                        </a:rPr>
                        <a:t>KOL</a:t>
                      </a:r>
                      <a:endParaRPr lang="zh-CN" altLang="en-US"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188">
                <a:tc>
                  <a:txBody>
                    <a:bodyPr/>
                    <a:lstStyle/>
                    <a:p>
                      <a:pPr algn="l" fontAlgn="b"/>
                      <a:r>
                        <a:rPr lang="zh-CN" altLang="en-US" sz="1100" b="0" i="0" u="none" strike="noStrike" dirty="0" smtClean="0">
                          <a:solidFill>
                            <a:srgbClr val="000000"/>
                          </a:solidFill>
                          <a:effectLst/>
                          <a:latin typeface="+mj-ea"/>
                          <a:ea typeface="+mj-ea"/>
                        </a:rPr>
                        <a:t> 股</a:t>
                      </a:r>
                      <a:r>
                        <a:rPr lang="zh-CN" altLang="en-US" sz="1100" b="0" i="0" u="none" strike="noStrike" dirty="0">
                          <a:solidFill>
                            <a:srgbClr val="000000"/>
                          </a:solidFill>
                          <a:effectLst/>
                          <a:latin typeface="+mj-ea"/>
                          <a:ea typeface="+mj-ea"/>
                        </a:rPr>
                        <a:t>神争霸大赛</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l" fontAlgn="b"/>
                      <a:r>
                        <a:rPr lang="en-US" altLang="zh-CN" sz="1100" b="0" i="0" u="none" strike="noStrike" dirty="0" smtClean="0">
                          <a:solidFill>
                            <a:srgbClr val="000000"/>
                          </a:solidFill>
                          <a:effectLst/>
                          <a:latin typeface="+mj-ea"/>
                          <a:ea typeface="+mj-ea"/>
                        </a:rPr>
                        <a:t>28,765</a:t>
                      </a:r>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tcPr>
                </a:tc>
                <a:tc>
                  <a:txBody>
                    <a:bodyPr/>
                    <a:lstStyle/>
                    <a:p>
                      <a:pPr algn="r" fontAlgn="b"/>
                      <a:r>
                        <a:rPr lang="zh-CN" altLang="en-US" sz="1100" b="0" i="0" u="none" strike="noStrike" dirty="0" smtClean="0">
                          <a:solidFill>
                            <a:srgbClr val="000000"/>
                          </a:solidFill>
                          <a:effectLst/>
                          <a:latin typeface="+mj-ea"/>
                          <a:ea typeface="+mj-ea"/>
                        </a:rPr>
                        <a:t>神得强</a:t>
                      </a:r>
                      <a:r>
                        <a:rPr lang="en-US" altLang="zh-CN" sz="1100" b="0" i="0" u="none" strike="noStrike" dirty="0" smtClean="0">
                          <a:solidFill>
                            <a:srgbClr val="000000"/>
                          </a:solidFill>
                          <a:effectLst/>
                          <a:latin typeface="+mj-ea"/>
                          <a:ea typeface="+mj-ea"/>
                        </a:rPr>
                        <a:t>Steven</a:t>
                      </a:r>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r>
              <a:tr h="391924">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tc>
                <a:tc>
                  <a:txBody>
                    <a:bodyPr/>
                    <a:lstStyle/>
                    <a:p>
                      <a:pPr algn="l" fontAlgn="b"/>
                      <a:endParaRPr lang="en-US" altLang="zh-CN" sz="1100" b="0" i="0" u="none" strike="noStrike" dirty="0">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tc>
                <a:tc>
                  <a:txBody>
                    <a:bodyPr/>
                    <a:lstStyle/>
                    <a:p>
                      <a:pPr algn="r" fontAlgn="b"/>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r>
              <a:tr h="348377">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tc>
                <a:tc>
                  <a:txBody>
                    <a:bodyPr/>
                    <a:lstStyle/>
                    <a:p>
                      <a:pPr algn="l" fontAlgn="b"/>
                      <a:endParaRPr lang="en-US" altLang="zh-CN" sz="1100" b="0" i="0" u="none" strike="noStrike" dirty="0">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algn="r" fontAlgn="b"/>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r>
              <a:tr h="319346">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tc>
                <a:tc>
                  <a:txBody>
                    <a:bodyPr/>
                    <a:lstStyle/>
                    <a:p>
                      <a:pPr algn="l" fontAlgn="b"/>
                      <a:endParaRPr lang="en-US" altLang="zh-CN" sz="1100" b="0" i="0" u="none" strike="noStrike" dirty="0">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algn="r" fontAlgn="b"/>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r>
              <a:tr h="377409">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tc>
                <a:tc>
                  <a:txBody>
                    <a:bodyPr/>
                    <a:lstStyle/>
                    <a:p>
                      <a:pPr algn="l" fontAlgn="b"/>
                      <a:endParaRPr lang="en-US" altLang="zh-CN" sz="1100" b="0" i="0" u="none" strike="noStrike" dirty="0">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tc>
                <a:tc>
                  <a:txBody>
                    <a:bodyPr/>
                    <a:lstStyle/>
                    <a:p>
                      <a:pPr algn="ctr" fontAlgn="ct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r>
              <a:tr h="301592">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l" fontAlgn="b"/>
                      <a:endParaRPr lang="en-US" altLang="zh-CN" sz="1100" b="0"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tcPr>
                </a:tc>
                <a:tc>
                  <a:txBody>
                    <a:bodyPr/>
                    <a:lstStyle/>
                    <a:p>
                      <a:pPr algn="ctr" fontAlgn="ctr"/>
                      <a:endParaRPr lang="en-US" altLang="zh-CN" sz="1100" b="0" i="0" u="none" strike="noStrike" kern="1200" dirty="0">
                        <a:solidFill>
                          <a:srgbClr val="000000"/>
                        </a:solidFill>
                        <a:effectLst/>
                        <a:latin typeface="+mj-ea"/>
                        <a:ea typeface="+mj-ea"/>
                        <a:cs typeface="+mn-cs"/>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45" name="标题 1"/>
          <p:cNvSpPr>
            <a:spLocks noGrp="1"/>
          </p:cNvSpPr>
          <p:nvPr>
            <p:ph type="title"/>
          </p:nvPr>
        </p:nvSpPr>
        <p:spPr>
          <a:xfrm>
            <a:off x="874713" y="191589"/>
            <a:ext cx="10031334" cy="1577220"/>
          </a:xfrm>
        </p:spPr>
        <p:txBody>
          <a:bodyPr/>
          <a:lstStyle/>
          <a:p>
            <a:pPr>
              <a:lnSpc>
                <a:spcPts val="3500"/>
              </a:lnSpc>
            </a:pPr>
            <a:r>
              <a:rPr lang="zh-CN" altLang="en-US" sz="2600" dirty="0" smtClean="0">
                <a:solidFill>
                  <a:schemeClr val="tx1"/>
                </a:solidFill>
              </a:rPr>
              <a:t>相比理财通，竞品营销活动数量不多，仍以明星</a:t>
            </a:r>
            <a:r>
              <a:rPr lang="en-US" altLang="zh-CN" sz="2600" dirty="0" smtClean="0">
                <a:solidFill>
                  <a:schemeClr val="tx1"/>
                </a:solidFill>
              </a:rPr>
              <a:t>+</a:t>
            </a:r>
            <a:r>
              <a:rPr lang="zh-CN" altLang="en-US" sz="2600" dirty="0" smtClean="0">
                <a:solidFill>
                  <a:schemeClr val="tx1"/>
                </a:solidFill>
              </a:rPr>
              <a:t>大</a:t>
            </a:r>
            <a:r>
              <a:rPr lang="en-US" altLang="zh-CN" sz="2600" dirty="0" smtClean="0">
                <a:solidFill>
                  <a:schemeClr val="tx1"/>
                </a:solidFill>
              </a:rPr>
              <a:t>V</a:t>
            </a:r>
            <a:r>
              <a:rPr lang="zh-CN" altLang="en-US" sz="2600" dirty="0" smtClean="0">
                <a:solidFill>
                  <a:schemeClr val="tx1"/>
                </a:solidFill>
              </a:rPr>
              <a:t>转发带来声量。京东金融活动配合电商进行， 同时兼顾校园、运动群体，小米则以游戏推广小米金融</a:t>
            </a:r>
            <a:r>
              <a:rPr lang="en-US" altLang="zh-CN" sz="2600" dirty="0" smtClean="0">
                <a:solidFill>
                  <a:schemeClr val="tx1"/>
                </a:solidFill>
              </a:rPr>
              <a:t>APP</a:t>
            </a:r>
            <a:r>
              <a:rPr lang="zh-CN" altLang="en-US" sz="2600" dirty="0" smtClean="0">
                <a:solidFill>
                  <a:schemeClr val="tx1"/>
                </a:solidFill>
              </a:rPr>
              <a:t>。</a:t>
            </a:r>
            <a:endParaRPr lang="zh-CN" altLang="en-US" sz="2600" dirty="0"/>
          </a:p>
        </p:txBody>
      </p:sp>
      <p:pic>
        <p:nvPicPr>
          <p:cNvPr id="46"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7741" y="16200"/>
            <a:ext cx="1437345" cy="292893"/>
          </a:xfrm>
          <a:prstGeom prst="rect">
            <a:avLst/>
          </a:prstGeom>
        </p:spPr>
      </p:pic>
    </p:spTree>
    <p:extLst>
      <p:ext uri="{BB962C8B-B14F-4D97-AF65-F5344CB8AC3E}">
        <p14:creationId xmlns:p14="http://schemas.microsoft.com/office/powerpoint/2010/main" val="4052095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7592" y="188404"/>
            <a:ext cx="9621569" cy="700239"/>
          </a:xfrm>
        </p:spPr>
        <p:txBody>
          <a:bodyPr/>
          <a:lstStyle/>
          <a:p>
            <a:pPr>
              <a:lnSpc>
                <a:spcPts val="3500"/>
              </a:lnSpc>
            </a:pPr>
            <a:r>
              <a:rPr lang="zh-CN" altLang="en-US" sz="2600" dirty="0" smtClean="0">
                <a:solidFill>
                  <a:schemeClr val="tx1"/>
                </a:solidFill>
              </a:rPr>
              <a:t>刘涛及王大陆贡献较大声量。其它</a:t>
            </a:r>
            <a:r>
              <a:rPr lang="en-US" altLang="zh-CN" sz="2600" dirty="0" smtClean="0">
                <a:solidFill>
                  <a:schemeClr val="tx1"/>
                </a:solidFill>
              </a:rPr>
              <a:t>KOL</a:t>
            </a:r>
            <a:r>
              <a:rPr lang="zh-CN" altLang="en-US" sz="2600" dirty="0" smtClean="0">
                <a:solidFill>
                  <a:schemeClr val="tx1"/>
                </a:solidFill>
              </a:rPr>
              <a:t>缺乏持续性，因而引发声量较小。</a:t>
            </a:r>
            <a:endParaRPr lang="zh-CN" altLang="en-US" sz="2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44</a:t>
            </a:fld>
            <a:endParaRPr lang="zh-CN" altLang="en-US">
              <a:solidFill>
                <a:srgbClr val="2B2929"/>
              </a:solidFill>
            </a:endParaRPr>
          </a:p>
        </p:txBody>
      </p:sp>
      <p:sp>
        <p:nvSpPr>
          <p:cNvPr id="6" name="文本框 5"/>
          <p:cNvSpPr txBox="1"/>
          <p:nvPr/>
        </p:nvSpPr>
        <p:spPr>
          <a:xfrm>
            <a:off x="4137661" y="1511856"/>
            <a:ext cx="3865161"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en-US" altLang="zh-CN" dirty="0"/>
              <a:t>.</a:t>
            </a:r>
            <a:r>
              <a:rPr lang="zh-CN" altLang="en-US" dirty="0" smtClean="0"/>
              <a:t>竞品 </a:t>
            </a:r>
            <a:r>
              <a:rPr lang="en-US" altLang="zh-CN" dirty="0" smtClean="0"/>
              <a:t>KOL</a:t>
            </a:r>
            <a:r>
              <a:rPr lang="zh-CN" altLang="en-US" dirty="0" smtClean="0"/>
              <a:t>引发声量对比 </a:t>
            </a:r>
            <a:r>
              <a:rPr lang="en-US" altLang="zh-CN" dirty="0" smtClean="0"/>
              <a:t>]</a:t>
            </a:r>
            <a:endParaRPr lang="zh-CN" altLang="en-US" dirty="0"/>
          </a:p>
        </p:txBody>
      </p:sp>
      <p:graphicFrame>
        <p:nvGraphicFramePr>
          <p:cNvPr id="7" name="表格 6"/>
          <p:cNvGraphicFramePr>
            <a:graphicFrameLocks noGrp="1"/>
          </p:cNvGraphicFramePr>
          <p:nvPr>
            <p:extLst>
              <p:ext uri="{D42A27DB-BD31-4B8C-83A1-F6EECF244321}">
                <p14:modId xmlns:p14="http://schemas.microsoft.com/office/powerpoint/2010/main" val="2873984326"/>
              </p:ext>
            </p:extLst>
          </p:nvPr>
        </p:nvGraphicFramePr>
        <p:xfrm>
          <a:off x="1439007" y="2027217"/>
          <a:ext cx="8696667" cy="4159877"/>
        </p:xfrm>
        <a:graphic>
          <a:graphicData uri="http://schemas.openxmlformats.org/drawingml/2006/table">
            <a:tbl>
              <a:tblPr>
                <a:tableStyleId>{3B4B98B0-60AC-42C2-AFA5-B58CD77FA1E5}</a:tableStyleId>
              </a:tblPr>
              <a:tblGrid>
                <a:gridCol w="1445861"/>
                <a:gridCol w="1687133"/>
                <a:gridCol w="180304"/>
                <a:gridCol w="1313645"/>
                <a:gridCol w="167425"/>
                <a:gridCol w="1674254"/>
                <a:gridCol w="285423"/>
                <a:gridCol w="1942622"/>
              </a:tblGrid>
              <a:tr h="368864">
                <a:tc>
                  <a:txBody>
                    <a:bodyPr/>
                    <a:lstStyle/>
                    <a:p>
                      <a:pPr algn="l" fontAlgn="b"/>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mj-ea"/>
                          <a:ea typeface="+mn-ea"/>
                          <a:cs typeface="+mn-cs"/>
                        </a:rPr>
                        <a:t>主要</a:t>
                      </a:r>
                      <a:r>
                        <a:rPr lang="en-US" altLang="zh-CN" sz="1100" b="0" i="0" u="none" strike="noStrike" kern="1200" dirty="0" smtClean="0">
                          <a:solidFill>
                            <a:srgbClr val="000000"/>
                          </a:solidFill>
                          <a:effectLst/>
                          <a:latin typeface="+mj-ea"/>
                          <a:ea typeface="+mn-ea"/>
                          <a:cs typeface="+mn-cs"/>
                        </a:rPr>
                        <a:t>KOL</a:t>
                      </a:r>
                      <a:endParaRPr lang="zh-CN" altLang="en-US" sz="1100" b="0" i="0" u="none" strike="noStrike" kern="1200" dirty="0" smtClean="0">
                        <a:solidFill>
                          <a:srgbClr val="000000"/>
                        </a:solidFill>
                        <a:effectLst/>
                        <a:latin typeface="+mj-ea"/>
                        <a:ea typeface="+mn-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
                      <a:r>
                        <a:rPr lang="zh-CN" altLang="en-US" sz="1100" b="0" i="0" u="none" strike="noStrike" kern="1200" dirty="0">
                          <a:solidFill>
                            <a:srgbClr val="000000"/>
                          </a:solidFill>
                          <a:effectLst/>
                          <a:latin typeface="+mj-ea"/>
                          <a:ea typeface="+mj-ea"/>
                          <a:cs typeface="+mn-cs"/>
                        </a:rPr>
                        <a:t>　</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zh-CN" altLang="en-US" sz="1100" b="0" i="0" u="none" strike="noStrike" kern="1200" dirty="0" smtClean="0">
                          <a:solidFill>
                            <a:srgbClr val="000000"/>
                          </a:solidFill>
                          <a:effectLst/>
                          <a:latin typeface="+mj-ea"/>
                          <a:ea typeface="+mj-ea"/>
                          <a:cs typeface="+mn-cs"/>
                        </a:rPr>
                        <a:t>粉丝数</a:t>
                      </a:r>
                      <a:endParaRPr lang="zh-CN" altLang="en-US"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b"/>
                      <a:endParaRPr lang="zh-CN" altLang="en-US"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zh-CN" altLang="en-US" sz="1100" b="0" i="0" u="none" strike="noStrike" kern="1200" dirty="0" smtClean="0">
                          <a:solidFill>
                            <a:srgbClr val="000000"/>
                          </a:solidFill>
                          <a:effectLst/>
                          <a:latin typeface="+mj-ea"/>
                          <a:ea typeface="+mj-ea"/>
                          <a:cs typeface="+mn-cs"/>
                        </a:rPr>
                        <a:t>活动总声量</a:t>
                      </a:r>
                      <a:endParaRPr lang="zh-CN" altLang="en-US"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endParaRPr lang="zh-CN" altLang="en-US"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altLang="zh-CN" sz="1100" b="0" i="0" u="none" strike="noStrike" kern="1200" dirty="0" smtClean="0">
                          <a:solidFill>
                            <a:srgbClr val="000000"/>
                          </a:solidFill>
                          <a:effectLst/>
                          <a:latin typeface="+mj-ea"/>
                          <a:ea typeface="+mj-ea"/>
                          <a:cs typeface="+mn-cs"/>
                        </a:rPr>
                        <a:t>KOL</a:t>
                      </a:r>
                      <a:r>
                        <a:rPr lang="zh-CN" altLang="en-US" sz="1100" b="0" i="0" u="none" strike="noStrike" kern="1200" dirty="0" smtClean="0">
                          <a:solidFill>
                            <a:srgbClr val="000000"/>
                          </a:solidFill>
                          <a:effectLst/>
                          <a:latin typeface="+mj-ea"/>
                          <a:ea typeface="+mj-ea"/>
                          <a:cs typeface="+mn-cs"/>
                        </a:rPr>
                        <a:t>带来声量占活动总声量</a:t>
                      </a:r>
                      <a:r>
                        <a:rPr lang="en-US" altLang="zh-CN" sz="1100" b="0" i="0" u="none" strike="noStrike" kern="1200" dirty="0" smtClean="0">
                          <a:solidFill>
                            <a:srgbClr val="000000"/>
                          </a:solidFill>
                          <a:effectLst/>
                          <a:latin typeface="+mj-ea"/>
                          <a:ea typeface="+mj-ea"/>
                          <a:cs typeface="+mn-cs"/>
                        </a:rPr>
                        <a:t>%</a:t>
                      </a:r>
                      <a:endParaRPr lang="zh-CN" altLang="en-US"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362428">
                <a:tc rowSpan="8">
                  <a:txBody>
                    <a:bodyPr/>
                    <a:lstStyle/>
                    <a:p>
                      <a:pPr algn="ctr" fontAlgn="b"/>
                      <a:r>
                        <a:rPr lang="zh-CN" altLang="en-US" sz="1100" b="0" i="0" u="none" strike="noStrike" dirty="0" smtClean="0">
                          <a:solidFill>
                            <a:srgbClr val="000000"/>
                          </a:solidFill>
                          <a:effectLst/>
                          <a:latin typeface="+mj-ea"/>
                          <a:ea typeface="+mj-ea"/>
                        </a:rPr>
                        <a:t> </a:t>
                      </a:r>
                      <a:r>
                        <a:rPr lang="zh-CN" altLang="en-US" sz="1300" b="1" u="none" strike="noStrike" kern="1200" dirty="0" smtClean="0">
                          <a:solidFill>
                            <a:schemeClr val="tx1"/>
                          </a:solidFill>
                          <a:effectLst/>
                          <a:latin typeface="+mn-lt"/>
                          <a:ea typeface="+mn-ea"/>
                          <a:cs typeface="+mn-cs"/>
                        </a:rPr>
                        <a:t>理财通</a:t>
                      </a:r>
                      <a:endParaRPr lang="zh-CN" altLang="en-US" sz="1300" b="1" u="none" strike="noStrike" kern="1200" dirty="0">
                        <a:solidFill>
                          <a:schemeClr val="tx1"/>
                        </a:solidFill>
                        <a:effectLst/>
                        <a:latin typeface="+mn-lt"/>
                        <a:ea typeface="+mn-ea"/>
                        <a:cs typeface="+mn-cs"/>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zh-CN" altLang="en-US" sz="1100" b="0" i="0" u="none" strike="noStrike" dirty="0" smtClean="0">
                          <a:solidFill>
                            <a:srgbClr val="000000"/>
                          </a:solidFill>
                          <a:effectLst/>
                          <a:latin typeface="+mj-ea"/>
                          <a:ea typeface="+mj-ea"/>
                        </a:rPr>
                        <a:t>沃尔沃汽车</a:t>
                      </a:r>
                      <a:r>
                        <a:rPr lang="en-US" altLang="zh-CN" sz="1100" b="0" i="0" u="none" strike="noStrike" dirty="0" err="1" smtClean="0">
                          <a:solidFill>
                            <a:srgbClr val="000000"/>
                          </a:solidFill>
                          <a:effectLst/>
                          <a:latin typeface="+mj-ea"/>
                          <a:ea typeface="+mj-ea"/>
                        </a:rPr>
                        <a:t>VolvoCars</a:t>
                      </a:r>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l" fontAlgn="b"/>
                      <a:endParaRPr lang="zh-CN" altLang="en-US" sz="1100" b="0" i="0" u="none" strike="noStrike">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tcPr>
                </a:tc>
                <a:tc>
                  <a:txBody>
                    <a:bodyPr/>
                    <a:lstStyle/>
                    <a:p>
                      <a:pPr algn="r" fontAlgn="b"/>
                      <a:r>
                        <a:rPr lang="en-US" altLang="zh-CN" sz="1100" b="0" i="0" u="none" strike="noStrike" dirty="0" smtClean="0">
                          <a:solidFill>
                            <a:srgbClr val="000000"/>
                          </a:solidFill>
                          <a:effectLst/>
                          <a:latin typeface="+mj-ea"/>
                          <a:ea typeface="+mj-ea"/>
                        </a:rPr>
                        <a:t>598,438</a:t>
                      </a:r>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noFill/>
                  </a:tcPr>
                </a:tc>
                <a:tc>
                  <a:txBody>
                    <a:bodyPr/>
                    <a:lstStyle/>
                    <a:p>
                      <a:pPr algn="r" fontAlgn="b"/>
                      <a:r>
                        <a:rPr lang="en-US" altLang="zh-CN" sz="1100" b="0" i="0" u="none" strike="noStrike" dirty="0" smtClean="0">
                          <a:solidFill>
                            <a:srgbClr val="000000"/>
                          </a:solidFill>
                          <a:effectLst/>
                          <a:latin typeface="+mj-ea"/>
                          <a:ea typeface="+mj-ea"/>
                        </a:rPr>
                        <a:t>118,420</a:t>
                      </a:r>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solidFill>
                      <a:schemeClr val="bg1"/>
                    </a:solidFill>
                  </a:tcPr>
                </a:tc>
                <a:tc>
                  <a:txBody>
                    <a:bodyPr/>
                    <a:lstStyle/>
                    <a:p>
                      <a:pPr algn="r" fontAlgn="b"/>
                      <a:r>
                        <a:rPr lang="en-US" altLang="zh-CN" sz="1100" b="0" i="0" u="none" strike="noStrike" dirty="0" smtClean="0">
                          <a:solidFill>
                            <a:srgbClr val="000000"/>
                          </a:solidFill>
                          <a:effectLst/>
                          <a:latin typeface="+mj-ea"/>
                          <a:ea typeface="+mj-ea"/>
                        </a:rPr>
                        <a:t>6%</a:t>
                      </a:r>
                      <a:endParaRPr lang="en-US" altLang="zh-CN"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solidFill>
                      <a:schemeClr val="accent3">
                        <a:lumMod val="20000"/>
                        <a:lumOff val="80000"/>
                      </a:schemeClr>
                    </a:solidFill>
                  </a:tcPr>
                </a:tc>
              </a:tr>
              <a:tr h="298499">
                <a:tc vMerge="1">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tc>
                <a:tc>
                  <a:txBody>
                    <a:bodyPr/>
                    <a:lstStyle/>
                    <a:p>
                      <a:r>
                        <a:rPr lang="zh-CN" altLang="en-US" sz="1100" b="0" i="0" u="none" strike="noStrike" kern="1200" dirty="0" smtClean="0">
                          <a:solidFill>
                            <a:srgbClr val="000000"/>
                          </a:solidFill>
                          <a:effectLst/>
                          <a:latin typeface="+mj-ea"/>
                          <a:ea typeface="+mj-ea"/>
                          <a:cs typeface="+mn-cs"/>
                        </a:rPr>
                        <a:t>刘涛</a:t>
                      </a:r>
                      <a:r>
                        <a:rPr lang="en-US" altLang="zh-CN" sz="1100" b="0" i="0" u="none" strike="noStrike" kern="1200" dirty="0" err="1" smtClean="0">
                          <a:solidFill>
                            <a:srgbClr val="000000"/>
                          </a:solidFill>
                          <a:effectLst/>
                          <a:latin typeface="+mj-ea"/>
                          <a:ea typeface="+mj-ea"/>
                          <a:cs typeface="+mn-cs"/>
                        </a:rPr>
                        <a:t>tamia</a:t>
                      </a:r>
                      <a:endParaRPr lang="zh-CN" altLang="en-US" sz="1100" b="0" i="0" u="none" strike="noStrike" kern="1200" dirty="0">
                        <a:solidFill>
                          <a:srgbClr val="000000"/>
                        </a:solidFill>
                        <a:effectLst/>
                        <a:latin typeface="+mj-ea"/>
                        <a:ea typeface="+mj-ea"/>
                        <a:cs typeface="+mn-cs"/>
                      </a:endParaRPr>
                    </a:p>
                  </a:txBody>
                  <a:tcPr marL="9525" marR="9525" marT="9525" marB="0" anchor="ctr" anchorCtr="1">
                    <a:solidFill>
                      <a:schemeClr val="tx2">
                        <a:lumMod val="20000"/>
                        <a:lumOff val="80000"/>
                      </a:schemeClr>
                    </a:solidFill>
                  </a:tcPr>
                </a:tc>
                <a:tc>
                  <a:txBody>
                    <a:bodyPr/>
                    <a:lstStyle/>
                    <a:p>
                      <a:endParaRPr lang="zh-CN" altLang="en-US"/>
                    </a:p>
                  </a:txBody>
                  <a:tcPr marL="9525" marR="9525" marT="9525" marB="0" anchor="ctr" anchorCtr="1"/>
                </a:tc>
                <a:tc>
                  <a:txBody>
                    <a:bodyPr/>
                    <a:lstStyle/>
                    <a:p>
                      <a:pPr marL="0" algn="r" defTabSz="914400" rtl="0" eaLnBrk="1" fontAlgn="b" latinLnBrk="0" hangingPunct="1"/>
                      <a:r>
                        <a:rPr lang="en-US" altLang="zh-CN" sz="1100" b="0" i="0" u="none" strike="noStrike" kern="1200" dirty="0" smtClean="0">
                          <a:solidFill>
                            <a:srgbClr val="000000"/>
                          </a:solidFill>
                          <a:effectLst/>
                          <a:latin typeface="+mj-ea"/>
                          <a:ea typeface="+mj-ea"/>
                          <a:cs typeface="+mn-cs"/>
                        </a:rPr>
                        <a:t>35,034,092</a:t>
                      </a:r>
                      <a:endParaRPr lang="zh-CN" altLang="en-US"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noFill/>
                  </a:tcPr>
                </a:tc>
                <a:tc>
                  <a:txBody>
                    <a:bodyPr/>
                    <a:lstStyle/>
                    <a:p>
                      <a:pPr algn="r" fontAlgn="b"/>
                      <a:r>
                        <a:rPr lang="en-US" altLang="zh-CN" sz="1100" b="0" i="0" u="none" strike="noStrike" dirty="0" smtClean="0">
                          <a:solidFill>
                            <a:srgbClr val="000000"/>
                          </a:solidFill>
                          <a:effectLst/>
                          <a:latin typeface="+mj-ea"/>
                          <a:ea typeface="+mj-ea"/>
                        </a:rPr>
                        <a:t>122,098</a:t>
                      </a:r>
                      <a:endParaRPr lang="en-US" altLang="zh-CN" sz="1100" b="0" i="0" u="none" strike="noStrike" dirty="0">
                        <a:solidFill>
                          <a:srgbClr val="000000"/>
                        </a:solidFill>
                        <a:effectLst/>
                        <a:latin typeface="+mj-ea"/>
                        <a:ea typeface="+mj-ea"/>
                      </a:endParaRPr>
                    </a:p>
                  </a:txBody>
                  <a:tcPr marL="9525" marR="9525" marT="9525" marB="0" anchor="ctr" anchorCtr="1">
                    <a:solidFill>
                      <a:schemeClr val="accent3">
                        <a:lumMod val="20000"/>
                        <a:lumOff val="80000"/>
                      </a:schemeClr>
                    </a:solidFill>
                  </a:tcPr>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solidFill>
                      <a:schemeClr val="bg1"/>
                    </a:solidFill>
                  </a:tcPr>
                </a:tc>
                <a:tc>
                  <a:txBody>
                    <a:bodyPr/>
                    <a:lstStyle/>
                    <a:p>
                      <a:pPr algn="r" fontAlgn="b"/>
                      <a:r>
                        <a:rPr lang="en-US" altLang="zh-CN" sz="1100" b="0" i="0" u="none" strike="noStrike" dirty="0" smtClean="0">
                          <a:solidFill>
                            <a:srgbClr val="000000"/>
                          </a:solidFill>
                          <a:effectLst/>
                          <a:latin typeface="+mj-ea"/>
                          <a:ea typeface="+mj-ea"/>
                        </a:rPr>
                        <a:t>65%</a:t>
                      </a:r>
                      <a:endParaRPr lang="en-US" altLang="zh-CN" sz="1100" b="0" i="0" u="none" strike="noStrike" dirty="0">
                        <a:solidFill>
                          <a:srgbClr val="000000"/>
                        </a:solidFill>
                        <a:effectLst/>
                        <a:latin typeface="+mj-ea"/>
                        <a:ea typeface="+mj-ea"/>
                      </a:endParaRPr>
                    </a:p>
                  </a:txBody>
                  <a:tcPr marL="9525" marR="9525" marT="9525" marB="0" anchor="ctr" anchorCtr="1">
                    <a:solidFill>
                      <a:schemeClr val="accent3">
                        <a:lumMod val="20000"/>
                        <a:lumOff val="80000"/>
                      </a:schemeClr>
                    </a:solidFill>
                  </a:tcPr>
                </a:tc>
              </a:tr>
              <a:tr h="298135">
                <a:tc vMerge="1">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tc>
                <a:tc>
                  <a:txBody>
                    <a:bodyPr/>
                    <a:lstStyle/>
                    <a:p>
                      <a:pPr algn="r" fontAlgn="b"/>
                      <a:r>
                        <a:rPr lang="zh-CN" altLang="en-US" sz="1100" b="0" i="0" u="none" strike="noStrike" dirty="0" smtClean="0">
                          <a:solidFill>
                            <a:srgbClr val="000000"/>
                          </a:solidFill>
                          <a:effectLst/>
                          <a:latin typeface="+mj-ea"/>
                          <a:ea typeface="+mj-ea"/>
                        </a:rPr>
                        <a:t>荣耀智慧生活</a:t>
                      </a:r>
                      <a:endParaRPr lang="en-US" altLang="zh-CN" sz="1100" b="0" i="0" u="none" strike="noStrike" dirty="0">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marL="0" algn="r" defTabSz="914400" rtl="0" eaLnBrk="1" fontAlgn="b" latinLnBrk="0" hangingPunct="1"/>
                      <a:r>
                        <a:rPr lang="en-US" altLang="zh-CN" sz="1100" b="0" i="0" u="none" strike="noStrike" kern="1200" dirty="0" smtClean="0">
                          <a:solidFill>
                            <a:srgbClr val="000000"/>
                          </a:solidFill>
                          <a:effectLst/>
                          <a:latin typeface="+mj-ea"/>
                          <a:ea typeface="+mj-ea"/>
                          <a:cs typeface="+mn-cs"/>
                        </a:rPr>
                        <a:t>3,070,030</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noFill/>
                  </a:tcPr>
                </a:tc>
                <a:tc>
                  <a:txBody>
                    <a:bodyPr/>
                    <a:lstStyle/>
                    <a:p>
                      <a:pPr algn="r" fontAlgn="b"/>
                      <a:r>
                        <a:rPr lang="en-US" altLang="zh-CN" sz="1100" b="0" i="0" u="none" strike="noStrike" dirty="0" smtClean="0">
                          <a:solidFill>
                            <a:srgbClr val="000000"/>
                          </a:solidFill>
                          <a:effectLst/>
                          <a:latin typeface="+mj-ea"/>
                          <a:ea typeface="+mj-ea"/>
                        </a:rPr>
                        <a:t>77,680</a:t>
                      </a:r>
                      <a:endParaRPr lang="en-US" altLang="zh-CN" sz="1100" b="0" i="0" u="none" strike="noStrike" dirty="0">
                        <a:solidFill>
                          <a:srgbClr val="000000"/>
                        </a:solidFill>
                        <a:effectLst/>
                        <a:latin typeface="+mj-ea"/>
                        <a:ea typeface="+mj-ea"/>
                      </a:endParaRPr>
                    </a:p>
                  </a:txBody>
                  <a:tcPr marL="9525" marR="9525" marT="9525" marB="0" anchor="ctr" anchorCtr="1">
                    <a:solidFill>
                      <a:schemeClr val="accent3">
                        <a:lumMod val="20000"/>
                        <a:lumOff val="80000"/>
                      </a:schemeClr>
                    </a:solidFill>
                  </a:tcPr>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solidFill>
                      <a:schemeClr val="bg1"/>
                    </a:solidFill>
                  </a:tcPr>
                </a:tc>
                <a:tc>
                  <a:txBody>
                    <a:bodyPr/>
                    <a:lstStyle/>
                    <a:p>
                      <a:pPr algn="r" fontAlgn="b"/>
                      <a:r>
                        <a:rPr lang="en-US" altLang="zh-CN" sz="1100" b="0" i="0" u="none" strike="noStrike" dirty="0" smtClean="0">
                          <a:solidFill>
                            <a:srgbClr val="000000"/>
                          </a:solidFill>
                          <a:effectLst/>
                          <a:latin typeface="+mj-ea"/>
                          <a:ea typeface="+mj-ea"/>
                        </a:rPr>
                        <a:t>0.03%</a:t>
                      </a:r>
                      <a:endParaRPr lang="en-US" altLang="zh-CN" sz="1100" b="0" i="0" u="none" strike="noStrike" dirty="0">
                        <a:solidFill>
                          <a:srgbClr val="000000"/>
                        </a:solidFill>
                        <a:effectLst/>
                        <a:latin typeface="+mj-ea"/>
                        <a:ea typeface="+mj-ea"/>
                      </a:endParaRPr>
                    </a:p>
                  </a:txBody>
                  <a:tcPr marL="9525" marR="9525" marT="9525" marB="0" anchor="ctr" anchorCtr="1">
                    <a:solidFill>
                      <a:schemeClr val="accent3">
                        <a:lumMod val="20000"/>
                        <a:lumOff val="80000"/>
                      </a:schemeClr>
                    </a:solidFill>
                  </a:tcPr>
                </a:tc>
              </a:tr>
              <a:tr h="298135">
                <a:tc vMerge="1">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tc>
                <a:tc>
                  <a:txBody>
                    <a:bodyPr/>
                    <a:lstStyle/>
                    <a:p>
                      <a:pPr algn="r" fontAlgn="b"/>
                      <a:r>
                        <a:rPr lang="zh-CN" altLang="en-US" sz="1100" b="0" i="0" u="none" strike="noStrike" dirty="0" smtClean="0">
                          <a:solidFill>
                            <a:srgbClr val="000000"/>
                          </a:solidFill>
                          <a:effectLst/>
                          <a:latin typeface="+mj-ea"/>
                          <a:ea typeface="+mj-ea"/>
                        </a:rPr>
                        <a:t>清南师兄</a:t>
                      </a:r>
                      <a:endParaRPr lang="en-US" altLang="zh-CN" sz="1100" b="0" i="0" u="none" strike="noStrike" dirty="0">
                        <a:solidFill>
                          <a:srgbClr val="000000"/>
                        </a:solidFill>
                        <a:effectLst/>
                        <a:latin typeface="+mj-ea"/>
                        <a:ea typeface="+mj-ea"/>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marL="0" algn="r" defTabSz="914400" rtl="0" eaLnBrk="1" fontAlgn="b" latinLnBrk="0" hangingPunct="1"/>
                      <a:r>
                        <a:rPr lang="en-US" altLang="zh-CN" sz="1100" b="0" i="0" u="none" strike="noStrike" kern="1200" dirty="0" smtClean="0">
                          <a:solidFill>
                            <a:srgbClr val="000000"/>
                          </a:solidFill>
                          <a:effectLst/>
                          <a:latin typeface="+mj-ea"/>
                          <a:ea typeface="+mj-ea"/>
                          <a:cs typeface="+mn-cs"/>
                        </a:rPr>
                        <a:t>4,721,032</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noFill/>
                  </a:tcPr>
                </a:tc>
                <a:tc>
                  <a:txBody>
                    <a:bodyPr/>
                    <a:lstStyle/>
                    <a:p>
                      <a:pPr algn="r" fontAlgn="b"/>
                      <a:r>
                        <a:rPr lang="en-US" altLang="zh-CN" sz="1100" b="0" i="0" u="none" strike="noStrike" dirty="0" smtClean="0">
                          <a:solidFill>
                            <a:srgbClr val="000000"/>
                          </a:solidFill>
                          <a:effectLst/>
                          <a:latin typeface="+mj-ea"/>
                          <a:ea typeface="+mj-ea"/>
                        </a:rPr>
                        <a:t>24,737</a:t>
                      </a:r>
                      <a:endParaRPr lang="en-US" altLang="zh-CN" sz="1100" b="0" i="0" u="none" strike="noStrike" dirty="0">
                        <a:solidFill>
                          <a:srgbClr val="000000"/>
                        </a:solidFill>
                        <a:effectLst/>
                        <a:latin typeface="+mj-ea"/>
                        <a:ea typeface="+mj-ea"/>
                      </a:endParaRPr>
                    </a:p>
                  </a:txBody>
                  <a:tcPr marL="9525" marR="9525" marT="9525" marB="0" anchor="ctr" anchorCtr="1">
                    <a:solidFill>
                      <a:schemeClr val="accent3">
                        <a:lumMod val="20000"/>
                        <a:lumOff val="80000"/>
                      </a:schemeClr>
                    </a:solidFill>
                  </a:tcPr>
                </a:tc>
                <a:tc>
                  <a:txBody>
                    <a:bodyPr/>
                    <a:lstStyle/>
                    <a:p>
                      <a:pPr algn="r" fontAlgn="b"/>
                      <a:endParaRPr lang="en-US" altLang="zh-CN" sz="1100" b="0" i="0" u="none" strike="noStrike" dirty="0">
                        <a:solidFill>
                          <a:srgbClr val="000000"/>
                        </a:solidFill>
                        <a:effectLst/>
                        <a:latin typeface="+mj-ea"/>
                        <a:ea typeface="+mj-ea"/>
                      </a:endParaRPr>
                    </a:p>
                  </a:txBody>
                  <a:tcPr marL="9525" marR="9525" marT="9525" marB="0" anchor="ctr" anchorCtr="1">
                    <a:solidFill>
                      <a:schemeClr val="bg1"/>
                    </a:solidFill>
                  </a:tcPr>
                </a:tc>
                <a:tc>
                  <a:txBody>
                    <a:bodyPr/>
                    <a:lstStyle/>
                    <a:p>
                      <a:pPr algn="r" fontAlgn="b"/>
                      <a:r>
                        <a:rPr lang="en-US" altLang="zh-CN" sz="1100" b="0" i="0" u="none" strike="noStrike" dirty="0" smtClean="0">
                          <a:solidFill>
                            <a:srgbClr val="000000"/>
                          </a:solidFill>
                          <a:effectLst/>
                          <a:latin typeface="+mj-ea"/>
                          <a:ea typeface="+mj-ea"/>
                        </a:rPr>
                        <a:t>4%</a:t>
                      </a:r>
                      <a:endParaRPr lang="en-US" altLang="zh-CN" sz="1100" b="0" i="0" u="none" strike="noStrike" dirty="0">
                        <a:solidFill>
                          <a:srgbClr val="000000"/>
                        </a:solidFill>
                        <a:effectLst/>
                        <a:latin typeface="+mj-ea"/>
                        <a:ea typeface="+mj-ea"/>
                      </a:endParaRPr>
                    </a:p>
                  </a:txBody>
                  <a:tcPr marL="9525" marR="9525" marT="9525" marB="0" anchor="ctr" anchorCtr="1">
                    <a:solidFill>
                      <a:schemeClr val="accent3">
                        <a:lumMod val="20000"/>
                        <a:lumOff val="80000"/>
                      </a:schemeClr>
                    </a:solidFill>
                  </a:tcPr>
                </a:tc>
              </a:tr>
              <a:tr h="231450">
                <a:tc vMerge="1">
                  <a:txBody>
                    <a:bodyPr/>
                    <a:lstStyle/>
                    <a:p>
                      <a:pPr marL="0" algn="ctr" defTabSz="914400" rtl="0" eaLnBrk="1" fontAlgn="ctr" latinLnBrk="0" hangingPunct="1"/>
                      <a:endParaRPr lang="zh-CN" altLang="en-US" sz="1300" b="1" u="none" strike="noStrike" kern="1200" dirty="0">
                        <a:solidFill>
                          <a:schemeClr val="tx1"/>
                        </a:solidFill>
                        <a:effectLst/>
                        <a:latin typeface="+mn-lt"/>
                        <a:ea typeface="+mn-ea"/>
                        <a:cs typeface="+mn-cs"/>
                      </a:endParaRPr>
                    </a:p>
                  </a:txBody>
                  <a:tcPr marL="9525" marR="9525" marT="9525" marB="0" anchor="ctr"/>
                </a:tc>
                <a:tc>
                  <a:txBody>
                    <a:bodyPr/>
                    <a:lstStyle/>
                    <a:p>
                      <a:pPr marL="0" algn="r" defTabSz="914400" rtl="0" eaLnBrk="1" fontAlgn="b" latinLnBrk="0" hangingPunct="1"/>
                      <a:r>
                        <a:rPr lang="zh-CN" altLang="en-US" sz="1100" b="0" i="0" u="none" strike="noStrike" kern="1200" dirty="0" smtClean="0">
                          <a:solidFill>
                            <a:srgbClr val="000000"/>
                          </a:solidFill>
                          <a:effectLst/>
                          <a:latin typeface="+mj-ea"/>
                          <a:ea typeface="+mj-ea"/>
                          <a:cs typeface="+mn-cs"/>
                        </a:rPr>
                        <a:t>趣闻搞笑</a:t>
                      </a:r>
                      <a:endParaRPr lang="zh-CN" altLang="en-US" sz="1100" b="0" i="0" u="none" strike="noStrike" kern="1200" dirty="0">
                        <a:solidFill>
                          <a:srgbClr val="000000"/>
                        </a:solidFill>
                        <a:effectLst/>
                        <a:latin typeface="+mj-ea"/>
                        <a:ea typeface="+mj-ea"/>
                        <a:cs typeface="+mn-cs"/>
                      </a:endParaRPr>
                    </a:p>
                  </a:txBody>
                  <a:tcPr marL="9525" marR="9525" marT="9525" marB="0" anchor="ctr" anchorCtr="1">
                    <a:solidFill>
                      <a:schemeClr val="tx2">
                        <a:lumMod val="20000"/>
                        <a:lumOff val="80000"/>
                      </a:schemeClr>
                    </a:solidFill>
                  </a:tcPr>
                </a:tc>
                <a:tc>
                  <a:txBody>
                    <a:bodyPr/>
                    <a:lstStyle/>
                    <a:p>
                      <a:endParaRPr lang="zh-CN" altLang="en-US"/>
                    </a:p>
                  </a:txBody>
                  <a:tcPr marL="9525" marR="9525" marT="9525" marB="0" anchor="ctr" anchorCtr="1"/>
                </a:tc>
                <a:tc>
                  <a:txBody>
                    <a:bodyPr/>
                    <a:lstStyle/>
                    <a:p>
                      <a:pPr marL="0" algn="r" defTabSz="914400" rtl="0" eaLnBrk="1" fontAlgn="b" latinLnBrk="0" hangingPunct="1"/>
                      <a:r>
                        <a:rPr lang="en-US" altLang="zh-CN" sz="1100" b="0" i="0" u="none" strike="noStrike" kern="1200" dirty="0" smtClean="0">
                          <a:solidFill>
                            <a:srgbClr val="000000"/>
                          </a:solidFill>
                          <a:effectLst/>
                          <a:latin typeface="+mj-ea"/>
                          <a:ea typeface="+mj-ea"/>
                          <a:cs typeface="+mn-cs"/>
                        </a:rPr>
                        <a:t>29,092,406</a:t>
                      </a:r>
                      <a:endParaRPr lang="zh-CN" altLang="en-US"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noFill/>
                  </a:tcPr>
                </a:tc>
                <a:tc>
                  <a:txBody>
                    <a:bodyPr/>
                    <a:lstStyle/>
                    <a:p>
                      <a:pPr algn="ctr" fontAlgn="ctr"/>
                      <a:r>
                        <a:rPr lang="en-US" altLang="zh-CN" sz="1100" b="0" i="0" u="none" strike="noStrike" kern="1200" dirty="0" smtClean="0">
                          <a:solidFill>
                            <a:srgbClr val="000000"/>
                          </a:solidFill>
                          <a:effectLst/>
                          <a:latin typeface="+mj-ea"/>
                          <a:ea typeface="+mj-ea"/>
                          <a:cs typeface="+mn-cs"/>
                        </a:rPr>
                        <a:t>17,287</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3">
                        <a:lumMod val="20000"/>
                        <a:lumOff val="80000"/>
                      </a:schemeClr>
                    </a:solidFill>
                  </a:tcPr>
                </a:tc>
                <a:tc>
                  <a:txBody>
                    <a:bodyPr/>
                    <a:lstStyle/>
                    <a:p>
                      <a:pPr algn="ctr" fontAlgn="ct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bg1"/>
                    </a:solidFill>
                  </a:tcPr>
                </a:tc>
                <a:tc>
                  <a:txBody>
                    <a:bodyPr/>
                    <a:lstStyle/>
                    <a:p>
                      <a:pPr algn="ctr" fontAlgn="ctr"/>
                      <a:r>
                        <a:rPr lang="en-US" altLang="zh-CN" sz="1100" b="0" i="0" u="none" strike="noStrike" kern="1200" dirty="0" smtClean="0">
                          <a:solidFill>
                            <a:srgbClr val="000000"/>
                          </a:solidFill>
                          <a:effectLst/>
                          <a:latin typeface="+mj-ea"/>
                          <a:ea typeface="+mj-ea"/>
                          <a:cs typeface="+mn-cs"/>
                        </a:rPr>
                        <a:t>4%</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3">
                        <a:lumMod val="20000"/>
                        <a:lumOff val="80000"/>
                      </a:schemeClr>
                    </a:solidFill>
                  </a:tcPr>
                </a:tc>
              </a:tr>
              <a:tr h="231450">
                <a:tc vMerge="1">
                  <a:txBody>
                    <a:bodyPr/>
                    <a:lstStyle/>
                    <a:p>
                      <a:pPr marL="0" algn="ctr" defTabSz="914400" rtl="0" eaLnBrk="1" fontAlgn="ctr" latinLnBrk="0" hangingPunct="1"/>
                      <a:endParaRPr lang="zh-CN" altLang="en-US" sz="1300" b="1" u="none" strike="noStrike" kern="1200" dirty="0">
                        <a:solidFill>
                          <a:schemeClr val="tx1"/>
                        </a:solidFill>
                        <a:effectLst/>
                        <a:latin typeface="+mn-lt"/>
                        <a:ea typeface="+mn-ea"/>
                        <a:cs typeface="+mn-cs"/>
                      </a:endParaRPr>
                    </a:p>
                  </a:txBody>
                  <a:tcPr marL="9525" marR="9525" marT="9525" marB="0" anchor="ctr"/>
                </a:tc>
                <a:tc>
                  <a:txBody>
                    <a:bodyPr/>
                    <a:lstStyle/>
                    <a:p>
                      <a:pPr marL="0" algn="r" defTabSz="914400" rtl="0" eaLnBrk="1" fontAlgn="b" latinLnBrk="0" hangingPunct="1"/>
                      <a:r>
                        <a:rPr lang="zh-CN" altLang="en-US" sz="1100" b="0" i="0" u="none" strike="noStrike" kern="1200" dirty="0" smtClean="0">
                          <a:solidFill>
                            <a:srgbClr val="000000"/>
                          </a:solidFill>
                          <a:effectLst/>
                          <a:latin typeface="+mj-ea"/>
                          <a:ea typeface="+mj-ea"/>
                          <a:cs typeface="+mn-cs"/>
                        </a:rPr>
                        <a:t>周大福</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marL="0" algn="r" defTabSz="914400" rtl="0" eaLnBrk="1" fontAlgn="b" latinLnBrk="0" hangingPunct="1"/>
                      <a:r>
                        <a:rPr lang="en-US" altLang="zh-CN" sz="1100" b="0" i="0" u="none" strike="noStrike" kern="1200" dirty="0" smtClean="0">
                          <a:solidFill>
                            <a:srgbClr val="000000"/>
                          </a:solidFill>
                          <a:effectLst/>
                          <a:latin typeface="+mj-ea"/>
                          <a:ea typeface="+mj-ea"/>
                          <a:cs typeface="+mn-cs"/>
                        </a:rPr>
                        <a:t>437,087</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noFill/>
                  </a:tcPr>
                </a:tc>
                <a:tc>
                  <a:txBody>
                    <a:bodyPr/>
                    <a:lstStyle/>
                    <a:p>
                      <a:pPr marL="0" algn="r" defTabSz="914400" rtl="0" eaLnBrk="1" fontAlgn="b" latinLnBrk="0" hangingPunct="1"/>
                      <a:r>
                        <a:rPr lang="en-US" altLang="zh-CN" sz="1100" b="0" i="0" u="none" strike="noStrike" kern="1200" dirty="0" smtClean="0">
                          <a:solidFill>
                            <a:srgbClr val="000000"/>
                          </a:solidFill>
                          <a:effectLst/>
                          <a:latin typeface="+mj-ea"/>
                          <a:ea typeface="+mj-ea"/>
                          <a:cs typeface="+mn-cs"/>
                        </a:rPr>
                        <a:t>17,276</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3">
                        <a:lumMod val="20000"/>
                        <a:lumOff val="80000"/>
                      </a:schemeClr>
                    </a:solidFill>
                  </a:tcPr>
                </a:tc>
                <a:tc>
                  <a:txBody>
                    <a:bodyPr/>
                    <a:lstStyle/>
                    <a:p>
                      <a:pPr marL="0" algn="r" defTabSz="914400" rtl="0" eaLnBrk="1" fontAlgn="b" latinLnBrk="0" hangingPunct="1"/>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bg1"/>
                    </a:solidFill>
                  </a:tcPr>
                </a:tc>
                <a:tc>
                  <a:txBody>
                    <a:bodyPr/>
                    <a:lstStyle/>
                    <a:p>
                      <a:pPr marL="0" algn="r" defTabSz="914400" rtl="0" eaLnBrk="1" fontAlgn="b" latinLnBrk="0" hangingPunct="1"/>
                      <a:r>
                        <a:rPr lang="en-US" altLang="zh-CN" sz="1100" b="0" i="0" u="none" strike="noStrike" kern="1200" dirty="0" smtClean="0">
                          <a:solidFill>
                            <a:srgbClr val="000000"/>
                          </a:solidFill>
                          <a:effectLst/>
                          <a:latin typeface="+mj-ea"/>
                          <a:ea typeface="+mj-ea"/>
                          <a:cs typeface="+mn-cs"/>
                        </a:rPr>
                        <a:t>46%</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3">
                        <a:lumMod val="20000"/>
                        <a:lumOff val="80000"/>
                      </a:schemeClr>
                    </a:solidFill>
                  </a:tcPr>
                </a:tc>
              </a:tr>
              <a:tr h="231450">
                <a:tc vMerge="1">
                  <a:txBody>
                    <a:bodyPr/>
                    <a:lstStyle/>
                    <a:p>
                      <a:pPr marL="0" algn="ctr" defTabSz="914400" rtl="0" eaLnBrk="1" fontAlgn="ctr" latinLnBrk="0" hangingPunct="1"/>
                      <a:endParaRPr lang="zh-CN" altLang="en-US" sz="1300" b="1" u="none" strike="noStrike" kern="1200" dirty="0">
                        <a:solidFill>
                          <a:schemeClr val="tx1"/>
                        </a:solidFill>
                        <a:effectLst/>
                        <a:latin typeface="+mn-lt"/>
                        <a:ea typeface="+mn-ea"/>
                        <a:cs typeface="+mn-cs"/>
                      </a:endParaRPr>
                    </a:p>
                  </a:txBody>
                  <a:tcPr marL="9525" marR="9525" marT="9525" marB="0" anchor="ctr"/>
                </a:tc>
                <a:tc>
                  <a:txBody>
                    <a:bodyPr/>
                    <a:lstStyle/>
                    <a:p>
                      <a:pPr marL="0" algn="r" defTabSz="914400" rtl="0" eaLnBrk="1" fontAlgn="b" latinLnBrk="0" hangingPunct="1"/>
                      <a:r>
                        <a:rPr lang="zh-CN" altLang="en-US" sz="1100" b="0" i="0" u="none" strike="noStrike" kern="1200" dirty="0" smtClean="0">
                          <a:solidFill>
                            <a:srgbClr val="000000"/>
                          </a:solidFill>
                          <a:effectLst/>
                          <a:latin typeface="+mj-ea"/>
                          <a:ea typeface="+mj-ea"/>
                          <a:cs typeface="+mn-cs"/>
                        </a:rPr>
                        <a:t>滴滴出行</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marL="0" algn="r" defTabSz="914400" rtl="0" eaLnBrk="1" fontAlgn="b" latinLnBrk="0" hangingPunct="1"/>
                      <a:r>
                        <a:rPr lang="en-US" altLang="zh-CN" sz="1100" b="0" i="0" u="none" strike="noStrike" kern="1200" dirty="0" smtClean="0">
                          <a:solidFill>
                            <a:srgbClr val="000000"/>
                          </a:solidFill>
                          <a:effectLst/>
                          <a:latin typeface="+mj-ea"/>
                          <a:ea typeface="+mj-ea"/>
                          <a:cs typeface="+mn-cs"/>
                        </a:rPr>
                        <a:t>2,474,938</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noFill/>
                  </a:tcPr>
                </a:tc>
                <a:tc>
                  <a:txBody>
                    <a:bodyPr/>
                    <a:lstStyle/>
                    <a:p>
                      <a:pPr marL="0" algn="ctr" defTabSz="914400" rtl="0" eaLnBrk="1" fontAlgn="ctr" latinLnBrk="0" hangingPunct="1"/>
                      <a:r>
                        <a:rPr lang="en-US" altLang="zh-CN" sz="1100" b="0" i="0" u="none" strike="noStrike" kern="1200" dirty="0" smtClean="0">
                          <a:solidFill>
                            <a:srgbClr val="000000"/>
                          </a:solidFill>
                          <a:effectLst/>
                          <a:latin typeface="+mj-ea"/>
                          <a:ea typeface="+mj-ea"/>
                          <a:cs typeface="+mn-cs"/>
                        </a:rPr>
                        <a:t>14,365</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3">
                        <a:lumMod val="20000"/>
                        <a:lumOff val="80000"/>
                      </a:schemeClr>
                    </a:solidFill>
                  </a:tcPr>
                </a:tc>
                <a:tc>
                  <a:txBody>
                    <a:bodyPr/>
                    <a:lstStyle/>
                    <a:p>
                      <a:pPr marL="0" algn="ctr" defTabSz="914400" rtl="0" eaLnBrk="1" fontAlgn="ctr" latinLnBrk="0" hangingPunct="1"/>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bg1"/>
                    </a:solidFill>
                  </a:tcPr>
                </a:tc>
                <a:tc>
                  <a:txBody>
                    <a:bodyPr/>
                    <a:lstStyle/>
                    <a:p>
                      <a:pPr marL="0" algn="ctr" defTabSz="914400" rtl="0" eaLnBrk="1" fontAlgn="ctr" latinLnBrk="0" hangingPunct="1"/>
                      <a:r>
                        <a:rPr lang="en-US" altLang="zh-CN" sz="1100" b="0" i="0" u="none" strike="noStrike" kern="1200" dirty="0" smtClean="0">
                          <a:solidFill>
                            <a:srgbClr val="000000"/>
                          </a:solidFill>
                          <a:effectLst/>
                          <a:latin typeface="+mj-ea"/>
                          <a:ea typeface="+mj-ea"/>
                          <a:cs typeface="+mn-cs"/>
                        </a:rPr>
                        <a:t>4%</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3">
                        <a:lumMod val="20000"/>
                        <a:lumOff val="80000"/>
                      </a:schemeClr>
                    </a:solidFill>
                  </a:tcPr>
                </a:tc>
              </a:tr>
              <a:tr h="231450">
                <a:tc vMerge="1">
                  <a:txBody>
                    <a:bodyPr/>
                    <a:lstStyle/>
                    <a:p>
                      <a:pPr marL="0" algn="ctr" defTabSz="914400" rtl="0" eaLnBrk="1" fontAlgn="ctr" latinLnBrk="0" hangingPunct="1"/>
                      <a:endParaRPr lang="zh-CN" altLang="en-US" sz="1300" b="1" u="none" strike="noStrike" kern="1200" dirty="0">
                        <a:solidFill>
                          <a:schemeClr val="tx1"/>
                        </a:solidFill>
                        <a:effectLst/>
                        <a:latin typeface="+mn-lt"/>
                        <a:ea typeface="+mn-ea"/>
                        <a:cs typeface="+mn-cs"/>
                      </a:endParaRPr>
                    </a:p>
                  </a:txBody>
                  <a:tcPr marL="9525" marR="9525" marT="9525" marB="0" anchor="ctr"/>
                </a:tc>
                <a:tc>
                  <a:txBody>
                    <a:bodyPr/>
                    <a:lstStyle/>
                    <a:p>
                      <a:pPr marL="0" algn="r" defTabSz="914400" rtl="0" eaLnBrk="1" fontAlgn="b" latinLnBrk="0" hangingPunct="1"/>
                      <a:r>
                        <a:rPr lang="zh-CN" altLang="en-US" sz="1100" b="0" i="0" u="none" strike="noStrike" kern="1200" dirty="0" smtClean="0">
                          <a:solidFill>
                            <a:srgbClr val="000000"/>
                          </a:solidFill>
                          <a:effectLst/>
                          <a:latin typeface="+mj-ea"/>
                          <a:ea typeface="+mj-ea"/>
                          <a:cs typeface="+mn-cs"/>
                        </a:rPr>
                        <a:t>华为终端公司</a:t>
                      </a:r>
                      <a:endParaRPr lang="zh-CN" altLang="en-US" sz="1100" b="0" i="0" u="none" strike="noStrike" kern="1200" dirty="0">
                        <a:solidFill>
                          <a:srgbClr val="000000"/>
                        </a:solidFill>
                        <a:effectLst/>
                        <a:latin typeface="+mj-ea"/>
                        <a:ea typeface="+mj-ea"/>
                        <a:cs typeface="+mn-cs"/>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zh-CN" altLang="en-US" dirty="0"/>
                    </a:p>
                  </a:txBody>
                  <a:tcPr marL="9525" marR="9525" marT="9525" marB="0" anchor="ctr" anchorCtr="1">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n-US" altLang="zh-CN" sz="1100" b="0" i="0" u="none" strike="noStrike" kern="1200" dirty="0" smtClean="0">
                          <a:solidFill>
                            <a:srgbClr val="000000"/>
                          </a:solidFill>
                          <a:effectLst/>
                          <a:latin typeface="+mj-ea"/>
                          <a:ea typeface="+mj-ea"/>
                          <a:cs typeface="+mn-cs"/>
                        </a:rPr>
                        <a:t>4,157,367</a:t>
                      </a:r>
                      <a:endParaRPr lang="zh-CN" altLang="en-US" sz="1100" b="0" i="0" u="none" strike="noStrike" kern="1200" dirty="0">
                        <a:solidFill>
                          <a:srgbClr val="000000"/>
                        </a:solidFill>
                        <a:effectLst/>
                        <a:latin typeface="+mj-ea"/>
                        <a:ea typeface="+mj-ea"/>
                        <a:cs typeface="+mn-cs"/>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b="0" i="0" u="none" strike="noStrike" kern="1200" dirty="0" smtClean="0">
                          <a:solidFill>
                            <a:srgbClr val="000000"/>
                          </a:solidFill>
                          <a:effectLst/>
                          <a:latin typeface="+mj-ea"/>
                          <a:ea typeface="+mj-ea"/>
                          <a:cs typeface="+mn-cs"/>
                        </a:rPr>
                        <a:t>11,821</a:t>
                      </a:r>
                      <a:endParaRPr lang="en-US" altLang="zh-CN" sz="1100" b="0" i="0" u="none" strike="noStrike" kern="1200" dirty="0">
                        <a:solidFill>
                          <a:srgbClr val="000000"/>
                        </a:solidFill>
                        <a:effectLst/>
                        <a:latin typeface="+mj-ea"/>
                        <a:ea typeface="+mj-ea"/>
                        <a:cs typeface="+mn-cs"/>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endParaRPr lang="en-US" altLang="zh-CN" sz="1100" b="0" i="0" u="none" strike="noStrike" kern="1200" dirty="0">
                        <a:solidFill>
                          <a:srgbClr val="000000"/>
                        </a:solidFill>
                        <a:effectLst/>
                        <a:latin typeface="+mj-ea"/>
                        <a:ea typeface="+mj-ea"/>
                        <a:cs typeface="+mn-cs"/>
                      </a:endParaRPr>
                    </a:p>
                  </a:txBody>
                  <a:tcPr marL="9525" marR="9525" marT="9525" marB="0" anchor="ctr" anchorCtr="1">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100" b="0" i="0" u="none" strike="noStrike" kern="1200" dirty="0" smtClean="0">
                          <a:solidFill>
                            <a:srgbClr val="000000"/>
                          </a:solidFill>
                          <a:effectLst/>
                          <a:latin typeface="+mj-ea"/>
                          <a:ea typeface="+mj-ea"/>
                          <a:cs typeface="+mn-cs"/>
                        </a:rPr>
                        <a:t>99%</a:t>
                      </a:r>
                      <a:endParaRPr lang="en-US" altLang="zh-CN" sz="1100" b="0" i="0" u="none" strike="noStrike" kern="1200" dirty="0">
                        <a:solidFill>
                          <a:srgbClr val="000000"/>
                        </a:solidFill>
                        <a:effectLst/>
                        <a:latin typeface="+mj-ea"/>
                        <a:ea typeface="+mj-ea"/>
                        <a:cs typeface="+mn-cs"/>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3">
                        <a:lumMod val="20000"/>
                        <a:lumOff val="80000"/>
                      </a:schemeClr>
                    </a:solidFill>
                  </a:tcPr>
                </a:tc>
              </a:tr>
              <a:tr h="231450">
                <a:tc>
                  <a:txBody>
                    <a:bodyPr/>
                    <a:lstStyle/>
                    <a:p>
                      <a:pPr marL="0" algn="ctr" defTabSz="914400" rtl="0" eaLnBrk="1" fontAlgn="ctr" latinLnBrk="0" hangingPunct="1"/>
                      <a:r>
                        <a:rPr lang="zh-CN" altLang="en-US" sz="1300" b="1" u="none" strike="noStrike" kern="1200" dirty="0" smtClean="0">
                          <a:solidFill>
                            <a:schemeClr val="tx1"/>
                          </a:solidFill>
                          <a:effectLst/>
                          <a:latin typeface="+mn-lt"/>
                          <a:ea typeface="+mn-ea"/>
                          <a:cs typeface="+mn-cs"/>
                        </a:rPr>
                        <a:t>蚂蚁聚宝</a:t>
                      </a:r>
                      <a:endParaRPr lang="zh-CN" altLang="en-US" sz="1300" b="1" u="none" strike="noStrike" kern="1200" dirty="0">
                        <a:solidFill>
                          <a:schemeClr val="tx1"/>
                        </a:solidFill>
                        <a:effectLst/>
                        <a:latin typeface="+mn-lt"/>
                        <a:ea typeface="+mn-ea"/>
                        <a:cs typeface="+mn-cs"/>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zh-CN" altLang="en-US" sz="1100" b="0" i="0" u="none" strike="noStrike" kern="1200" dirty="0" smtClean="0">
                          <a:solidFill>
                            <a:srgbClr val="000000"/>
                          </a:solidFill>
                          <a:effectLst/>
                          <a:latin typeface="+mj-ea"/>
                          <a:ea typeface="+mj-ea"/>
                          <a:cs typeface="+mn-cs"/>
                        </a:rPr>
                        <a:t>杨幂微吧</a:t>
                      </a:r>
                      <a:endParaRPr lang="en-US" altLang="zh-CN"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kern="1200" dirty="0" smtClean="0">
                          <a:solidFill>
                            <a:srgbClr val="000000"/>
                          </a:solidFill>
                          <a:effectLst/>
                          <a:latin typeface="+mj-ea"/>
                          <a:ea typeface="+mj-ea"/>
                          <a:cs typeface="+mn-cs"/>
                        </a:rPr>
                        <a:t>1,226,133</a:t>
                      </a:r>
                      <a:endParaRPr lang="en-US" altLang="zh-CN"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200" b="0" i="0" u="none" strike="noStrike" dirty="0" smtClean="0">
                          <a:solidFill>
                            <a:srgbClr val="000000"/>
                          </a:solidFill>
                          <a:effectLst/>
                          <a:latin typeface="+mj-ea"/>
                          <a:ea typeface="+mj-ea"/>
                        </a:rPr>
                        <a:t>6,977</a:t>
                      </a:r>
                      <a:endParaRPr lang="en-US" altLang="zh-CN" sz="12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endParaRPr lang="en-US" altLang="zh-CN" sz="12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altLang="zh-CN" sz="1200" b="0" i="0" u="none" strike="noStrike" dirty="0" smtClean="0">
                          <a:solidFill>
                            <a:srgbClr val="000000"/>
                          </a:solidFill>
                          <a:effectLst/>
                          <a:latin typeface="+mj-ea"/>
                          <a:ea typeface="+mj-ea"/>
                        </a:rPr>
                        <a:t>6%</a:t>
                      </a:r>
                      <a:endParaRPr lang="en-US" altLang="zh-CN" sz="12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231450">
                <a:tc rowSpan="4">
                  <a:txBody>
                    <a:bodyPr/>
                    <a:lstStyle/>
                    <a:p>
                      <a:pPr marL="0" algn="ctr" defTabSz="914400" rtl="0" eaLnBrk="1" fontAlgn="ctr" latinLnBrk="0" hangingPunct="1"/>
                      <a:r>
                        <a:rPr lang="zh-CN" altLang="en-US" sz="1300" b="1" u="none" strike="noStrike" kern="1200" dirty="0" smtClean="0">
                          <a:solidFill>
                            <a:schemeClr val="tx1"/>
                          </a:solidFill>
                          <a:effectLst/>
                          <a:latin typeface="+mn-lt"/>
                          <a:ea typeface="+mn-ea"/>
                          <a:cs typeface="+mn-cs"/>
                        </a:rPr>
                        <a:t>京东金融</a:t>
                      </a:r>
                      <a:endParaRPr lang="zh-CN" altLang="en-US" sz="1300" b="1" u="none" strike="noStrike" kern="1200" dirty="0">
                        <a:solidFill>
                          <a:schemeClr val="tx1"/>
                        </a:solidFill>
                        <a:effectLst/>
                        <a:latin typeface="+mn-lt"/>
                        <a:ea typeface="+mn-ea"/>
                        <a:cs typeface="+mn-cs"/>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zh-CN" altLang="en-US" sz="1100" b="0" i="0" u="none" strike="noStrike" kern="1200" dirty="0" smtClean="0">
                          <a:solidFill>
                            <a:srgbClr val="000000"/>
                          </a:solidFill>
                          <a:effectLst/>
                          <a:latin typeface="+mj-ea"/>
                          <a:ea typeface="+mj-ea"/>
                          <a:cs typeface="+mn-cs"/>
                        </a:rPr>
                        <a:t>王大陸</a:t>
                      </a:r>
                      <a:r>
                        <a:rPr lang="en-US" altLang="zh-CN" sz="1100" b="0" i="0" u="none" strike="noStrike" kern="1200" dirty="0" err="1" smtClean="0">
                          <a:solidFill>
                            <a:srgbClr val="000000"/>
                          </a:solidFill>
                          <a:effectLst/>
                          <a:latin typeface="+mj-ea"/>
                          <a:ea typeface="+mj-ea"/>
                          <a:cs typeface="+mn-cs"/>
                        </a:rPr>
                        <a:t>TaluWang</a:t>
                      </a:r>
                      <a:endParaRPr lang="en-US" altLang="zh-CN"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mj-ea"/>
                          <a:ea typeface="+mj-ea"/>
                          <a:cs typeface="+mn-cs"/>
                        </a:rPr>
                        <a:t>7,671,261</a:t>
                      </a:r>
                    </a:p>
                  </a:txBody>
                  <a:tcPr marL="9525" marR="9525" marT="9525" marB="0" anchor="ctr" anchorCtr="1">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noFill/>
                  </a:tcPr>
                </a:tc>
                <a:tc>
                  <a:txBody>
                    <a:bodyPr/>
                    <a:lstStyle/>
                    <a:p>
                      <a:pPr marL="0" algn="ctr" defTabSz="914400" rtl="0" eaLnBrk="1" fontAlgn="b" latinLnBrk="0" hangingPunct="1"/>
                      <a:r>
                        <a:rPr lang="en-US" altLang="zh-CN" sz="1100" b="0" i="0" u="none" strike="noStrike" kern="1200" dirty="0" smtClean="0">
                          <a:solidFill>
                            <a:srgbClr val="000000"/>
                          </a:solidFill>
                          <a:effectLst/>
                          <a:latin typeface="+mj-ea"/>
                          <a:ea typeface="+mj-ea"/>
                          <a:cs typeface="+mn-cs"/>
                        </a:rPr>
                        <a:t>100,476</a:t>
                      </a:r>
                      <a:endParaRPr lang="en-US" altLang="zh-CN" sz="1100" b="0" i="0" u="none" strike="noStrike" kern="1200" dirty="0">
                        <a:solidFill>
                          <a:srgbClr val="000000"/>
                        </a:solidFill>
                        <a:effectLst/>
                        <a:latin typeface="+mj-ea"/>
                        <a:ea typeface="+mj-ea"/>
                        <a:cs typeface="+mn-cs"/>
                      </a:endParaRPr>
                    </a:p>
                  </a:txBody>
                  <a:tcPr marL="9525" marR="9525" marT="9525" marB="0" anchor="ct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marL="0" algn="ctr" defTabSz="914400" rtl="0" eaLnBrk="1" fontAlgn="b" latinLnBrk="0" hangingPunct="1"/>
                      <a:endParaRPr lang="en-US" altLang="zh-CN" sz="1100" b="0" i="0" u="none" strike="noStrike" kern="1200" dirty="0">
                        <a:solidFill>
                          <a:srgbClr val="000000"/>
                        </a:solidFill>
                        <a:effectLst/>
                        <a:latin typeface="+mj-ea"/>
                        <a:ea typeface="+mj-ea"/>
                        <a:cs typeface="+mn-cs"/>
                      </a:endParaRPr>
                    </a:p>
                  </a:txBody>
                  <a:tcPr marL="9525" marR="9525" marT="9525" marB="0" anchor="ctr">
                    <a:lnT w="12700" cap="flat" cmpd="sng" algn="ctr">
                      <a:solidFill>
                        <a:schemeClr val="tx1"/>
                      </a:solidFill>
                      <a:prstDash val="solid"/>
                      <a:round/>
                      <a:headEnd type="none" w="med" len="med"/>
                      <a:tailEnd type="none" w="med" len="med"/>
                    </a:lnT>
                    <a:solidFill>
                      <a:schemeClr val="bg1"/>
                    </a:solidFill>
                  </a:tcPr>
                </a:tc>
                <a:tc>
                  <a:txBody>
                    <a:bodyPr/>
                    <a:lstStyle/>
                    <a:p>
                      <a:pPr marL="0" algn="ctr" defTabSz="914400" rtl="0" eaLnBrk="1" fontAlgn="b" latinLnBrk="0" hangingPunct="1"/>
                      <a:r>
                        <a:rPr lang="en-US" altLang="zh-CN" sz="1100" b="0" i="0" u="none" strike="noStrike" kern="1200" dirty="0">
                          <a:solidFill>
                            <a:srgbClr val="000000"/>
                          </a:solidFill>
                          <a:effectLst/>
                          <a:latin typeface="+mj-ea"/>
                          <a:ea typeface="+mj-ea"/>
                          <a:cs typeface="+mn-cs"/>
                        </a:rPr>
                        <a:t>86%</a:t>
                      </a:r>
                    </a:p>
                  </a:txBody>
                  <a:tcPr marL="9525" marR="9525" marT="9525" marB="0" anchor="ctr">
                    <a:lnT w="12700" cap="flat" cmpd="sng" algn="ctr">
                      <a:solidFill>
                        <a:schemeClr val="tx1"/>
                      </a:solidFill>
                      <a:prstDash val="solid"/>
                      <a:round/>
                      <a:headEnd type="none" w="med" len="med"/>
                      <a:tailEnd type="none" w="med" len="med"/>
                    </a:lnT>
                    <a:solidFill>
                      <a:schemeClr val="accent3">
                        <a:lumMod val="20000"/>
                        <a:lumOff val="80000"/>
                      </a:schemeClr>
                    </a:solidFill>
                  </a:tcPr>
                </a:tc>
              </a:tr>
              <a:tr h="231450">
                <a:tc vMerge="1">
                  <a:txBody>
                    <a:bodyPr/>
                    <a:lstStyle/>
                    <a:p>
                      <a:pPr marL="0" algn="ctr" defTabSz="914400" rtl="0" eaLnBrk="1" fontAlgn="ctr" latinLnBrk="0" hangingPunct="1"/>
                      <a:endParaRPr lang="zh-CN" altLang="en-US" sz="1300" b="1" u="none" strike="noStrike" kern="1200" dirty="0">
                        <a:solidFill>
                          <a:schemeClr val="tx1"/>
                        </a:solidFill>
                        <a:effectLst/>
                        <a:latin typeface="+mn-lt"/>
                        <a:ea typeface="+mn-ea"/>
                        <a:cs typeface="+mn-cs"/>
                      </a:endParaRP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mj-ea"/>
                          <a:ea typeface="+mj-ea"/>
                          <a:cs typeface="+mn-cs"/>
                        </a:rPr>
                        <a:t>刘璇</a:t>
                      </a:r>
                      <a:endParaRPr lang="en-US" altLang="zh-CN" sz="1100" b="0" i="0" u="none" strike="noStrike" kern="1200" dirty="0" smtClean="0">
                        <a:solidFill>
                          <a:srgbClr val="000000"/>
                        </a:solidFill>
                        <a:effectLst/>
                        <a:latin typeface="+mj-ea"/>
                        <a:ea typeface="+mj-ea"/>
                        <a:cs typeface="+mn-cs"/>
                      </a:endParaRPr>
                    </a:p>
                  </a:txBody>
                  <a:tcPr marL="9525" marR="9525" marT="9525" marB="0" anchor="ctr" anchorCtr="1">
                    <a:solidFill>
                      <a:schemeClr val="tx2">
                        <a:lumMod val="20000"/>
                        <a:lumOff val="80000"/>
                      </a:schemeClr>
                    </a:solidFill>
                  </a:tcPr>
                </a:tc>
                <a:tc>
                  <a:txBody>
                    <a:bodyPr/>
                    <a:lstStyle/>
                    <a:p>
                      <a:endParaRPr lang="zh-CN" altLang="en-US"/>
                    </a:p>
                  </a:txBody>
                  <a:tcPr marL="9525" marR="9525" marT="9525" marB="0" anchor="ctr" anchorCtr="1"/>
                </a:tc>
                <a:tc>
                  <a:txBody>
                    <a:bodyPr/>
                    <a:lstStyle/>
                    <a:p>
                      <a:r>
                        <a:rPr lang="en-US" altLang="zh-CN" sz="1100" b="0" i="0" u="none" strike="noStrike" kern="1200" dirty="0" smtClean="0">
                          <a:solidFill>
                            <a:srgbClr val="000000"/>
                          </a:solidFill>
                          <a:effectLst/>
                          <a:latin typeface="+mj-ea"/>
                          <a:ea typeface="+mj-ea"/>
                          <a:cs typeface="+mn-cs"/>
                        </a:rPr>
                        <a:t>3,519,518</a:t>
                      </a:r>
                      <a:endParaRPr lang="zh-CN" altLang="en-US"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noFill/>
                  </a:tcPr>
                </a:tc>
                <a:tc>
                  <a:txBody>
                    <a:bodyPr/>
                    <a:lstStyle/>
                    <a:p>
                      <a:pPr marL="0" algn="ctr" defTabSz="914400" rtl="0" eaLnBrk="1" fontAlgn="b" latinLnBrk="0" hangingPunct="1"/>
                      <a:r>
                        <a:rPr lang="en-US" altLang="zh-CN" sz="1100" b="0" i="0" u="none" strike="noStrike" kern="1200" dirty="0" smtClean="0">
                          <a:solidFill>
                            <a:srgbClr val="000000"/>
                          </a:solidFill>
                          <a:effectLst/>
                          <a:latin typeface="+mj-ea"/>
                          <a:ea typeface="+mj-ea"/>
                          <a:cs typeface="+mn-cs"/>
                        </a:rPr>
                        <a:t>92,892</a:t>
                      </a:r>
                      <a:endParaRPr lang="en-US" altLang="zh-CN" sz="1100" b="0" i="0" u="none" strike="noStrike" kern="1200" dirty="0">
                        <a:solidFill>
                          <a:srgbClr val="000000"/>
                        </a:solidFill>
                        <a:effectLst/>
                        <a:latin typeface="+mj-ea"/>
                        <a:ea typeface="+mj-ea"/>
                        <a:cs typeface="+mn-cs"/>
                      </a:endParaRPr>
                    </a:p>
                  </a:txBody>
                  <a:tcPr marL="9525" marR="9525" marT="9525" marB="0" anchor="ctr">
                    <a:solidFill>
                      <a:schemeClr val="accent3">
                        <a:lumMod val="20000"/>
                        <a:lumOff val="80000"/>
                      </a:schemeClr>
                    </a:solidFill>
                  </a:tcPr>
                </a:tc>
                <a:tc>
                  <a:txBody>
                    <a:bodyPr/>
                    <a:lstStyle/>
                    <a:p>
                      <a:pPr marL="0" algn="ctr" defTabSz="914400" rtl="0" eaLnBrk="1" fontAlgn="b" latinLnBrk="0" hangingPunct="1"/>
                      <a:endParaRPr lang="en-US" altLang="zh-CN" sz="1100" b="0" i="0" u="none" strike="noStrike" kern="1200" dirty="0">
                        <a:solidFill>
                          <a:srgbClr val="000000"/>
                        </a:solidFill>
                        <a:effectLst/>
                        <a:latin typeface="+mj-ea"/>
                        <a:ea typeface="+mj-ea"/>
                        <a:cs typeface="+mn-cs"/>
                      </a:endParaRPr>
                    </a:p>
                  </a:txBody>
                  <a:tcPr marL="9525" marR="9525" marT="9525" marB="0" anchor="ctr">
                    <a:solidFill>
                      <a:schemeClr val="bg1"/>
                    </a:solidFill>
                  </a:tcPr>
                </a:tc>
                <a:tc>
                  <a:txBody>
                    <a:bodyPr/>
                    <a:lstStyle/>
                    <a:p>
                      <a:pPr marL="0" algn="ctr" defTabSz="914400" rtl="0" eaLnBrk="1" fontAlgn="b" latinLnBrk="0" hangingPunct="1"/>
                      <a:r>
                        <a:rPr lang="en-US" altLang="zh-CN" sz="1100" b="0" i="0" u="none" strike="noStrike" kern="1200" dirty="0">
                          <a:solidFill>
                            <a:srgbClr val="000000"/>
                          </a:solidFill>
                          <a:effectLst/>
                          <a:latin typeface="+mj-ea"/>
                          <a:ea typeface="+mj-ea"/>
                          <a:cs typeface="+mn-cs"/>
                        </a:rPr>
                        <a:t>3%</a:t>
                      </a:r>
                    </a:p>
                  </a:txBody>
                  <a:tcPr marL="9525" marR="9525" marT="9525" marB="0" anchor="ctr">
                    <a:solidFill>
                      <a:schemeClr val="accent3">
                        <a:lumMod val="20000"/>
                        <a:lumOff val="80000"/>
                      </a:schemeClr>
                    </a:solidFill>
                  </a:tcPr>
                </a:tc>
              </a:tr>
              <a:tr h="231450">
                <a:tc vMerge="1">
                  <a:txBody>
                    <a:bodyPr/>
                    <a:lstStyle/>
                    <a:p>
                      <a:pPr marL="0" algn="ctr" defTabSz="914400" rtl="0" eaLnBrk="1" fontAlgn="ctr" latinLnBrk="0" hangingPunct="1"/>
                      <a:endParaRPr lang="zh-CN" altLang="en-US" sz="1300" b="1" u="none" strike="noStrike" kern="1200" dirty="0">
                        <a:solidFill>
                          <a:schemeClr val="tx1"/>
                        </a:solidFill>
                        <a:effectLst/>
                        <a:latin typeface="+mn-lt"/>
                        <a:ea typeface="+mn-ea"/>
                        <a:cs typeface="+mn-cs"/>
                      </a:endParaRPr>
                    </a:p>
                  </a:txBody>
                  <a:tcPr marL="9525" marR="9525" marT="9525" marB="0" anchor="ct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mj-ea"/>
                          <a:ea typeface="+mj-ea"/>
                          <a:cs typeface="+mn-cs"/>
                        </a:rPr>
                        <a:t>全球娱乐大事件</a:t>
                      </a:r>
                      <a:endParaRPr lang="en-US" altLang="zh-CN" sz="1100" b="0" i="0" u="none" strike="noStrike" kern="1200" dirty="0" smtClean="0">
                        <a:solidFill>
                          <a:srgbClr val="000000"/>
                        </a:solidFill>
                        <a:effectLst/>
                        <a:latin typeface="+mj-ea"/>
                        <a:ea typeface="+mj-ea"/>
                        <a:cs typeface="+mn-cs"/>
                      </a:endParaRPr>
                    </a:p>
                  </a:txBody>
                  <a:tcPr marL="9525" marR="9525" marT="9525" marB="0" anchor="ctr" anchorCtr="1">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tc>
                <a:tc>
                  <a:txBody>
                    <a:bodyPr/>
                    <a:lstStyle/>
                    <a:p>
                      <a:pPr algn="r" fontAlgn="b"/>
                      <a:r>
                        <a:rPr lang="en-US" altLang="zh-CN" sz="1100" b="0" i="0" u="none" strike="noStrike" kern="1200" dirty="0" smtClean="0">
                          <a:solidFill>
                            <a:srgbClr val="000000"/>
                          </a:solidFill>
                          <a:effectLst/>
                          <a:latin typeface="+mj-ea"/>
                          <a:ea typeface="+mj-ea"/>
                          <a:cs typeface="+mn-cs"/>
                        </a:rPr>
                        <a:t>4,530,322</a:t>
                      </a:r>
                      <a:endParaRPr lang="en-US" altLang="zh-CN" sz="1100" b="0" i="0" u="none" strike="noStrike" kern="1200" dirty="0">
                        <a:solidFill>
                          <a:srgbClr val="000000"/>
                        </a:solidFill>
                        <a:effectLst/>
                        <a:latin typeface="+mj-ea"/>
                        <a:ea typeface="+mj-ea"/>
                        <a:cs typeface="+mn-cs"/>
                      </a:endParaRPr>
                    </a:p>
                  </a:txBody>
                  <a:tcPr marL="9525" marR="9525" marT="9525" marB="0" anchor="ctr" anchorCtr="1">
                    <a:solidFill>
                      <a:schemeClr val="accent2">
                        <a:lumMod val="40000"/>
                        <a:lumOff val="6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noFill/>
                  </a:tcPr>
                </a:tc>
                <a:tc>
                  <a:txBody>
                    <a:bodyPr/>
                    <a:lstStyle/>
                    <a:p>
                      <a:pPr marL="0" algn="ctr" defTabSz="914400" rtl="0" eaLnBrk="1" fontAlgn="b" latinLnBrk="0" hangingPunct="1"/>
                      <a:r>
                        <a:rPr lang="en-US" altLang="zh-CN" sz="1100" b="0" i="0" u="none" strike="noStrike" kern="1200" dirty="0" smtClean="0">
                          <a:solidFill>
                            <a:srgbClr val="000000"/>
                          </a:solidFill>
                          <a:effectLst/>
                          <a:latin typeface="+mj-ea"/>
                          <a:ea typeface="+mj-ea"/>
                          <a:cs typeface="+mn-cs"/>
                        </a:rPr>
                        <a:t>17,351</a:t>
                      </a:r>
                      <a:endParaRPr lang="en-US" altLang="zh-CN" sz="1100" b="0" i="0" u="none" strike="noStrike" kern="1200" dirty="0">
                        <a:solidFill>
                          <a:srgbClr val="000000"/>
                        </a:solidFill>
                        <a:effectLst/>
                        <a:latin typeface="+mj-ea"/>
                        <a:ea typeface="+mj-ea"/>
                        <a:cs typeface="+mn-cs"/>
                      </a:endParaRPr>
                    </a:p>
                  </a:txBody>
                  <a:tcPr marL="9525" marR="9525" marT="9525" marB="0" anchor="ctr">
                    <a:solidFill>
                      <a:schemeClr val="accent3">
                        <a:lumMod val="20000"/>
                        <a:lumOff val="80000"/>
                      </a:schemeClr>
                    </a:solidFill>
                  </a:tcPr>
                </a:tc>
                <a:tc>
                  <a:txBody>
                    <a:bodyPr/>
                    <a:lstStyle/>
                    <a:p>
                      <a:pPr marL="0" algn="ctr" defTabSz="914400" rtl="0" eaLnBrk="1" fontAlgn="b" latinLnBrk="0" hangingPunct="1"/>
                      <a:endParaRPr lang="en-US" altLang="zh-CN" sz="1100" b="0" i="0" u="none" strike="noStrike" kern="1200" dirty="0">
                        <a:solidFill>
                          <a:srgbClr val="000000"/>
                        </a:solidFill>
                        <a:effectLst/>
                        <a:latin typeface="+mj-ea"/>
                        <a:ea typeface="+mj-ea"/>
                        <a:cs typeface="+mn-cs"/>
                      </a:endParaRPr>
                    </a:p>
                  </a:txBody>
                  <a:tcPr marL="9525" marR="9525" marT="9525" marB="0" anchor="ctr">
                    <a:solidFill>
                      <a:schemeClr val="bg1"/>
                    </a:solidFill>
                  </a:tcPr>
                </a:tc>
                <a:tc>
                  <a:txBody>
                    <a:bodyPr/>
                    <a:lstStyle/>
                    <a:p>
                      <a:pPr marL="0" algn="ctr" defTabSz="914400" rtl="0" eaLnBrk="1" fontAlgn="b" latinLnBrk="0" hangingPunct="1"/>
                      <a:r>
                        <a:rPr lang="en-US" altLang="zh-CN" sz="1100" b="0" i="0" u="none" strike="noStrike" kern="1200" dirty="0">
                          <a:solidFill>
                            <a:srgbClr val="000000"/>
                          </a:solidFill>
                          <a:effectLst/>
                          <a:latin typeface="+mj-ea"/>
                          <a:ea typeface="+mj-ea"/>
                          <a:cs typeface="+mn-cs"/>
                        </a:rPr>
                        <a:t>13%</a:t>
                      </a:r>
                    </a:p>
                  </a:txBody>
                  <a:tcPr marL="9525" marR="9525" marT="9525" marB="0" anchor="ctr">
                    <a:solidFill>
                      <a:schemeClr val="accent3">
                        <a:lumMod val="20000"/>
                        <a:lumOff val="80000"/>
                      </a:schemeClr>
                    </a:solidFill>
                  </a:tcPr>
                </a:tc>
              </a:tr>
              <a:tr h="231450">
                <a:tc vMerge="1">
                  <a:txBody>
                    <a:bodyPr/>
                    <a:lstStyle/>
                    <a:p>
                      <a:pPr marL="0" algn="ctr" defTabSz="914400" rtl="0" eaLnBrk="1" fontAlgn="ctr" latinLnBrk="0" hangingPunct="1"/>
                      <a:endParaRPr lang="zh-CN" altLang="en-US" sz="1300" b="1" u="none" strike="noStrike" kern="1200" dirty="0">
                        <a:solidFill>
                          <a:schemeClr val="tx1"/>
                        </a:solidFill>
                        <a:effectLst/>
                        <a:latin typeface="+mn-lt"/>
                        <a:ea typeface="+mn-ea"/>
                        <a:cs typeface="+mn-cs"/>
                      </a:endParaRPr>
                    </a:p>
                  </a:txBody>
                  <a:tcPr marL="9525" marR="9525" marT="9525" marB="0" anchor="ctr"/>
                </a:tc>
                <a:tc>
                  <a:txBody>
                    <a:bodyPr/>
                    <a:lstStyle/>
                    <a:p>
                      <a:pPr marL="0" algn="r" defTabSz="914400" rtl="0" eaLnBrk="1" fontAlgn="b" latinLnBrk="0" hangingPunct="1"/>
                      <a:r>
                        <a:rPr lang="en-US" altLang="zh-CN" sz="1100" b="0" i="0" u="none" strike="noStrike" kern="1200" dirty="0" smtClean="0">
                          <a:solidFill>
                            <a:srgbClr val="000000"/>
                          </a:solidFill>
                          <a:effectLst/>
                          <a:latin typeface="+mj-ea"/>
                          <a:ea typeface="+mj-ea"/>
                          <a:cs typeface="+mn-cs"/>
                        </a:rPr>
                        <a:t>ZUK</a:t>
                      </a:r>
                      <a:r>
                        <a:rPr lang="zh-CN" altLang="en-US" sz="1100" b="0" i="0" u="none" strike="noStrike" kern="1200" dirty="0" smtClean="0">
                          <a:solidFill>
                            <a:srgbClr val="000000"/>
                          </a:solidFill>
                          <a:effectLst/>
                          <a:latin typeface="+mj-ea"/>
                          <a:ea typeface="+mj-ea"/>
                          <a:cs typeface="+mn-cs"/>
                        </a:rPr>
                        <a:t>官方微博</a:t>
                      </a:r>
                      <a:endParaRPr lang="en-US" altLang="zh-CN" sz="1100" b="0" i="0" u="none" strike="noStrike" kern="1200" dirty="0">
                        <a:solidFill>
                          <a:srgbClr val="000000"/>
                        </a:solidFill>
                        <a:effectLst/>
                        <a:latin typeface="+mj-ea"/>
                        <a:ea typeface="+mj-ea"/>
                        <a:cs typeface="+mn-cs"/>
                      </a:endParaRPr>
                    </a:p>
                  </a:txBody>
                  <a:tcPr marL="9525" marR="9525" marT="9525" marB="0" anchor="ctr" anchorCtr="1">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kern="1200" dirty="0" smtClean="0">
                          <a:solidFill>
                            <a:srgbClr val="000000"/>
                          </a:solidFill>
                          <a:effectLst/>
                          <a:latin typeface="+mj-ea"/>
                          <a:ea typeface="+mj-ea"/>
                          <a:cs typeface="+mn-cs"/>
                        </a:rPr>
                        <a:t>1,200,661</a:t>
                      </a:r>
                      <a:endParaRPr lang="en-US" altLang="zh-CN" sz="1100" b="0" i="0" u="none" strike="noStrike" kern="1200" dirty="0">
                        <a:solidFill>
                          <a:srgbClr val="000000"/>
                        </a:solidFill>
                        <a:effectLst/>
                        <a:latin typeface="+mj-ea"/>
                        <a:ea typeface="+mj-ea"/>
                        <a:cs typeface="+mn-cs"/>
                      </a:endParaRPr>
                    </a:p>
                  </a:txBody>
                  <a:tcPr marL="9525" marR="9525" marT="9525" marB="0" anchor="ctr" anchorCtr="1">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1100" b="0" i="0" u="none" strike="noStrike" kern="1200" dirty="0" smtClean="0">
                          <a:solidFill>
                            <a:srgbClr val="000000"/>
                          </a:solidFill>
                          <a:effectLst/>
                          <a:latin typeface="+mj-ea"/>
                          <a:ea typeface="+mj-ea"/>
                          <a:cs typeface="+mn-cs"/>
                        </a:rPr>
                        <a:t>6,777</a:t>
                      </a:r>
                      <a:endParaRPr lang="en-US" altLang="zh-CN" sz="1100" b="0" i="0" u="none" strike="noStrike" kern="1200" dirty="0">
                        <a:solidFill>
                          <a:srgbClr val="000000"/>
                        </a:solidFill>
                        <a:effectLst/>
                        <a:latin typeface="+mj-ea"/>
                        <a:ea typeface="+mj-ea"/>
                        <a:cs typeface="+mn-cs"/>
                      </a:endParaRPr>
                    </a:p>
                  </a:txBody>
                  <a:tcPr marL="9525" marR="9525" marT="9525" marB="0" anchor="ctr">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b" latinLnBrk="0" hangingPunct="1"/>
                      <a:endParaRPr lang="en-US" altLang="zh-CN" sz="1100" b="0" i="0" u="none" strike="noStrike" kern="1200" dirty="0">
                        <a:solidFill>
                          <a:srgbClr val="000000"/>
                        </a:solidFill>
                        <a:effectLst/>
                        <a:latin typeface="+mj-ea"/>
                        <a:ea typeface="+mj-ea"/>
                        <a:cs typeface="+mn-cs"/>
                      </a:endParaRPr>
                    </a:p>
                  </a:txBody>
                  <a:tcPr marL="9525" marR="9525" marT="9525" marB="0" anchor="ctr">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100" b="0" i="0" u="none" strike="noStrike" kern="1200" dirty="0">
                          <a:solidFill>
                            <a:srgbClr val="000000"/>
                          </a:solidFill>
                          <a:effectLst/>
                          <a:latin typeface="+mj-ea"/>
                          <a:ea typeface="+mj-ea"/>
                          <a:cs typeface="+mn-cs"/>
                        </a:rPr>
                        <a:t>3%</a:t>
                      </a:r>
                    </a:p>
                  </a:txBody>
                  <a:tcPr marL="9525" marR="9525" marT="9525" marB="0" anchor="ctr">
                    <a:lnB w="12700" cap="flat" cmpd="sng" algn="ctr">
                      <a:solidFill>
                        <a:schemeClr val="tx1"/>
                      </a:solidFill>
                      <a:prstDash val="solid"/>
                      <a:round/>
                      <a:headEnd type="none" w="med" len="med"/>
                      <a:tailEnd type="none" w="med" len="med"/>
                    </a:lnB>
                    <a:solidFill>
                      <a:schemeClr val="accent3">
                        <a:lumMod val="20000"/>
                        <a:lumOff val="80000"/>
                      </a:schemeClr>
                    </a:solidFill>
                  </a:tcPr>
                </a:tc>
              </a:tr>
              <a:tr h="293581">
                <a:tc>
                  <a:txBody>
                    <a:bodyPr/>
                    <a:lstStyle/>
                    <a:p>
                      <a:pPr marL="0" algn="ctr" defTabSz="914400" rtl="0" eaLnBrk="1" fontAlgn="ctr" latinLnBrk="0" hangingPunct="1"/>
                      <a:r>
                        <a:rPr lang="zh-CN" altLang="en-US" sz="1300" b="1" u="none" strike="noStrike" kern="1200" dirty="0" smtClean="0">
                          <a:solidFill>
                            <a:schemeClr val="tx1"/>
                          </a:solidFill>
                          <a:effectLst/>
                          <a:latin typeface="+mn-lt"/>
                          <a:ea typeface="+mn-ea"/>
                          <a:cs typeface="+mn-cs"/>
                        </a:rPr>
                        <a:t>小米金融</a:t>
                      </a:r>
                      <a:endParaRPr lang="zh-CN" altLang="en-US" sz="1300" b="1" u="none" strike="noStrike" kern="1200" dirty="0">
                        <a:solidFill>
                          <a:schemeClr val="tx1"/>
                        </a:solidFill>
                        <a:effectLst/>
                        <a:latin typeface="+mn-lt"/>
                        <a:ea typeface="+mn-ea"/>
                        <a:cs typeface="+mn-cs"/>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mj-ea"/>
                          <a:ea typeface="+mj-ea"/>
                          <a:cs typeface="+mn-cs"/>
                        </a:rPr>
                        <a:t>神得强</a:t>
                      </a:r>
                      <a:r>
                        <a:rPr lang="en-US" altLang="zh-CN" sz="1100" b="0" i="0" u="none" strike="noStrike" kern="1200" dirty="0" smtClean="0">
                          <a:solidFill>
                            <a:srgbClr val="000000"/>
                          </a:solidFill>
                          <a:effectLst/>
                          <a:latin typeface="+mj-ea"/>
                          <a:ea typeface="+mj-ea"/>
                          <a:cs typeface="+mn-cs"/>
                        </a:rPr>
                        <a:t>Steven</a:t>
                      </a: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fontAlgn="b"/>
                      <a:endParaRPr lang="zh-CN" altLang="en-US" sz="1100" b="0"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altLang="zh-CN" sz="1100" b="0" i="0" u="none" strike="noStrike" kern="1200" dirty="0" smtClean="0">
                          <a:solidFill>
                            <a:srgbClr val="000000"/>
                          </a:solidFill>
                          <a:effectLst/>
                          <a:latin typeface="+mj-ea"/>
                          <a:ea typeface="+mj-ea"/>
                          <a:cs typeface="+mn-cs"/>
                        </a:rPr>
                        <a:t>5,662,562</a:t>
                      </a:r>
                      <a:endParaRPr lang="en-US" altLang="zh-CN" sz="1100" b="0" i="0" u="none" strike="noStrike" kern="1200" dirty="0">
                        <a:solidFill>
                          <a:srgbClr val="000000"/>
                        </a:solidFill>
                        <a:effectLst/>
                        <a:latin typeface="+mj-ea"/>
                        <a:ea typeface="+mj-ea"/>
                        <a:cs typeface="+mn-cs"/>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endParaRPr lang="en-US" altLang="zh-CN" sz="1200" b="1" i="0" u="none" strike="noStrike" dirty="0">
                        <a:solidFill>
                          <a:srgbClr val="000000"/>
                        </a:solidFill>
                        <a:effectLst/>
                        <a:latin typeface="+mj-ea"/>
                        <a:ea typeface="+mj-ea"/>
                      </a:endParaRPr>
                    </a:p>
                  </a:txBody>
                  <a:tcPr marL="9525" marR="9525" marT="9525" marB="0"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 latinLnBrk="0" hangingPunct="1"/>
                      <a:r>
                        <a:rPr lang="en-US" altLang="zh-CN" sz="1100" b="0" i="0" u="none" strike="noStrike" kern="1200" dirty="0" smtClean="0">
                          <a:solidFill>
                            <a:srgbClr val="000000"/>
                          </a:solidFill>
                          <a:effectLst/>
                          <a:latin typeface="+mj-ea"/>
                          <a:ea typeface="+mj-ea"/>
                          <a:cs typeface="+mn-cs"/>
                        </a:rPr>
                        <a:t>28,765</a:t>
                      </a:r>
                      <a:endParaRPr lang="en-US" altLang="zh-CN" sz="1100" b="0" i="0" u="none" strike="noStrike" kern="1200" dirty="0">
                        <a:solidFill>
                          <a:srgbClr val="000000"/>
                        </a:solidFill>
                        <a:effectLst/>
                        <a:latin typeface="+mj-ea"/>
                        <a:ea typeface="+mj-ea"/>
                        <a:cs typeface="+mn-cs"/>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algn="ctr" defTabSz="914400" rtl="0" eaLnBrk="1" fontAlgn="b" latinLnBrk="0" hangingPunct="1"/>
                      <a:endParaRPr lang="en-US" altLang="zh-CN" sz="1100" b="0" i="0" u="none" strike="noStrike" kern="1200" dirty="0">
                        <a:solidFill>
                          <a:srgbClr val="000000"/>
                        </a:solidFill>
                        <a:effectLst/>
                        <a:latin typeface="+mj-ea"/>
                        <a:ea typeface="+mj-ea"/>
                        <a:cs typeface="+mn-cs"/>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 latinLnBrk="0" hangingPunct="1"/>
                      <a:r>
                        <a:rPr lang="en-US" altLang="zh-CN" sz="1100" b="0" i="0" u="none" strike="noStrike" kern="1200" dirty="0">
                          <a:solidFill>
                            <a:srgbClr val="000000"/>
                          </a:solidFill>
                          <a:effectLst/>
                          <a:latin typeface="+mj-ea"/>
                          <a:ea typeface="+mj-ea"/>
                          <a:cs typeface="+mn-cs"/>
                        </a:rPr>
                        <a:t>1%</a:t>
                      </a: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pic>
        <p:nvPicPr>
          <p:cNvPr id="8"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7741" y="16200"/>
            <a:ext cx="1437345" cy="292893"/>
          </a:xfrm>
          <a:prstGeom prst="rect">
            <a:avLst/>
          </a:prstGeom>
        </p:spPr>
      </p:pic>
    </p:spTree>
    <p:extLst>
      <p:ext uri="{BB962C8B-B14F-4D97-AF65-F5344CB8AC3E}">
        <p14:creationId xmlns:p14="http://schemas.microsoft.com/office/powerpoint/2010/main" val="1795686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604719" y="3433664"/>
            <a:ext cx="6957533" cy="3424335"/>
          </a:xfrm>
        </p:spPr>
        <p:txBody>
          <a:bodyPr/>
          <a:lstStyle/>
          <a:p>
            <a:r>
              <a:rPr lang="zh-CN" altLang="en-US" dirty="0" smtClean="0"/>
              <a:t>营销活动分析</a:t>
            </a:r>
            <a:endParaRPr lang="en-US" altLang="zh-CN" dirty="0" smtClean="0"/>
          </a:p>
          <a:p>
            <a:pPr marL="685800" indent="-685800">
              <a:lnSpc>
                <a:spcPts val="3000"/>
              </a:lnSpc>
              <a:buFontTx/>
              <a:buChar char="-"/>
            </a:pPr>
            <a:r>
              <a:rPr lang="zh-CN" altLang="en-US" sz="2800" b="0" dirty="0" smtClean="0"/>
              <a:t>营销活动回顾</a:t>
            </a:r>
            <a:endParaRPr lang="en-US" altLang="zh-CN" sz="2800" b="0" dirty="0" smtClean="0"/>
          </a:p>
          <a:p>
            <a:pPr marL="685800" indent="-685800">
              <a:lnSpc>
                <a:spcPts val="3000"/>
              </a:lnSpc>
              <a:buFontTx/>
              <a:buChar char="-"/>
            </a:pPr>
            <a:r>
              <a:rPr lang="zh-CN" altLang="en-US" sz="2800" b="0" dirty="0" smtClean="0"/>
              <a:t>重点营销活动分析</a:t>
            </a:r>
            <a:endParaRPr lang="en-US" altLang="zh-CN" sz="2800" b="0" dirty="0" smtClean="0"/>
          </a:p>
          <a:p>
            <a:pPr marL="685800" indent="-685800">
              <a:lnSpc>
                <a:spcPts val="3000"/>
              </a:lnSpc>
              <a:buFontTx/>
              <a:buChar char="-"/>
            </a:pPr>
            <a:r>
              <a:rPr lang="zh-CN" altLang="en-US" sz="1800" b="0" dirty="0" smtClean="0"/>
              <a:t>刘涛代言理财通（</a:t>
            </a:r>
            <a:r>
              <a:rPr lang="en-US" altLang="zh-CN" sz="1800" b="0" dirty="0"/>
              <a:t>2016</a:t>
            </a:r>
            <a:r>
              <a:rPr lang="zh-CN" altLang="en-US" sz="1800" b="0" dirty="0"/>
              <a:t>年</a:t>
            </a:r>
            <a:r>
              <a:rPr lang="en-US" altLang="zh-CN" sz="1800" b="0" dirty="0"/>
              <a:t>11</a:t>
            </a:r>
            <a:r>
              <a:rPr lang="zh-CN" altLang="en-US" sz="1800" b="0" dirty="0"/>
              <a:t>月</a:t>
            </a:r>
            <a:r>
              <a:rPr lang="en-US" altLang="zh-CN" sz="1800" b="0" dirty="0"/>
              <a:t>23</a:t>
            </a:r>
            <a:r>
              <a:rPr lang="zh-CN" altLang="en-US" sz="1800" b="0" dirty="0"/>
              <a:t>日</a:t>
            </a:r>
            <a:r>
              <a:rPr lang="en-US" altLang="zh-CN" sz="1800" b="0" dirty="0"/>
              <a:t>-12</a:t>
            </a:r>
            <a:r>
              <a:rPr lang="zh-CN" altLang="en-US" sz="1800" b="0" dirty="0"/>
              <a:t>月</a:t>
            </a:r>
            <a:r>
              <a:rPr lang="en-US" altLang="zh-CN" sz="1800" b="0" dirty="0"/>
              <a:t>31</a:t>
            </a:r>
            <a:r>
              <a:rPr lang="zh-CN" altLang="en-US" sz="1800" b="0" dirty="0"/>
              <a:t>日</a:t>
            </a:r>
            <a:r>
              <a:rPr lang="zh-CN" altLang="en-US" sz="1800" b="0" dirty="0" smtClean="0"/>
              <a:t>）</a:t>
            </a:r>
            <a:endParaRPr lang="en-US" altLang="zh-CN" sz="1800" b="0" dirty="0" smtClean="0"/>
          </a:p>
          <a:p>
            <a:pPr marL="685800" indent="-685800">
              <a:lnSpc>
                <a:spcPts val="3000"/>
              </a:lnSpc>
              <a:buFontTx/>
              <a:buChar char="-"/>
            </a:pPr>
            <a:r>
              <a:rPr lang="zh-CN" altLang="en-US" sz="1800" b="0" dirty="0">
                <a:solidFill>
                  <a:schemeClr val="bg1">
                    <a:lumMod val="65000"/>
                  </a:schemeClr>
                </a:solidFill>
              </a:rPr>
              <a:t>好运存起来</a:t>
            </a:r>
            <a:r>
              <a:rPr lang="zh-CN" altLang="en-US" sz="1800" b="0" dirty="0" smtClean="0">
                <a:solidFill>
                  <a:schemeClr val="bg1">
                    <a:lumMod val="65000"/>
                  </a:schemeClr>
                </a:solidFill>
              </a:rPr>
              <a:t>（</a:t>
            </a:r>
            <a:r>
              <a:rPr lang="en-US" altLang="zh-CN" sz="1800" b="0" dirty="0" smtClean="0">
                <a:solidFill>
                  <a:schemeClr val="bg1">
                    <a:lumMod val="65000"/>
                  </a:schemeClr>
                </a:solidFill>
              </a:rPr>
              <a:t>2017</a:t>
            </a:r>
            <a:r>
              <a:rPr lang="zh-CN" altLang="en-US" sz="1800" b="0" dirty="0">
                <a:solidFill>
                  <a:schemeClr val="bg1">
                    <a:lumMod val="65000"/>
                  </a:schemeClr>
                </a:solidFill>
              </a:rPr>
              <a:t>年</a:t>
            </a:r>
            <a:r>
              <a:rPr lang="en-US" altLang="zh-CN" sz="1800" b="0" dirty="0">
                <a:solidFill>
                  <a:schemeClr val="bg1">
                    <a:lumMod val="65000"/>
                  </a:schemeClr>
                </a:solidFill>
              </a:rPr>
              <a:t>1</a:t>
            </a:r>
            <a:r>
              <a:rPr lang="zh-CN" altLang="en-US" sz="1800" b="0" dirty="0">
                <a:solidFill>
                  <a:schemeClr val="bg1">
                    <a:lumMod val="65000"/>
                  </a:schemeClr>
                </a:solidFill>
              </a:rPr>
              <a:t>月</a:t>
            </a:r>
            <a:r>
              <a:rPr lang="en-US" altLang="zh-CN" sz="1800" b="0" dirty="0">
                <a:solidFill>
                  <a:schemeClr val="bg1">
                    <a:lumMod val="65000"/>
                  </a:schemeClr>
                </a:solidFill>
              </a:rPr>
              <a:t>20</a:t>
            </a:r>
            <a:r>
              <a:rPr lang="zh-CN" altLang="en-US" sz="1800" b="0" dirty="0">
                <a:solidFill>
                  <a:schemeClr val="bg1">
                    <a:lumMod val="65000"/>
                  </a:schemeClr>
                </a:solidFill>
              </a:rPr>
              <a:t>日</a:t>
            </a:r>
            <a:r>
              <a:rPr lang="en-US" altLang="zh-CN" sz="1800" b="0" dirty="0">
                <a:solidFill>
                  <a:schemeClr val="bg1">
                    <a:lumMod val="65000"/>
                  </a:schemeClr>
                </a:solidFill>
              </a:rPr>
              <a:t>-2</a:t>
            </a:r>
            <a:r>
              <a:rPr lang="zh-CN" altLang="en-US" sz="1800" b="0" dirty="0">
                <a:solidFill>
                  <a:schemeClr val="bg1">
                    <a:lumMod val="65000"/>
                  </a:schemeClr>
                </a:solidFill>
              </a:rPr>
              <a:t>月中）</a:t>
            </a:r>
            <a:endParaRPr lang="en-US" altLang="zh-CN" sz="1800" b="0" dirty="0" smtClean="0">
              <a:solidFill>
                <a:schemeClr val="bg1">
                  <a:lumMod val="65000"/>
                </a:schemeClr>
              </a:solidFill>
            </a:endParaRPr>
          </a:p>
          <a:p>
            <a:pPr marL="685800" indent="-685800">
              <a:lnSpc>
                <a:spcPts val="3000"/>
              </a:lnSpc>
              <a:buFontTx/>
              <a:buChar char="-"/>
            </a:pPr>
            <a:r>
              <a:rPr lang="zh-CN" altLang="en-US" sz="1800" b="0" dirty="0">
                <a:solidFill>
                  <a:schemeClr val="bg1">
                    <a:lumMod val="65000"/>
                  </a:schemeClr>
                </a:solidFill>
              </a:rPr>
              <a:t>月存越有钱</a:t>
            </a:r>
            <a:r>
              <a:rPr lang="en-US" altLang="zh-CN" sz="1800" b="0" dirty="0">
                <a:solidFill>
                  <a:schemeClr val="bg1">
                    <a:lumMod val="65000"/>
                  </a:schemeClr>
                </a:solidFill>
              </a:rPr>
              <a:t>&amp;</a:t>
            </a:r>
            <a:r>
              <a:rPr lang="zh-CN" altLang="en-US" sz="1800" b="0" dirty="0">
                <a:solidFill>
                  <a:schemeClr val="bg1">
                    <a:lumMod val="65000"/>
                  </a:schemeClr>
                </a:solidFill>
              </a:rPr>
              <a:t>拥有体造句大赛</a:t>
            </a:r>
            <a:r>
              <a:rPr lang="en-US" altLang="zh-CN" sz="1800" b="0" dirty="0">
                <a:solidFill>
                  <a:schemeClr val="bg1">
                    <a:lumMod val="65000"/>
                  </a:schemeClr>
                </a:solidFill>
              </a:rPr>
              <a:t>(17</a:t>
            </a:r>
            <a:r>
              <a:rPr lang="zh-CN" altLang="en-US" sz="1800" b="0" dirty="0">
                <a:solidFill>
                  <a:schemeClr val="bg1">
                    <a:lumMod val="65000"/>
                  </a:schemeClr>
                </a:solidFill>
              </a:rPr>
              <a:t>年</a:t>
            </a:r>
            <a:r>
              <a:rPr lang="en-US" altLang="zh-CN" sz="1800" b="0" dirty="0">
                <a:solidFill>
                  <a:schemeClr val="bg1">
                    <a:lumMod val="65000"/>
                  </a:schemeClr>
                </a:solidFill>
              </a:rPr>
              <a:t>7</a:t>
            </a:r>
            <a:r>
              <a:rPr lang="zh-CN" altLang="en-US" sz="1800" b="0" dirty="0">
                <a:solidFill>
                  <a:schemeClr val="bg1">
                    <a:lumMod val="65000"/>
                  </a:schemeClr>
                </a:solidFill>
              </a:rPr>
              <a:t>月）</a:t>
            </a:r>
          </a:p>
        </p:txBody>
      </p:sp>
      <p:sp>
        <p:nvSpPr>
          <p:cNvPr id="4" name="文本占位符 3"/>
          <p:cNvSpPr>
            <a:spLocks noGrp="1"/>
          </p:cNvSpPr>
          <p:nvPr>
            <p:ph type="body" sz="quarter" idx="11"/>
          </p:nvPr>
        </p:nvSpPr>
        <p:spPr>
          <a:xfrm>
            <a:off x="2617747" y="3411125"/>
            <a:ext cx="793712" cy="587551"/>
          </a:xfrm>
        </p:spPr>
        <p:txBody>
          <a:bodyPr/>
          <a:lstStyle/>
          <a:p>
            <a:r>
              <a:rPr lang="en-US" altLang="zh-CN" sz="5400" dirty="0" smtClean="0"/>
              <a:t>3</a:t>
            </a:r>
            <a:endParaRPr lang="zh-CN" altLang="en-US" sz="5400" dirty="0"/>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7741" y="16200"/>
            <a:ext cx="1437345" cy="292893"/>
          </a:xfrm>
          <a:prstGeom prst="rect">
            <a:avLst/>
          </a:prstGeom>
        </p:spPr>
      </p:pic>
    </p:spTree>
    <p:extLst>
      <p:ext uri="{BB962C8B-B14F-4D97-AF65-F5344CB8AC3E}">
        <p14:creationId xmlns:p14="http://schemas.microsoft.com/office/powerpoint/2010/main" val="444578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46</a:t>
            </a:fld>
            <a:endParaRPr lang="zh-CN" altLang="en-US">
              <a:solidFill>
                <a:srgbClr val="2B2929"/>
              </a:solidFill>
            </a:endParaRPr>
          </a:p>
        </p:txBody>
      </p:sp>
      <p:sp>
        <p:nvSpPr>
          <p:cNvPr id="5" name="矩形 4"/>
          <p:cNvSpPr/>
          <p:nvPr/>
        </p:nvSpPr>
        <p:spPr>
          <a:xfrm>
            <a:off x="3128306" y="2134151"/>
            <a:ext cx="5553315" cy="400110"/>
          </a:xfrm>
          <a:prstGeom prst="rect">
            <a:avLst/>
          </a:prstGeom>
        </p:spPr>
        <p:txBody>
          <a:bodyPr wrap="none">
            <a:spAutoFit/>
          </a:bodyPr>
          <a:lstStyle/>
          <a:p>
            <a:r>
              <a:rPr lang="zh-CN" altLang="en-US" sz="2000" dirty="0"/>
              <a:t>刘涛代言理财通（</a:t>
            </a:r>
            <a:r>
              <a:rPr lang="en-US" altLang="zh-CN" sz="2000" dirty="0"/>
              <a:t>2016</a:t>
            </a:r>
            <a:r>
              <a:rPr lang="zh-CN" altLang="en-US" sz="2000" dirty="0"/>
              <a:t>年</a:t>
            </a:r>
            <a:r>
              <a:rPr lang="en-US" altLang="zh-CN" sz="2000" dirty="0"/>
              <a:t>11</a:t>
            </a:r>
            <a:r>
              <a:rPr lang="zh-CN" altLang="en-US" sz="2000" dirty="0"/>
              <a:t>月</a:t>
            </a:r>
            <a:r>
              <a:rPr lang="en-US" altLang="zh-CN" sz="2000" dirty="0"/>
              <a:t>23</a:t>
            </a:r>
            <a:r>
              <a:rPr lang="zh-CN" altLang="en-US" sz="2000" dirty="0"/>
              <a:t>日</a:t>
            </a:r>
            <a:r>
              <a:rPr lang="en-US" altLang="zh-CN" sz="2000" dirty="0"/>
              <a:t>-12</a:t>
            </a:r>
            <a:r>
              <a:rPr lang="zh-CN" altLang="en-US" sz="2000" dirty="0"/>
              <a:t>月</a:t>
            </a:r>
            <a:r>
              <a:rPr lang="en-US" altLang="zh-CN" sz="2000" dirty="0"/>
              <a:t>31</a:t>
            </a:r>
            <a:r>
              <a:rPr lang="zh-CN" altLang="en-US" sz="2000" dirty="0"/>
              <a:t>日）</a:t>
            </a:r>
          </a:p>
        </p:txBody>
      </p:sp>
      <p:sp>
        <p:nvSpPr>
          <p:cNvPr id="6" name="圆角矩形 5"/>
          <p:cNvSpPr/>
          <p:nvPr/>
        </p:nvSpPr>
        <p:spPr>
          <a:xfrm>
            <a:off x="1635618" y="1661375"/>
            <a:ext cx="8538692" cy="4005329"/>
          </a:xfrm>
          <a:prstGeom prst="roundRect">
            <a:avLst>
              <a:gd name="adj" fmla="val 1023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2"/>
          <a:srcRect l="2529" t="39749" r="42266"/>
          <a:stretch/>
        </p:blipFill>
        <p:spPr>
          <a:xfrm>
            <a:off x="3503053" y="2534261"/>
            <a:ext cx="4803820" cy="2714567"/>
          </a:xfrm>
          <a:prstGeom prst="rect">
            <a:avLst/>
          </a:prstGeom>
        </p:spPr>
      </p:pic>
      <p:pic>
        <p:nvPicPr>
          <p:cNvPr id="8"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7741" y="16200"/>
            <a:ext cx="1437345" cy="292893"/>
          </a:xfrm>
          <a:prstGeom prst="rect">
            <a:avLst/>
          </a:prstGeom>
        </p:spPr>
      </p:pic>
    </p:spTree>
    <p:extLst>
      <p:ext uri="{BB962C8B-B14F-4D97-AF65-F5344CB8AC3E}">
        <p14:creationId xmlns:p14="http://schemas.microsoft.com/office/powerpoint/2010/main" val="3740041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3247262968"/>
              </p:ext>
            </p:extLst>
          </p:nvPr>
        </p:nvGraphicFramePr>
        <p:xfrm>
          <a:off x="874713" y="2228598"/>
          <a:ext cx="10377055" cy="3798716"/>
        </p:xfrm>
        <a:graphic>
          <a:graphicData uri="http://schemas.openxmlformats.org/drawingml/2006/chart">
            <c:chart xmlns:c="http://schemas.openxmlformats.org/drawingml/2006/chart" xmlns:r="http://schemas.openxmlformats.org/officeDocument/2006/relationships" r:id="rId2"/>
          </a:graphicData>
        </a:graphic>
      </p:graphicFrame>
      <p:sp>
        <p:nvSpPr>
          <p:cNvPr id="19" name="矩形 18"/>
          <p:cNvSpPr/>
          <p:nvPr/>
        </p:nvSpPr>
        <p:spPr>
          <a:xfrm>
            <a:off x="1767502" y="2493219"/>
            <a:ext cx="1599723" cy="1096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smtClean="0">
                <a:solidFill>
                  <a:schemeClr val="tx1"/>
                </a:solidFill>
                <a:hlinkClick r:id="rId3" tooltip="2016-11-23 22:41"/>
              </a:rPr>
              <a:t>2016-11-24 </a:t>
            </a:r>
            <a:endParaRPr lang="en-US" altLang="zh-CN" sz="1100" dirty="0" smtClean="0">
              <a:solidFill>
                <a:schemeClr val="tx1"/>
              </a:solidFill>
            </a:endParaRPr>
          </a:p>
          <a:p>
            <a:pPr algn="ctr"/>
            <a:r>
              <a:rPr lang="zh-CN" altLang="en-US" sz="1100" dirty="0" smtClean="0">
                <a:solidFill>
                  <a:schemeClr val="tx1"/>
                </a:solidFill>
              </a:rPr>
              <a:t>刘涛代</a:t>
            </a:r>
            <a:r>
              <a:rPr lang="zh-CN" altLang="en-US" sz="1100" dirty="0">
                <a:solidFill>
                  <a:schemeClr val="tx1"/>
                </a:solidFill>
              </a:rPr>
              <a:t>言腾讯理财通的首支广告片</a:t>
            </a:r>
            <a:r>
              <a:rPr lang="zh-CN" altLang="en-US" sz="1100" dirty="0" smtClean="0">
                <a:solidFill>
                  <a:schemeClr val="tx1"/>
                </a:solidFill>
              </a:rPr>
              <a:t>上线</a:t>
            </a:r>
            <a:endParaRPr lang="en-US" altLang="zh-CN" sz="1100" dirty="0" smtClean="0">
              <a:solidFill>
                <a:schemeClr val="tx1"/>
              </a:solidFill>
            </a:endParaRPr>
          </a:p>
          <a:p>
            <a:pPr algn="ctr"/>
            <a:r>
              <a:rPr lang="en-US" altLang="zh-CN" sz="1100" dirty="0" smtClean="0">
                <a:solidFill>
                  <a:schemeClr val="tx1"/>
                </a:solidFill>
              </a:rPr>
              <a:t>《</a:t>
            </a:r>
            <a:r>
              <a:rPr lang="zh-CN" altLang="en-US" sz="1100" dirty="0" smtClean="0">
                <a:solidFill>
                  <a:schemeClr val="tx1"/>
                </a:solidFill>
              </a:rPr>
              <a:t>千金难买早知道</a:t>
            </a:r>
            <a:r>
              <a:rPr lang="en-US" altLang="zh-CN" sz="1100" dirty="0" smtClean="0">
                <a:solidFill>
                  <a:schemeClr val="tx1"/>
                </a:solidFill>
              </a:rPr>
              <a:t>》</a:t>
            </a:r>
          </a:p>
          <a:p>
            <a:pPr algn="ctr"/>
            <a:r>
              <a:rPr lang="zh-CN" altLang="en-US" sz="1100" dirty="0" smtClean="0">
                <a:solidFill>
                  <a:schemeClr val="tx1"/>
                </a:solidFill>
              </a:rPr>
              <a:t>并有转发抽奖活动</a:t>
            </a:r>
            <a:endParaRPr lang="zh-CN" altLang="en-US" sz="1100" dirty="0">
              <a:solidFill>
                <a:schemeClr val="tx1"/>
              </a:solidFill>
            </a:endParaRPr>
          </a:p>
        </p:txBody>
      </p:sp>
      <p:pic>
        <p:nvPicPr>
          <p:cNvPr id="20" name="图片 19"/>
          <p:cNvPicPr>
            <a:picLocks noChangeAspect="1"/>
          </p:cNvPicPr>
          <p:nvPr/>
        </p:nvPicPr>
        <p:blipFill>
          <a:blip r:embed="rId4"/>
          <a:stretch>
            <a:fillRect/>
          </a:stretch>
        </p:blipFill>
        <p:spPr>
          <a:xfrm>
            <a:off x="2011347" y="3653604"/>
            <a:ext cx="1112032" cy="796649"/>
          </a:xfrm>
          <a:prstGeom prst="rect">
            <a:avLst/>
          </a:prstGeom>
        </p:spPr>
      </p:pic>
      <p:pic>
        <p:nvPicPr>
          <p:cNvPr id="33"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34" name="标题 42"/>
          <p:cNvSpPr>
            <a:spLocks noGrp="1"/>
          </p:cNvSpPr>
          <p:nvPr>
            <p:ph type="title"/>
          </p:nvPr>
        </p:nvSpPr>
        <p:spPr>
          <a:xfrm>
            <a:off x="902595" y="305885"/>
            <a:ext cx="9928538" cy="713305"/>
          </a:xfrm>
        </p:spPr>
        <p:txBody>
          <a:bodyPr/>
          <a:lstStyle/>
          <a:p>
            <a:pPr>
              <a:lnSpc>
                <a:spcPts val="3600"/>
              </a:lnSpc>
            </a:pPr>
            <a:r>
              <a:rPr lang="zh-CN" altLang="en-US" sz="2600" dirty="0" smtClean="0">
                <a:solidFill>
                  <a:schemeClr val="tx1"/>
                </a:solidFill>
              </a:rPr>
              <a:t>刘涛代言理财通及视频上线当天，通过刘涛</a:t>
            </a:r>
            <a:r>
              <a:rPr lang="zh-CN" altLang="en-US" sz="2600" dirty="0">
                <a:solidFill>
                  <a:schemeClr val="tx1"/>
                </a:solidFill>
              </a:rPr>
              <a:t>微博转发</a:t>
            </a:r>
            <a:r>
              <a:rPr lang="zh-CN" altLang="en-US" sz="2600" dirty="0" smtClean="0">
                <a:solidFill>
                  <a:schemeClr val="tx1"/>
                </a:solidFill>
              </a:rPr>
              <a:t>获得</a:t>
            </a:r>
            <a:r>
              <a:rPr lang="zh-CN" altLang="en-US" sz="2600" dirty="0">
                <a:solidFill>
                  <a:schemeClr val="tx1"/>
                </a:solidFill>
              </a:rPr>
              <a:t>声</a:t>
            </a:r>
            <a:r>
              <a:rPr lang="zh-CN" altLang="en-US" sz="2600" dirty="0" smtClean="0">
                <a:solidFill>
                  <a:schemeClr val="tx1"/>
                </a:solidFill>
              </a:rPr>
              <a:t>量峰值。</a:t>
            </a:r>
            <a:endParaRPr lang="zh-CN" altLang="en-US" sz="2600" dirty="0"/>
          </a:p>
        </p:txBody>
      </p:sp>
      <p:sp>
        <p:nvSpPr>
          <p:cNvPr id="13" name="圆角矩形标注 12"/>
          <p:cNvSpPr/>
          <p:nvPr/>
        </p:nvSpPr>
        <p:spPr>
          <a:xfrm>
            <a:off x="1782675" y="1969231"/>
            <a:ext cx="1326524" cy="518733"/>
          </a:xfrm>
          <a:prstGeom prst="wedgeRoundRectCallout">
            <a:avLst>
              <a:gd name="adj1" fmla="val -37651"/>
              <a:gd name="adj2" fmla="val 75152"/>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C00000"/>
                </a:solidFill>
              </a:rPr>
              <a:t>其中刘涛转发带来</a:t>
            </a:r>
            <a:r>
              <a:rPr lang="en-US" altLang="zh-CN" sz="1200" dirty="0" smtClean="0">
                <a:solidFill>
                  <a:srgbClr val="C00000"/>
                </a:solidFill>
              </a:rPr>
              <a:t>68,000</a:t>
            </a:r>
            <a:r>
              <a:rPr lang="zh-CN" altLang="en-US" sz="1200" dirty="0" smtClean="0">
                <a:solidFill>
                  <a:srgbClr val="C00000"/>
                </a:solidFill>
              </a:rPr>
              <a:t>声量</a:t>
            </a:r>
            <a:endParaRPr lang="zh-CN" altLang="en-US" sz="1200" dirty="0">
              <a:solidFill>
                <a:srgbClr val="C00000"/>
              </a:solidFill>
            </a:endParaRPr>
          </a:p>
        </p:txBody>
      </p:sp>
      <p:sp>
        <p:nvSpPr>
          <p:cNvPr id="2" name="文本框 1"/>
          <p:cNvSpPr txBox="1"/>
          <p:nvPr/>
        </p:nvSpPr>
        <p:spPr>
          <a:xfrm>
            <a:off x="3781707" y="2703997"/>
            <a:ext cx="2606865" cy="1054135"/>
          </a:xfrm>
          <a:prstGeom prst="rect">
            <a:avLst/>
          </a:prstGeom>
          <a:noFill/>
        </p:spPr>
        <p:txBody>
          <a:bodyPr wrap="square" rtlCol="0">
            <a:spAutoFit/>
          </a:bodyPr>
          <a:lstStyle/>
          <a:p>
            <a:pPr>
              <a:lnSpc>
                <a:spcPts val="2500"/>
              </a:lnSpc>
            </a:pPr>
            <a:r>
              <a:rPr lang="zh-CN" altLang="en-US" dirty="0"/>
              <a:t>活动总声</a:t>
            </a:r>
            <a:r>
              <a:rPr lang="zh-CN" altLang="en-US" dirty="0" smtClean="0"/>
              <a:t>量</a:t>
            </a:r>
            <a:r>
              <a:rPr lang="en-US" altLang="zh-CN" dirty="0" smtClean="0"/>
              <a:t>=</a:t>
            </a:r>
            <a:r>
              <a:rPr lang="en-US" altLang="zh-CN" b="1" dirty="0" smtClean="0">
                <a:solidFill>
                  <a:srgbClr val="C00000"/>
                </a:solidFill>
              </a:rPr>
              <a:t>105,584</a:t>
            </a:r>
          </a:p>
          <a:p>
            <a:pPr>
              <a:lnSpc>
                <a:spcPts val="2500"/>
              </a:lnSpc>
            </a:pPr>
            <a:r>
              <a:rPr lang="zh-CN" altLang="en-US" dirty="0"/>
              <a:t>其中，</a:t>
            </a:r>
            <a:r>
              <a:rPr lang="en-US" altLang="zh-CN" b="1" dirty="0">
                <a:solidFill>
                  <a:srgbClr val="C00000"/>
                </a:solidFill>
              </a:rPr>
              <a:t>98%</a:t>
            </a:r>
            <a:r>
              <a:rPr lang="zh-CN" altLang="en-US" dirty="0"/>
              <a:t>的声量提到</a:t>
            </a:r>
            <a:r>
              <a:rPr lang="zh-CN" altLang="en-US" dirty="0" smtClean="0"/>
              <a:t>“理财通”</a:t>
            </a:r>
            <a:endParaRPr lang="zh-CN" altLang="en-US" dirty="0"/>
          </a:p>
        </p:txBody>
      </p:sp>
      <p:pic>
        <p:nvPicPr>
          <p:cNvPr id="18" name="图片 17"/>
          <p:cNvPicPr>
            <a:picLocks noChangeAspect="1"/>
          </p:cNvPicPr>
          <p:nvPr/>
        </p:nvPicPr>
        <p:blipFill>
          <a:blip r:embed="rId6"/>
          <a:stretch>
            <a:fillRect/>
          </a:stretch>
        </p:blipFill>
        <p:spPr>
          <a:xfrm>
            <a:off x="6336488" y="2301752"/>
            <a:ext cx="4613193" cy="2884792"/>
          </a:xfrm>
          <a:prstGeom prst="rect">
            <a:avLst/>
          </a:prstGeom>
        </p:spPr>
      </p:pic>
      <p:sp>
        <p:nvSpPr>
          <p:cNvPr id="26" name="文本框 25"/>
          <p:cNvSpPr txBox="1"/>
          <p:nvPr/>
        </p:nvSpPr>
        <p:spPr>
          <a:xfrm>
            <a:off x="3445353" y="1936245"/>
            <a:ext cx="5044971" cy="369332"/>
          </a:xfrm>
          <a:prstGeom prst="rect">
            <a:avLst/>
          </a:prstGeom>
          <a:noFill/>
        </p:spPr>
        <p:txBody>
          <a:bodyPr wrap="none" rtlCol="0">
            <a:spAutoFit/>
          </a:bodyPr>
          <a:lstStyle/>
          <a:p>
            <a:r>
              <a:rPr lang="en-US" altLang="zh-CN" dirty="0" smtClean="0"/>
              <a:t>[  #</a:t>
            </a:r>
            <a:r>
              <a:rPr lang="zh-CN" altLang="en-US" dirty="0" smtClean="0"/>
              <a:t>刘涛代言理财通</a:t>
            </a:r>
            <a:r>
              <a:rPr lang="en-US" altLang="zh-CN" dirty="0" smtClean="0"/>
              <a:t># </a:t>
            </a:r>
            <a:r>
              <a:rPr lang="zh-CN" altLang="en-US" dirty="0" smtClean="0"/>
              <a:t>活动分天声量及词云分析  </a:t>
            </a:r>
            <a:r>
              <a:rPr lang="en-US" altLang="zh-CN" dirty="0" smtClean="0"/>
              <a:t>]</a:t>
            </a:r>
            <a:endParaRPr lang="zh-CN" altLang="en-US" dirty="0"/>
          </a:p>
        </p:txBody>
      </p:sp>
      <p:sp>
        <p:nvSpPr>
          <p:cNvPr id="4" name="椭圆 3"/>
          <p:cNvSpPr/>
          <p:nvPr/>
        </p:nvSpPr>
        <p:spPr>
          <a:xfrm>
            <a:off x="8963696" y="3271233"/>
            <a:ext cx="463639" cy="270457"/>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8908678" y="3070077"/>
            <a:ext cx="463639" cy="270457"/>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89716" y="1260537"/>
            <a:ext cx="7545655" cy="523220"/>
          </a:xfrm>
          <a:prstGeom prst="rect">
            <a:avLst/>
          </a:prstGeom>
          <a:noFill/>
        </p:spPr>
        <p:txBody>
          <a:bodyPr wrap="none" rtlCol="0">
            <a:spAutoFit/>
          </a:bodyPr>
          <a:lstStyle/>
          <a:p>
            <a:r>
              <a:rPr lang="en-US" altLang="zh-CN" sz="1400" dirty="0" smtClean="0"/>
              <a:t>69%</a:t>
            </a:r>
            <a:r>
              <a:rPr lang="zh-CN" altLang="en-US" sz="1400" dirty="0" smtClean="0"/>
              <a:t>的活动声量靠刘涛微博转发带来。除视频上线当天外，活动期间未出现其它声量高峰。</a:t>
            </a:r>
            <a:endParaRPr lang="en-US" altLang="zh-CN" sz="1400" dirty="0" smtClean="0"/>
          </a:p>
          <a:p>
            <a:r>
              <a:rPr lang="zh-CN" altLang="en-US" sz="1400" dirty="0" smtClean="0"/>
              <a:t>借欢乐颂热度及刘涛形象塑造了“稳健”的产品形象。</a:t>
            </a:r>
            <a:endParaRPr lang="zh-CN" altLang="en-US" sz="1400" dirty="0"/>
          </a:p>
        </p:txBody>
      </p:sp>
      <p:sp>
        <p:nvSpPr>
          <p:cNvPr id="16" name="椭圆 15"/>
          <p:cNvSpPr/>
          <p:nvPr/>
        </p:nvSpPr>
        <p:spPr>
          <a:xfrm>
            <a:off x="8623200" y="3362430"/>
            <a:ext cx="463639" cy="270457"/>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22293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2595" y="221615"/>
            <a:ext cx="9761635" cy="1046797"/>
          </a:xfrm>
        </p:spPr>
        <p:txBody>
          <a:bodyPr/>
          <a:lstStyle/>
          <a:p>
            <a:pPr>
              <a:lnSpc>
                <a:spcPts val="3600"/>
              </a:lnSpc>
            </a:pPr>
            <a:r>
              <a:rPr lang="zh-CN" altLang="en-US" sz="2600" dirty="0" smtClean="0">
                <a:solidFill>
                  <a:schemeClr val="tx1"/>
                </a:solidFill>
              </a:rPr>
              <a:t>活动粉丝与理财通粉丝相比，女性占比较大。活动更帮助理财通吸引更多</a:t>
            </a:r>
            <a:r>
              <a:rPr lang="en-US" altLang="zh-CN" sz="2600" dirty="0" smtClean="0">
                <a:solidFill>
                  <a:schemeClr val="tx1"/>
                </a:solidFill>
              </a:rPr>
              <a:t>23-39</a:t>
            </a:r>
            <a:r>
              <a:rPr lang="zh-CN" altLang="en-US" sz="2600" dirty="0" smtClean="0">
                <a:solidFill>
                  <a:schemeClr val="tx1"/>
                </a:solidFill>
              </a:rPr>
              <a:t>岁之间的粉丝群体。</a:t>
            </a:r>
            <a:endParaRPr lang="zh-CN" altLang="en-US" sz="2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48</a:t>
            </a:fld>
            <a:endParaRPr lang="zh-CN" altLang="en-US">
              <a:solidFill>
                <a:srgbClr val="2B2929"/>
              </a:solidFill>
            </a:endParaRPr>
          </a:p>
        </p:txBody>
      </p:sp>
      <p:sp>
        <p:nvSpPr>
          <p:cNvPr id="6" name="文本框 5"/>
          <p:cNvSpPr txBox="1"/>
          <p:nvPr/>
        </p:nvSpPr>
        <p:spPr>
          <a:xfrm>
            <a:off x="1274304" y="1928992"/>
            <a:ext cx="3929281" cy="369332"/>
          </a:xfrm>
          <a:prstGeom prst="rect">
            <a:avLst/>
          </a:prstGeom>
          <a:noFill/>
        </p:spPr>
        <p:txBody>
          <a:bodyPr wrap="none" rtlCol="0">
            <a:spAutoFit/>
          </a:bodyPr>
          <a:lstStyle/>
          <a:p>
            <a:r>
              <a:rPr lang="en-US" altLang="zh-CN" dirty="0" smtClean="0"/>
              <a:t>[ #</a:t>
            </a:r>
            <a:r>
              <a:rPr lang="zh-CN" altLang="en-US" dirty="0"/>
              <a:t>刘涛的理财经</a:t>
            </a:r>
            <a:r>
              <a:rPr lang="en-US" altLang="zh-CN" dirty="0"/>
              <a:t>#</a:t>
            </a:r>
            <a:r>
              <a:rPr lang="zh-CN" altLang="en-US" dirty="0"/>
              <a:t>活动人群</a:t>
            </a:r>
            <a:r>
              <a:rPr lang="zh-CN" altLang="en-US" dirty="0" smtClean="0"/>
              <a:t>性别分析 </a:t>
            </a:r>
            <a:r>
              <a:rPr lang="en-US" altLang="zh-CN" dirty="0" smtClean="0"/>
              <a:t>]</a:t>
            </a:r>
            <a:endParaRPr lang="zh-CN" altLang="en-US" dirty="0"/>
          </a:p>
        </p:txBody>
      </p:sp>
      <p:graphicFrame>
        <p:nvGraphicFramePr>
          <p:cNvPr id="7" name="图表 6"/>
          <p:cNvGraphicFramePr/>
          <p:nvPr>
            <p:extLst>
              <p:ext uri="{D42A27DB-BD31-4B8C-83A1-F6EECF244321}">
                <p14:modId xmlns:p14="http://schemas.microsoft.com/office/powerpoint/2010/main" val="4040523559"/>
              </p:ext>
            </p:extLst>
          </p:nvPr>
        </p:nvGraphicFramePr>
        <p:xfrm>
          <a:off x="730232" y="2548466"/>
          <a:ext cx="5017424" cy="3785809"/>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p:cNvSpPr txBox="1"/>
          <p:nvPr/>
        </p:nvSpPr>
        <p:spPr>
          <a:xfrm>
            <a:off x="6734949" y="1934877"/>
            <a:ext cx="3929281" cy="369332"/>
          </a:xfrm>
          <a:prstGeom prst="rect">
            <a:avLst/>
          </a:prstGeom>
          <a:noFill/>
        </p:spPr>
        <p:txBody>
          <a:bodyPr wrap="none" rtlCol="0">
            <a:spAutoFit/>
          </a:bodyPr>
          <a:lstStyle/>
          <a:p>
            <a:r>
              <a:rPr lang="en-US" altLang="zh-CN" dirty="0" smtClean="0"/>
              <a:t>[ #</a:t>
            </a:r>
            <a:r>
              <a:rPr lang="zh-CN" altLang="en-US" dirty="0"/>
              <a:t>刘涛的理财经</a:t>
            </a:r>
            <a:r>
              <a:rPr lang="en-US" altLang="zh-CN" dirty="0"/>
              <a:t>#</a:t>
            </a:r>
            <a:r>
              <a:rPr lang="zh-CN" altLang="en-US" dirty="0"/>
              <a:t>活动</a:t>
            </a:r>
            <a:r>
              <a:rPr lang="zh-CN" altLang="en-US" dirty="0" smtClean="0"/>
              <a:t>人群</a:t>
            </a:r>
            <a:r>
              <a:rPr lang="zh-CN" altLang="en-US" dirty="0"/>
              <a:t>年龄</a:t>
            </a:r>
            <a:r>
              <a:rPr lang="zh-CN" altLang="en-US" dirty="0" smtClean="0"/>
              <a:t>分析 </a:t>
            </a:r>
            <a:r>
              <a:rPr lang="en-US" altLang="zh-CN" dirty="0" smtClean="0"/>
              <a:t>]</a:t>
            </a:r>
            <a:endParaRPr lang="zh-CN" altLang="en-US" dirty="0"/>
          </a:p>
        </p:txBody>
      </p:sp>
      <p:graphicFrame>
        <p:nvGraphicFramePr>
          <p:cNvPr id="10" name="图表 9"/>
          <p:cNvGraphicFramePr/>
          <p:nvPr>
            <p:extLst>
              <p:ext uri="{D42A27DB-BD31-4B8C-83A1-F6EECF244321}">
                <p14:modId xmlns:p14="http://schemas.microsoft.com/office/powerpoint/2010/main" val="2856181048"/>
              </p:ext>
            </p:extLst>
          </p:nvPr>
        </p:nvGraphicFramePr>
        <p:xfrm>
          <a:off x="6178692" y="2298325"/>
          <a:ext cx="4966952" cy="4035952"/>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12" name="椭圆 11"/>
          <p:cNvSpPr/>
          <p:nvPr/>
        </p:nvSpPr>
        <p:spPr>
          <a:xfrm>
            <a:off x="7120145" y="3082414"/>
            <a:ext cx="901522" cy="182371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475662" y="5017250"/>
            <a:ext cx="901522" cy="52274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55838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2617747" y="3411125"/>
            <a:ext cx="793712" cy="587551"/>
          </a:xfrm>
        </p:spPr>
        <p:txBody>
          <a:bodyPr/>
          <a:lstStyle/>
          <a:p>
            <a:r>
              <a:rPr lang="en-US" altLang="zh-CN" sz="5400" dirty="0" smtClean="0"/>
              <a:t>3</a:t>
            </a:r>
            <a:endParaRPr lang="zh-CN" altLang="en-US" sz="5400" dirty="0"/>
          </a:p>
        </p:txBody>
      </p:sp>
      <p:sp>
        <p:nvSpPr>
          <p:cNvPr id="5" name="文本占位符 2"/>
          <p:cNvSpPr>
            <a:spLocks noGrp="1"/>
          </p:cNvSpPr>
          <p:nvPr>
            <p:ph type="body" sz="quarter" idx="10"/>
          </p:nvPr>
        </p:nvSpPr>
        <p:spPr>
          <a:xfrm>
            <a:off x="3604719" y="3433664"/>
            <a:ext cx="6957533" cy="3424335"/>
          </a:xfrm>
        </p:spPr>
        <p:txBody>
          <a:bodyPr/>
          <a:lstStyle/>
          <a:p>
            <a:r>
              <a:rPr lang="zh-CN" altLang="en-US" dirty="0" smtClean="0"/>
              <a:t>营销活动分析</a:t>
            </a:r>
            <a:endParaRPr lang="en-US" altLang="zh-CN" dirty="0" smtClean="0"/>
          </a:p>
          <a:p>
            <a:pPr marL="685800" indent="-685800">
              <a:lnSpc>
                <a:spcPts val="3000"/>
              </a:lnSpc>
              <a:buFontTx/>
              <a:buChar char="-"/>
            </a:pPr>
            <a:r>
              <a:rPr lang="zh-CN" altLang="en-US" sz="2800" b="0" dirty="0" smtClean="0">
                <a:solidFill>
                  <a:schemeClr val="bg1">
                    <a:lumMod val="65000"/>
                  </a:schemeClr>
                </a:solidFill>
              </a:rPr>
              <a:t>营销活动回顾</a:t>
            </a:r>
            <a:endParaRPr lang="en-US" altLang="zh-CN" sz="2800" b="0" dirty="0" smtClean="0">
              <a:solidFill>
                <a:schemeClr val="bg1">
                  <a:lumMod val="65000"/>
                </a:schemeClr>
              </a:solidFill>
            </a:endParaRPr>
          </a:p>
          <a:p>
            <a:pPr marL="685800" indent="-685800">
              <a:lnSpc>
                <a:spcPts val="3000"/>
              </a:lnSpc>
              <a:buFontTx/>
              <a:buChar char="-"/>
            </a:pPr>
            <a:r>
              <a:rPr lang="zh-CN" altLang="en-US" sz="2800" b="0" dirty="0" smtClean="0"/>
              <a:t>重点营销活动分析</a:t>
            </a:r>
            <a:endParaRPr lang="en-US" altLang="zh-CN" sz="2800" b="0" dirty="0" smtClean="0"/>
          </a:p>
          <a:p>
            <a:pPr marL="685800" indent="-685800">
              <a:lnSpc>
                <a:spcPts val="3000"/>
              </a:lnSpc>
              <a:buFontTx/>
              <a:buChar char="-"/>
            </a:pPr>
            <a:r>
              <a:rPr lang="zh-CN" altLang="en-US" sz="1800" b="0" dirty="0">
                <a:solidFill>
                  <a:schemeClr val="bg1">
                    <a:lumMod val="65000"/>
                  </a:schemeClr>
                </a:solidFill>
              </a:rPr>
              <a:t>刘涛代言理财通（</a:t>
            </a:r>
            <a:r>
              <a:rPr lang="en-US" altLang="zh-CN" sz="1800" b="0" dirty="0">
                <a:solidFill>
                  <a:schemeClr val="bg1">
                    <a:lumMod val="65000"/>
                  </a:schemeClr>
                </a:solidFill>
              </a:rPr>
              <a:t>2016</a:t>
            </a:r>
            <a:r>
              <a:rPr lang="zh-CN" altLang="en-US" sz="1800" b="0" dirty="0">
                <a:solidFill>
                  <a:schemeClr val="bg1">
                    <a:lumMod val="65000"/>
                  </a:schemeClr>
                </a:solidFill>
              </a:rPr>
              <a:t>年</a:t>
            </a:r>
            <a:r>
              <a:rPr lang="en-US" altLang="zh-CN" sz="1800" b="0" dirty="0">
                <a:solidFill>
                  <a:schemeClr val="bg1">
                    <a:lumMod val="65000"/>
                  </a:schemeClr>
                </a:solidFill>
              </a:rPr>
              <a:t>11</a:t>
            </a:r>
            <a:r>
              <a:rPr lang="zh-CN" altLang="en-US" sz="1800" b="0" dirty="0">
                <a:solidFill>
                  <a:schemeClr val="bg1">
                    <a:lumMod val="65000"/>
                  </a:schemeClr>
                </a:solidFill>
              </a:rPr>
              <a:t>月</a:t>
            </a:r>
            <a:r>
              <a:rPr lang="en-US" altLang="zh-CN" sz="1800" b="0" dirty="0">
                <a:solidFill>
                  <a:schemeClr val="bg1">
                    <a:lumMod val="65000"/>
                  </a:schemeClr>
                </a:solidFill>
              </a:rPr>
              <a:t>23</a:t>
            </a:r>
            <a:r>
              <a:rPr lang="zh-CN" altLang="en-US" sz="1800" b="0" dirty="0">
                <a:solidFill>
                  <a:schemeClr val="bg1">
                    <a:lumMod val="65000"/>
                  </a:schemeClr>
                </a:solidFill>
              </a:rPr>
              <a:t>日</a:t>
            </a:r>
            <a:r>
              <a:rPr lang="en-US" altLang="zh-CN" sz="1800" b="0" dirty="0">
                <a:solidFill>
                  <a:schemeClr val="bg1">
                    <a:lumMod val="65000"/>
                  </a:schemeClr>
                </a:solidFill>
              </a:rPr>
              <a:t>-12</a:t>
            </a:r>
            <a:r>
              <a:rPr lang="zh-CN" altLang="en-US" sz="1800" b="0" dirty="0">
                <a:solidFill>
                  <a:schemeClr val="bg1">
                    <a:lumMod val="65000"/>
                  </a:schemeClr>
                </a:solidFill>
              </a:rPr>
              <a:t>月</a:t>
            </a:r>
            <a:r>
              <a:rPr lang="en-US" altLang="zh-CN" sz="1800" b="0" dirty="0">
                <a:solidFill>
                  <a:schemeClr val="bg1">
                    <a:lumMod val="65000"/>
                  </a:schemeClr>
                </a:solidFill>
              </a:rPr>
              <a:t>31</a:t>
            </a:r>
            <a:r>
              <a:rPr lang="zh-CN" altLang="en-US" sz="1800" b="0" dirty="0">
                <a:solidFill>
                  <a:schemeClr val="bg1">
                    <a:lumMod val="65000"/>
                  </a:schemeClr>
                </a:solidFill>
              </a:rPr>
              <a:t>日）</a:t>
            </a:r>
            <a:endParaRPr lang="en-US" altLang="zh-CN" sz="1800" b="0" dirty="0">
              <a:solidFill>
                <a:schemeClr val="bg1">
                  <a:lumMod val="65000"/>
                </a:schemeClr>
              </a:solidFill>
            </a:endParaRPr>
          </a:p>
          <a:p>
            <a:pPr marL="685800" indent="-685800">
              <a:lnSpc>
                <a:spcPts val="3000"/>
              </a:lnSpc>
              <a:buFontTx/>
              <a:buChar char="-"/>
            </a:pPr>
            <a:r>
              <a:rPr lang="zh-CN" altLang="en-US" sz="1800" b="0" dirty="0"/>
              <a:t>好运存起来（</a:t>
            </a:r>
            <a:r>
              <a:rPr lang="en-US" altLang="zh-CN" sz="1800" b="0" dirty="0"/>
              <a:t>2017</a:t>
            </a:r>
            <a:r>
              <a:rPr lang="zh-CN" altLang="en-US" sz="1800" b="0" dirty="0"/>
              <a:t>年</a:t>
            </a:r>
            <a:r>
              <a:rPr lang="en-US" altLang="zh-CN" sz="1800" b="0" dirty="0"/>
              <a:t>1</a:t>
            </a:r>
            <a:r>
              <a:rPr lang="zh-CN" altLang="en-US" sz="1800" b="0" dirty="0"/>
              <a:t>月</a:t>
            </a:r>
            <a:r>
              <a:rPr lang="en-US" altLang="zh-CN" sz="1800" b="0" dirty="0"/>
              <a:t>20</a:t>
            </a:r>
            <a:r>
              <a:rPr lang="zh-CN" altLang="en-US" sz="1800" b="0" dirty="0"/>
              <a:t>日</a:t>
            </a:r>
            <a:r>
              <a:rPr lang="en-US" altLang="zh-CN" sz="1800" b="0" dirty="0"/>
              <a:t>-2</a:t>
            </a:r>
            <a:r>
              <a:rPr lang="zh-CN" altLang="en-US" sz="1800" b="0" dirty="0"/>
              <a:t>月中）</a:t>
            </a:r>
            <a:endParaRPr lang="en-US" altLang="zh-CN" sz="1800" b="0" dirty="0"/>
          </a:p>
          <a:p>
            <a:pPr marL="685800" indent="-685800">
              <a:lnSpc>
                <a:spcPts val="3000"/>
              </a:lnSpc>
              <a:buFontTx/>
              <a:buChar char="-"/>
            </a:pPr>
            <a:r>
              <a:rPr lang="zh-CN" altLang="en-US" sz="1800" b="0" dirty="0">
                <a:solidFill>
                  <a:schemeClr val="bg1">
                    <a:lumMod val="65000"/>
                  </a:schemeClr>
                </a:solidFill>
              </a:rPr>
              <a:t>月存越有钱</a:t>
            </a:r>
            <a:r>
              <a:rPr lang="en-US" altLang="zh-CN" sz="1800" b="0" dirty="0">
                <a:solidFill>
                  <a:schemeClr val="bg1">
                    <a:lumMod val="65000"/>
                  </a:schemeClr>
                </a:solidFill>
              </a:rPr>
              <a:t>&amp;</a:t>
            </a:r>
            <a:r>
              <a:rPr lang="zh-CN" altLang="en-US" sz="1800" b="0" dirty="0">
                <a:solidFill>
                  <a:schemeClr val="bg1">
                    <a:lumMod val="65000"/>
                  </a:schemeClr>
                </a:solidFill>
              </a:rPr>
              <a:t>拥有体造句大赛</a:t>
            </a:r>
            <a:r>
              <a:rPr lang="en-US" altLang="zh-CN" sz="1800" b="0" dirty="0">
                <a:solidFill>
                  <a:schemeClr val="bg1">
                    <a:lumMod val="65000"/>
                  </a:schemeClr>
                </a:solidFill>
              </a:rPr>
              <a:t>(17</a:t>
            </a:r>
            <a:r>
              <a:rPr lang="zh-CN" altLang="en-US" sz="1800" b="0" dirty="0">
                <a:solidFill>
                  <a:schemeClr val="bg1">
                    <a:lumMod val="65000"/>
                  </a:schemeClr>
                </a:solidFill>
              </a:rPr>
              <a:t>年</a:t>
            </a:r>
            <a:r>
              <a:rPr lang="en-US" altLang="zh-CN" sz="1800" b="0" dirty="0">
                <a:solidFill>
                  <a:schemeClr val="bg1">
                    <a:lumMod val="65000"/>
                  </a:schemeClr>
                </a:solidFill>
              </a:rPr>
              <a:t>7</a:t>
            </a:r>
            <a:r>
              <a:rPr lang="zh-CN" altLang="en-US" sz="1800" b="0" dirty="0">
                <a:solidFill>
                  <a:schemeClr val="bg1">
                    <a:lumMod val="65000"/>
                  </a:schemeClr>
                </a:solidFill>
              </a:rPr>
              <a:t>月）</a:t>
            </a:r>
          </a:p>
        </p:txBody>
      </p:sp>
    </p:spTree>
    <p:extLst>
      <p:ext uri="{BB962C8B-B14F-4D97-AF65-F5344CB8AC3E}">
        <p14:creationId xmlns:p14="http://schemas.microsoft.com/office/powerpoint/2010/main" val="3786090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656234" y="3269456"/>
            <a:ext cx="6957533" cy="1753303"/>
          </a:xfrm>
        </p:spPr>
        <p:txBody>
          <a:bodyPr/>
          <a:lstStyle/>
          <a:p>
            <a:pPr>
              <a:lnSpc>
                <a:spcPts val="6000"/>
              </a:lnSpc>
            </a:pPr>
            <a:r>
              <a:rPr lang="zh-CN" altLang="en-US" dirty="0"/>
              <a:t>理财通</a:t>
            </a:r>
            <a:r>
              <a:rPr lang="zh-CN" altLang="en-US" dirty="0" smtClean="0"/>
              <a:t>品牌表现</a:t>
            </a:r>
            <a:endParaRPr lang="en-US" altLang="zh-CN" dirty="0" smtClean="0"/>
          </a:p>
          <a:p>
            <a:pPr marL="685800" indent="-685800">
              <a:lnSpc>
                <a:spcPts val="6000"/>
              </a:lnSpc>
              <a:buFontTx/>
              <a:buChar char="-"/>
            </a:pPr>
            <a:r>
              <a:rPr lang="zh-CN" altLang="en-US" sz="3200" b="0" dirty="0" smtClean="0"/>
              <a:t>品牌声量及健康度</a:t>
            </a:r>
            <a:endParaRPr lang="en-US" altLang="zh-CN" sz="3200" b="0" dirty="0" smtClean="0"/>
          </a:p>
        </p:txBody>
      </p:sp>
      <p:sp>
        <p:nvSpPr>
          <p:cNvPr id="4" name="文本占位符 3"/>
          <p:cNvSpPr>
            <a:spLocks noGrp="1"/>
          </p:cNvSpPr>
          <p:nvPr>
            <p:ph type="body" sz="quarter" idx="11"/>
          </p:nvPr>
        </p:nvSpPr>
        <p:spPr>
          <a:xfrm>
            <a:off x="2604868" y="3411125"/>
            <a:ext cx="793712" cy="587551"/>
          </a:xfrm>
        </p:spPr>
        <p:txBody>
          <a:bodyPr/>
          <a:lstStyle/>
          <a:p>
            <a:r>
              <a:rPr lang="en-US" altLang="zh-CN" sz="5400" dirty="0" smtClean="0"/>
              <a:t>1</a:t>
            </a:r>
            <a:endParaRPr lang="zh-CN" altLang="en-US" sz="5400" dirty="0"/>
          </a:p>
        </p:txBody>
      </p:sp>
    </p:spTree>
    <p:extLst>
      <p:ext uri="{BB962C8B-B14F-4D97-AF65-F5344CB8AC3E}">
        <p14:creationId xmlns:p14="http://schemas.microsoft.com/office/powerpoint/2010/main" val="38059878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a:stretch>
            <a:fillRect/>
          </a:stretch>
        </p:blipFill>
        <p:spPr>
          <a:xfrm>
            <a:off x="7895811" y="2397610"/>
            <a:ext cx="4204271" cy="2778716"/>
          </a:xfrm>
          <a:prstGeom prst="rect">
            <a:avLst/>
          </a:prstGeom>
        </p:spPr>
      </p:pic>
      <p:graphicFrame>
        <p:nvGraphicFramePr>
          <p:cNvPr id="7" name="图表 6"/>
          <p:cNvGraphicFramePr/>
          <p:nvPr>
            <p:extLst>
              <p:ext uri="{D42A27DB-BD31-4B8C-83A1-F6EECF244321}">
                <p14:modId xmlns:p14="http://schemas.microsoft.com/office/powerpoint/2010/main" val="3771026818"/>
              </p:ext>
            </p:extLst>
          </p:nvPr>
        </p:nvGraphicFramePr>
        <p:xfrm>
          <a:off x="857152" y="2253539"/>
          <a:ext cx="10377055" cy="3798716"/>
        </p:xfrm>
        <a:graphic>
          <a:graphicData uri="http://schemas.openxmlformats.org/drawingml/2006/chart">
            <c:chart xmlns:c="http://schemas.openxmlformats.org/drawingml/2006/chart" xmlns:r="http://schemas.openxmlformats.org/officeDocument/2006/relationships" r:id="rId3"/>
          </a:graphicData>
        </a:graphic>
      </p:graphicFrame>
      <p:pic>
        <p:nvPicPr>
          <p:cNvPr id="33"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34" name="标题 42"/>
          <p:cNvSpPr>
            <a:spLocks noGrp="1"/>
          </p:cNvSpPr>
          <p:nvPr>
            <p:ph type="title"/>
          </p:nvPr>
        </p:nvSpPr>
        <p:spPr>
          <a:xfrm>
            <a:off x="889716" y="202853"/>
            <a:ext cx="9593687" cy="1016145"/>
          </a:xfrm>
        </p:spPr>
        <p:txBody>
          <a:bodyPr/>
          <a:lstStyle/>
          <a:p>
            <a:pPr>
              <a:lnSpc>
                <a:spcPts val="3600"/>
              </a:lnSpc>
            </a:pPr>
            <a:r>
              <a:rPr lang="zh-CN" altLang="en-US" sz="2600" dirty="0" smtClean="0">
                <a:solidFill>
                  <a:schemeClr val="tx1"/>
                </a:solidFill>
              </a:rPr>
              <a:t>活动紧扣春节愿望，并有转发抽奖，在活动期间形成两个小高峰。第二次声量高峰由除夕当天刘涛拜年带来。</a:t>
            </a:r>
            <a:endParaRPr lang="zh-CN" altLang="en-US" sz="2600" dirty="0"/>
          </a:p>
        </p:txBody>
      </p:sp>
      <p:sp>
        <p:nvSpPr>
          <p:cNvPr id="2" name="文本框 1"/>
          <p:cNvSpPr txBox="1"/>
          <p:nvPr/>
        </p:nvSpPr>
        <p:spPr>
          <a:xfrm>
            <a:off x="3474965" y="3037695"/>
            <a:ext cx="2314293" cy="412934"/>
          </a:xfrm>
          <a:prstGeom prst="rect">
            <a:avLst/>
          </a:prstGeom>
          <a:noFill/>
        </p:spPr>
        <p:txBody>
          <a:bodyPr wrap="square" rtlCol="0">
            <a:spAutoFit/>
          </a:bodyPr>
          <a:lstStyle/>
          <a:p>
            <a:pPr>
              <a:lnSpc>
                <a:spcPts val="2500"/>
              </a:lnSpc>
            </a:pPr>
            <a:r>
              <a:rPr lang="zh-CN" altLang="en-US" dirty="0"/>
              <a:t>活动总声</a:t>
            </a:r>
            <a:r>
              <a:rPr lang="zh-CN" altLang="en-US" dirty="0" smtClean="0"/>
              <a:t>量</a:t>
            </a:r>
            <a:r>
              <a:rPr lang="en-US" altLang="zh-CN" dirty="0" smtClean="0"/>
              <a:t>=</a:t>
            </a:r>
            <a:r>
              <a:rPr lang="en-US" altLang="zh-CN" b="1" dirty="0" smtClean="0">
                <a:solidFill>
                  <a:srgbClr val="C00000"/>
                </a:solidFill>
              </a:rPr>
              <a:t>14,365</a:t>
            </a:r>
          </a:p>
        </p:txBody>
      </p:sp>
      <p:sp>
        <p:nvSpPr>
          <p:cNvPr id="26" name="文本框 25"/>
          <p:cNvSpPr txBox="1"/>
          <p:nvPr/>
        </p:nvSpPr>
        <p:spPr>
          <a:xfrm>
            <a:off x="3445353" y="1936245"/>
            <a:ext cx="4583306" cy="369332"/>
          </a:xfrm>
          <a:prstGeom prst="rect">
            <a:avLst/>
          </a:prstGeom>
          <a:noFill/>
        </p:spPr>
        <p:txBody>
          <a:bodyPr wrap="none" rtlCol="0">
            <a:spAutoFit/>
          </a:bodyPr>
          <a:lstStyle/>
          <a:p>
            <a:r>
              <a:rPr lang="en-US" altLang="zh-CN" dirty="0" smtClean="0"/>
              <a:t>[  #</a:t>
            </a:r>
            <a:r>
              <a:rPr lang="zh-CN" altLang="en-US" dirty="0" smtClean="0"/>
              <a:t>好运存起来</a:t>
            </a:r>
            <a:r>
              <a:rPr lang="en-US" altLang="zh-CN" dirty="0" smtClean="0"/>
              <a:t># </a:t>
            </a:r>
            <a:r>
              <a:rPr lang="zh-CN" altLang="en-US" dirty="0" smtClean="0"/>
              <a:t>活动分天声量及词云分析  </a:t>
            </a:r>
            <a:r>
              <a:rPr lang="en-US" altLang="zh-CN" dirty="0" smtClean="0"/>
              <a:t>]</a:t>
            </a:r>
            <a:endParaRPr lang="zh-CN" altLang="en-US" dirty="0"/>
          </a:p>
        </p:txBody>
      </p:sp>
      <p:sp>
        <p:nvSpPr>
          <p:cNvPr id="16" name="椭圆 15"/>
          <p:cNvSpPr/>
          <p:nvPr/>
        </p:nvSpPr>
        <p:spPr>
          <a:xfrm>
            <a:off x="9721562" y="3619707"/>
            <a:ext cx="607293" cy="437137"/>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5"/>
          <a:stretch>
            <a:fillRect/>
          </a:stretch>
        </p:blipFill>
        <p:spPr>
          <a:xfrm>
            <a:off x="1905080" y="2189961"/>
            <a:ext cx="902513" cy="698373"/>
          </a:xfrm>
          <a:prstGeom prst="rect">
            <a:avLst/>
          </a:prstGeom>
        </p:spPr>
      </p:pic>
      <p:pic>
        <p:nvPicPr>
          <p:cNvPr id="6" name="图片 5"/>
          <p:cNvPicPr>
            <a:picLocks noChangeAspect="1"/>
          </p:cNvPicPr>
          <p:nvPr/>
        </p:nvPicPr>
        <p:blipFill>
          <a:blip r:embed="rId6"/>
          <a:stretch>
            <a:fillRect/>
          </a:stretch>
        </p:blipFill>
        <p:spPr>
          <a:xfrm>
            <a:off x="1905080" y="2965458"/>
            <a:ext cx="902513" cy="680658"/>
          </a:xfrm>
          <a:prstGeom prst="rect">
            <a:avLst/>
          </a:prstGeom>
        </p:spPr>
      </p:pic>
      <p:pic>
        <p:nvPicPr>
          <p:cNvPr id="8" name="图片 7"/>
          <p:cNvPicPr>
            <a:picLocks noChangeAspect="1"/>
          </p:cNvPicPr>
          <p:nvPr/>
        </p:nvPicPr>
        <p:blipFill>
          <a:blip r:embed="rId7"/>
          <a:stretch>
            <a:fillRect/>
          </a:stretch>
        </p:blipFill>
        <p:spPr>
          <a:xfrm>
            <a:off x="7072076" y="3281500"/>
            <a:ext cx="1004223" cy="740043"/>
          </a:xfrm>
          <a:prstGeom prst="rect">
            <a:avLst/>
          </a:prstGeom>
        </p:spPr>
      </p:pic>
      <p:sp>
        <p:nvSpPr>
          <p:cNvPr id="9" name="文本框 8"/>
          <p:cNvSpPr txBox="1"/>
          <p:nvPr/>
        </p:nvSpPr>
        <p:spPr>
          <a:xfrm>
            <a:off x="2369215" y="2501184"/>
            <a:ext cx="800219" cy="276999"/>
          </a:xfrm>
          <a:prstGeom prst="rect">
            <a:avLst/>
          </a:prstGeom>
          <a:noFill/>
        </p:spPr>
        <p:txBody>
          <a:bodyPr wrap="none" rtlCol="0">
            <a:spAutoFit/>
          </a:bodyPr>
          <a:lstStyle/>
          <a:p>
            <a:r>
              <a:rPr lang="zh-CN" altLang="en-US" sz="1200" b="1" dirty="0" smtClean="0"/>
              <a:t>新年愿望</a:t>
            </a:r>
            <a:endParaRPr lang="zh-CN" altLang="en-US" sz="1200" b="1" dirty="0"/>
          </a:p>
        </p:txBody>
      </p:sp>
      <p:sp>
        <p:nvSpPr>
          <p:cNvPr id="21" name="文本框 20"/>
          <p:cNvSpPr txBox="1"/>
          <p:nvPr/>
        </p:nvSpPr>
        <p:spPr>
          <a:xfrm>
            <a:off x="2094321" y="3544535"/>
            <a:ext cx="800219" cy="276999"/>
          </a:xfrm>
          <a:prstGeom prst="rect">
            <a:avLst/>
          </a:prstGeom>
          <a:noFill/>
        </p:spPr>
        <p:txBody>
          <a:bodyPr wrap="none" rtlCol="0">
            <a:spAutoFit/>
          </a:bodyPr>
          <a:lstStyle/>
          <a:p>
            <a:r>
              <a:rPr lang="zh-CN" altLang="en-US" sz="1200" b="1" dirty="0" smtClean="0"/>
              <a:t>转发抽奖</a:t>
            </a:r>
            <a:endParaRPr lang="zh-CN" altLang="en-US" sz="1200" b="1" dirty="0"/>
          </a:p>
        </p:txBody>
      </p:sp>
      <p:sp>
        <p:nvSpPr>
          <p:cNvPr id="22" name="文本框 21"/>
          <p:cNvSpPr txBox="1"/>
          <p:nvPr/>
        </p:nvSpPr>
        <p:spPr>
          <a:xfrm>
            <a:off x="7228439" y="3085153"/>
            <a:ext cx="800219" cy="276999"/>
          </a:xfrm>
          <a:prstGeom prst="rect">
            <a:avLst/>
          </a:prstGeom>
          <a:noFill/>
        </p:spPr>
        <p:txBody>
          <a:bodyPr wrap="none" rtlCol="0">
            <a:spAutoFit/>
          </a:bodyPr>
          <a:lstStyle/>
          <a:p>
            <a:r>
              <a:rPr lang="zh-CN" altLang="en-US" sz="1200" b="1" dirty="0" smtClean="0"/>
              <a:t>刘涛拜年</a:t>
            </a:r>
            <a:endParaRPr lang="zh-CN" altLang="en-US" sz="1200" b="1" dirty="0"/>
          </a:p>
        </p:txBody>
      </p:sp>
      <p:sp>
        <p:nvSpPr>
          <p:cNvPr id="24" name="椭圆 23"/>
          <p:cNvSpPr/>
          <p:nvPr/>
        </p:nvSpPr>
        <p:spPr>
          <a:xfrm rot="20636745">
            <a:off x="9350062" y="2559614"/>
            <a:ext cx="467139" cy="525539"/>
          </a:xfrm>
          <a:prstGeom prst="ellipse">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91313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2595" y="221615"/>
            <a:ext cx="9761635" cy="1046797"/>
          </a:xfrm>
        </p:spPr>
        <p:txBody>
          <a:bodyPr/>
          <a:lstStyle/>
          <a:p>
            <a:pPr>
              <a:lnSpc>
                <a:spcPts val="3600"/>
              </a:lnSpc>
            </a:pPr>
            <a:r>
              <a:rPr lang="zh-CN" altLang="en-US" sz="2600" dirty="0">
                <a:solidFill>
                  <a:schemeClr val="tx1"/>
                </a:solidFill>
              </a:rPr>
              <a:t>活动粉丝与理财通粉丝相比，女性占比较大。</a:t>
            </a:r>
            <a:r>
              <a:rPr lang="zh-CN" altLang="en-US" sz="2600" dirty="0" smtClean="0">
                <a:solidFill>
                  <a:schemeClr val="tx1"/>
                </a:solidFill>
              </a:rPr>
              <a:t>活动人群中，</a:t>
            </a:r>
            <a:r>
              <a:rPr lang="en-US" altLang="zh-CN" sz="2600" dirty="0" smtClean="0">
                <a:solidFill>
                  <a:schemeClr val="tx1"/>
                </a:solidFill>
              </a:rPr>
              <a:t>23-39</a:t>
            </a:r>
            <a:r>
              <a:rPr lang="zh-CN" altLang="en-US" sz="2600" dirty="0" smtClean="0">
                <a:solidFill>
                  <a:schemeClr val="tx1"/>
                </a:solidFill>
              </a:rPr>
              <a:t>岁之间粉丝占比明显高于理财通群体。</a:t>
            </a:r>
            <a:endParaRPr lang="zh-CN" altLang="en-US" sz="2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51</a:t>
            </a:fld>
            <a:endParaRPr lang="zh-CN" altLang="en-US">
              <a:solidFill>
                <a:srgbClr val="2B2929"/>
              </a:solidFill>
            </a:endParaRPr>
          </a:p>
        </p:txBody>
      </p:sp>
      <p:sp>
        <p:nvSpPr>
          <p:cNvPr id="6" name="文本框 5"/>
          <p:cNvSpPr txBox="1"/>
          <p:nvPr/>
        </p:nvSpPr>
        <p:spPr>
          <a:xfrm>
            <a:off x="1403094" y="1931934"/>
            <a:ext cx="3762568" cy="369332"/>
          </a:xfrm>
          <a:prstGeom prst="rect">
            <a:avLst/>
          </a:prstGeom>
          <a:noFill/>
        </p:spPr>
        <p:txBody>
          <a:bodyPr wrap="none" rtlCol="0">
            <a:spAutoFit/>
          </a:bodyPr>
          <a:lstStyle/>
          <a:p>
            <a:r>
              <a:rPr lang="en-US" altLang="zh-CN" dirty="0" smtClean="0"/>
              <a:t>[ #</a:t>
            </a:r>
            <a:r>
              <a:rPr lang="zh-CN" altLang="en-US" dirty="0" smtClean="0"/>
              <a:t>好运</a:t>
            </a:r>
            <a:r>
              <a:rPr lang="zh-CN" altLang="en-US" dirty="0"/>
              <a:t>存起来</a:t>
            </a:r>
            <a:r>
              <a:rPr lang="en-US" altLang="zh-CN" dirty="0" smtClean="0"/>
              <a:t># </a:t>
            </a:r>
            <a:r>
              <a:rPr lang="zh-CN" altLang="en-US" dirty="0" smtClean="0"/>
              <a:t>活动</a:t>
            </a:r>
            <a:r>
              <a:rPr lang="zh-CN" altLang="en-US" dirty="0"/>
              <a:t>人群</a:t>
            </a:r>
            <a:r>
              <a:rPr lang="zh-CN" altLang="en-US" dirty="0" smtClean="0"/>
              <a:t>性别分析 </a:t>
            </a:r>
            <a:r>
              <a:rPr lang="en-US" altLang="zh-CN" dirty="0" smtClean="0"/>
              <a:t>]</a:t>
            </a:r>
            <a:endParaRPr lang="zh-CN" altLang="en-US" dirty="0"/>
          </a:p>
        </p:txBody>
      </p:sp>
      <p:graphicFrame>
        <p:nvGraphicFramePr>
          <p:cNvPr id="7" name="图表 6"/>
          <p:cNvGraphicFramePr/>
          <p:nvPr>
            <p:extLst>
              <p:ext uri="{D42A27DB-BD31-4B8C-83A1-F6EECF244321}">
                <p14:modId xmlns:p14="http://schemas.microsoft.com/office/powerpoint/2010/main" val="1686100808"/>
              </p:ext>
            </p:extLst>
          </p:nvPr>
        </p:nvGraphicFramePr>
        <p:xfrm>
          <a:off x="730232" y="2548466"/>
          <a:ext cx="5017424" cy="3785809"/>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p:cNvSpPr txBox="1"/>
          <p:nvPr/>
        </p:nvSpPr>
        <p:spPr>
          <a:xfrm>
            <a:off x="6734949" y="1931934"/>
            <a:ext cx="3762568" cy="369332"/>
          </a:xfrm>
          <a:prstGeom prst="rect">
            <a:avLst/>
          </a:prstGeom>
          <a:noFill/>
        </p:spPr>
        <p:txBody>
          <a:bodyPr wrap="none" rtlCol="0">
            <a:spAutoFit/>
          </a:bodyPr>
          <a:lstStyle/>
          <a:p>
            <a:r>
              <a:rPr lang="en-US" altLang="zh-CN" dirty="0" smtClean="0"/>
              <a:t>[ #</a:t>
            </a:r>
            <a:r>
              <a:rPr lang="zh-CN" altLang="en-US" dirty="0"/>
              <a:t>好运存起来</a:t>
            </a:r>
            <a:r>
              <a:rPr lang="en-US" altLang="zh-CN" dirty="0" smtClean="0"/>
              <a:t># </a:t>
            </a:r>
            <a:r>
              <a:rPr lang="zh-CN" altLang="en-US" dirty="0" smtClean="0"/>
              <a:t>活动人群</a:t>
            </a:r>
            <a:r>
              <a:rPr lang="zh-CN" altLang="en-US" dirty="0"/>
              <a:t>年龄</a:t>
            </a:r>
            <a:r>
              <a:rPr lang="zh-CN" altLang="en-US" dirty="0" smtClean="0"/>
              <a:t>分析 </a:t>
            </a:r>
            <a:r>
              <a:rPr lang="en-US" altLang="zh-CN" dirty="0" smtClean="0"/>
              <a:t>]</a:t>
            </a:r>
            <a:endParaRPr lang="zh-CN" altLang="en-US" dirty="0"/>
          </a:p>
        </p:txBody>
      </p:sp>
      <p:graphicFrame>
        <p:nvGraphicFramePr>
          <p:cNvPr id="10" name="图表 9"/>
          <p:cNvGraphicFramePr/>
          <p:nvPr>
            <p:extLst>
              <p:ext uri="{D42A27DB-BD31-4B8C-83A1-F6EECF244321}">
                <p14:modId xmlns:p14="http://schemas.microsoft.com/office/powerpoint/2010/main" val="1784054581"/>
              </p:ext>
            </p:extLst>
          </p:nvPr>
        </p:nvGraphicFramePr>
        <p:xfrm>
          <a:off x="6178692" y="2298325"/>
          <a:ext cx="4966952" cy="4035952"/>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12" name="椭圆 11"/>
          <p:cNvSpPr/>
          <p:nvPr/>
        </p:nvSpPr>
        <p:spPr>
          <a:xfrm>
            <a:off x="7120145" y="3082413"/>
            <a:ext cx="901522" cy="1934837"/>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475662" y="5017250"/>
            <a:ext cx="901522" cy="52274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88584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2617747" y="3411125"/>
            <a:ext cx="793712" cy="587551"/>
          </a:xfrm>
        </p:spPr>
        <p:txBody>
          <a:bodyPr/>
          <a:lstStyle/>
          <a:p>
            <a:r>
              <a:rPr lang="en-US" altLang="zh-CN" sz="5400" dirty="0" smtClean="0"/>
              <a:t>3</a:t>
            </a:r>
            <a:endParaRPr lang="zh-CN" altLang="en-US" sz="5400" dirty="0"/>
          </a:p>
        </p:txBody>
      </p:sp>
      <p:sp>
        <p:nvSpPr>
          <p:cNvPr id="5" name="文本占位符 2"/>
          <p:cNvSpPr>
            <a:spLocks noGrp="1"/>
          </p:cNvSpPr>
          <p:nvPr>
            <p:ph type="body" sz="quarter" idx="10"/>
          </p:nvPr>
        </p:nvSpPr>
        <p:spPr>
          <a:xfrm>
            <a:off x="3604719" y="3433664"/>
            <a:ext cx="6957533" cy="3424335"/>
          </a:xfrm>
        </p:spPr>
        <p:txBody>
          <a:bodyPr/>
          <a:lstStyle/>
          <a:p>
            <a:r>
              <a:rPr lang="zh-CN" altLang="en-US" dirty="0" smtClean="0"/>
              <a:t>营销活动分析</a:t>
            </a:r>
            <a:endParaRPr lang="en-US" altLang="zh-CN" dirty="0" smtClean="0"/>
          </a:p>
          <a:p>
            <a:pPr marL="685800" indent="-685800">
              <a:lnSpc>
                <a:spcPts val="3000"/>
              </a:lnSpc>
              <a:buFontTx/>
              <a:buChar char="-"/>
            </a:pPr>
            <a:r>
              <a:rPr lang="zh-CN" altLang="en-US" sz="2800" b="0" dirty="0" smtClean="0">
                <a:solidFill>
                  <a:schemeClr val="bg1">
                    <a:lumMod val="65000"/>
                  </a:schemeClr>
                </a:solidFill>
              </a:rPr>
              <a:t>营销活动回顾</a:t>
            </a:r>
            <a:endParaRPr lang="en-US" altLang="zh-CN" sz="2800" b="0" dirty="0" smtClean="0">
              <a:solidFill>
                <a:schemeClr val="bg1">
                  <a:lumMod val="65000"/>
                </a:schemeClr>
              </a:solidFill>
            </a:endParaRPr>
          </a:p>
          <a:p>
            <a:pPr marL="685800" indent="-685800">
              <a:lnSpc>
                <a:spcPts val="3000"/>
              </a:lnSpc>
              <a:buFontTx/>
              <a:buChar char="-"/>
            </a:pPr>
            <a:r>
              <a:rPr lang="zh-CN" altLang="en-US" sz="2800" b="0" dirty="0" smtClean="0"/>
              <a:t>重点营销活动分析</a:t>
            </a:r>
            <a:endParaRPr lang="en-US" altLang="zh-CN" sz="2800" b="0" dirty="0" smtClean="0"/>
          </a:p>
          <a:p>
            <a:pPr marL="685800" indent="-685800">
              <a:lnSpc>
                <a:spcPts val="3000"/>
              </a:lnSpc>
              <a:buFontTx/>
              <a:buChar char="-"/>
            </a:pPr>
            <a:r>
              <a:rPr lang="zh-CN" altLang="en-US" sz="1800" b="0" dirty="0">
                <a:solidFill>
                  <a:schemeClr val="bg1">
                    <a:lumMod val="65000"/>
                  </a:schemeClr>
                </a:solidFill>
              </a:rPr>
              <a:t>刘涛代言理财通（</a:t>
            </a:r>
            <a:r>
              <a:rPr lang="en-US" altLang="zh-CN" sz="1800" b="0" dirty="0">
                <a:solidFill>
                  <a:schemeClr val="bg1">
                    <a:lumMod val="65000"/>
                  </a:schemeClr>
                </a:solidFill>
              </a:rPr>
              <a:t>2016</a:t>
            </a:r>
            <a:r>
              <a:rPr lang="zh-CN" altLang="en-US" sz="1800" b="0" dirty="0">
                <a:solidFill>
                  <a:schemeClr val="bg1">
                    <a:lumMod val="65000"/>
                  </a:schemeClr>
                </a:solidFill>
              </a:rPr>
              <a:t>年</a:t>
            </a:r>
            <a:r>
              <a:rPr lang="en-US" altLang="zh-CN" sz="1800" b="0" dirty="0">
                <a:solidFill>
                  <a:schemeClr val="bg1">
                    <a:lumMod val="65000"/>
                  </a:schemeClr>
                </a:solidFill>
              </a:rPr>
              <a:t>11</a:t>
            </a:r>
            <a:r>
              <a:rPr lang="zh-CN" altLang="en-US" sz="1800" b="0" dirty="0">
                <a:solidFill>
                  <a:schemeClr val="bg1">
                    <a:lumMod val="65000"/>
                  </a:schemeClr>
                </a:solidFill>
              </a:rPr>
              <a:t>月</a:t>
            </a:r>
            <a:r>
              <a:rPr lang="en-US" altLang="zh-CN" sz="1800" b="0" dirty="0">
                <a:solidFill>
                  <a:schemeClr val="bg1">
                    <a:lumMod val="65000"/>
                  </a:schemeClr>
                </a:solidFill>
              </a:rPr>
              <a:t>23</a:t>
            </a:r>
            <a:r>
              <a:rPr lang="zh-CN" altLang="en-US" sz="1800" b="0" dirty="0">
                <a:solidFill>
                  <a:schemeClr val="bg1">
                    <a:lumMod val="65000"/>
                  </a:schemeClr>
                </a:solidFill>
              </a:rPr>
              <a:t>日</a:t>
            </a:r>
            <a:r>
              <a:rPr lang="en-US" altLang="zh-CN" sz="1800" b="0" dirty="0">
                <a:solidFill>
                  <a:schemeClr val="bg1">
                    <a:lumMod val="65000"/>
                  </a:schemeClr>
                </a:solidFill>
              </a:rPr>
              <a:t>-12</a:t>
            </a:r>
            <a:r>
              <a:rPr lang="zh-CN" altLang="en-US" sz="1800" b="0" dirty="0">
                <a:solidFill>
                  <a:schemeClr val="bg1">
                    <a:lumMod val="65000"/>
                  </a:schemeClr>
                </a:solidFill>
              </a:rPr>
              <a:t>月</a:t>
            </a:r>
            <a:r>
              <a:rPr lang="en-US" altLang="zh-CN" sz="1800" b="0" dirty="0">
                <a:solidFill>
                  <a:schemeClr val="bg1">
                    <a:lumMod val="65000"/>
                  </a:schemeClr>
                </a:solidFill>
              </a:rPr>
              <a:t>31</a:t>
            </a:r>
            <a:r>
              <a:rPr lang="zh-CN" altLang="en-US" sz="1800" b="0" dirty="0">
                <a:solidFill>
                  <a:schemeClr val="bg1">
                    <a:lumMod val="65000"/>
                  </a:schemeClr>
                </a:solidFill>
              </a:rPr>
              <a:t>日）</a:t>
            </a:r>
            <a:endParaRPr lang="en-US" altLang="zh-CN" sz="1800" b="0" dirty="0">
              <a:solidFill>
                <a:schemeClr val="bg1">
                  <a:lumMod val="65000"/>
                </a:schemeClr>
              </a:solidFill>
            </a:endParaRPr>
          </a:p>
          <a:p>
            <a:pPr marL="685800" indent="-685800">
              <a:lnSpc>
                <a:spcPts val="3000"/>
              </a:lnSpc>
              <a:buFontTx/>
              <a:buChar char="-"/>
            </a:pPr>
            <a:r>
              <a:rPr lang="zh-CN" altLang="en-US" sz="1800" b="0" dirty="0">
                <a:solidFill>
                  <a:schemeClr val="bg1">
                    <a:lumMod val="65000"/>
                  </a:schemeClr>
                </a:solidFill>
              </a:rPr>
              <a:t>好运存起来（</a:t>
            </a:r>
            <a:r>
              <a:rPr lang="en-US" altLang="zh-CN" sz="1800" b="0" dirty="0">
                <a:solidFill>
                  <a:schemeClr val="bg1">
                    <a:lumMod val="65000"/>
                  </a:schemeClr>
                </a:solidFill>
              </a:rPr>
              <a:t>2017</a:t>
            </a:r>
            <a:r>
              <a:rPr lang="zh-CN" altLang="en-US" sz="1800" b="0" dirty="0">
                <a:solidFill>
                  <a:schemeClr val="bg1">
                    <a:lumMod val="65000"/>
                  </a:schemeClr>
                </a:solidFill>
              </a:rPr>
              <a:t>年</a:t>
            </a:r>
            <a:r>
              <a:rPr lang="en-US" altLang="zh-CN" sz="1800" b="0" dirty="0">
                <a:solidFill>
                  <a:schemeClr val="bg1">
                    <a:lumMod val="65000"/>
                  </a:schemeClr>
                </a:solidFill>
              </a:rPr>
              <a:t>1</a:t>
            </a:r>
            <a:r>
              <a:rPr lang="zh-CN" altLang="en-US" sz="1800" b="0" dirty="0">
                <a:solidFill>
                  <a:schemeClr val="bg1">
                    <a:lumMod val="65000"/>
                  </a:schemeClr>
                </a:solidFill>
              </a:rPr>
              <a:t>月</a:t>
            </a:r>
            <a:r>
              <a:rPr lang="en-US" altLang="zh-CN" sz="1800" b="0" dirty="0">
                <a:solidFill>
                  <a:schemeClr val="bg1">
                    <a:lumMod val="65000"/>
                  </a:schemeClr>
                </a:solidFill>
              </a:rPr>
              <a:t>20</a:t>
            </a:r>
            <a:r>
              <a:rPr lang="zh-CN" altLang="en-US" sz="1800" b="0" dirty="0">
                <a:solidFill>
                  <a:schemeClr val="bg1">
                    <a:lumMod val="65000"/>
                  </a:schemeClr>
                </a:solidFill>
              </a:rPr>
              <a:t>日</a:t>
            </a:r>
            <a:r>
              <a:rPr lang="en-US" altLang="zh-CN" sz="1800" b="0" dirty="0">
                <a:solidFill>
                  <a:schemeClr val="bg1">
                    <a:lumMod val="65000"/>
                  </a:schemeClr>
                </a:solidFill>
              </a:rPr>
              <a:t>-2</a:t>
            </a:r>
            <a:r>
              <a:rPr lang="zh-CN" altLang="en-US" sz="1800" b="0" dirty="0">
                <a:solidFill>
                  <a:schemeClr val="bg1">
                    <a:lumMod val="65000"/>
                  </a:schemeClr>
                </a:solidFill>
              </a:rPr>
              <a:t>月中）</a:t>
            </a:r>
            <a:endParaRPr lang="en-US" altLang="zh-CN" sz="1800" b="0" dirty="0">
              <a:solidFill>
                <a:schemeClr val="bg1">
                  <a:lumMod val="65000"/>
                </a:schemeClr>
              </a:solidFill>
            </a:endParaRPr>
          </a:p>
          <a:p>
            <a:pPr marL="685800" indent="-685800">
              <a:lnSpc>
                <a:spcPts val="3000"/>
              </a:lnSpc>
              <a:buFontTx/>
              <a:buChar char="-"/>
            </a:pPr>
            <a:r>
              <a:rPr lang="zh-CN" altLang="en-US" sz="1800" b="0" dirty="0"/>
              <a:t>月存越有钱</a:t>
            </a:r>
            <a:r>
              <a:rPr lang="en-US" altLang="zh-CN" sz="1800" b="0" dirty="0"/>
              <a:t>&amp;</a:t>
            </a:r>
            <a:r>
              <a:rPr lang="zh-CN" altLang="en-US" sz="1800" b="0" dirty="0"/>
              <a:t>拥有体造句大赛</a:t>
            </a:r>
            <a:r>
              <a:rPr lang="en-US" altLang="zh-CN" sz="1800" b="0" dirty="0"/>
              <a:t>(17</a:t>
            </a:r>
            <a:r>
              <a:rPr lang="zh-CN" altLang="en-US" sz="1800" b="0" dirty="0"/>
              <a:t>年</a:t>
            </a:r>
            <a:r>
              <a:rPr lang="en-US" altLang="zh-CN" sz="1800" b="0" dirty="0"/>
              <a:t>7</a:t>
            </a:r>
            <a:r>
              <a:rPr lang="zh-CN" altLang="en-US" sz="1800" b="0" dirty="0"/>
              <a:t>月）</a:t>
            </a:r>
          </a:p>
        </p:txBody>
      </p:sp>
    </p:spTree>
    <p:extLst>
      <p:ext uri="{BB962C8B-B14F-4D97-AF65-F5344CB8AC3E}">
        <p14:creationId xmlns:p14="http://schemas.microsoft.com/office/powerpoint/2010/main" val="4630259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stretch>
            <a:fillRect/>
          </a:stretch>
        </p:blipFill>
        <p:spPr>
          <a:xfrm>
            <a:off x="7305258" y="2144233"/>
            <a:ext cx="4531843" cy="2846659"/>
          </a:xfrm>
          <a:prstGeom prst="rect">
            <a:avLst/>
          </a:prstGeom>
        </p:spPr>
      </p:pic>
      <p:graphicFrame>
        <p:nvGraphicFramePr>
          <p:cNvPr id="7" name="图表 6"/>
          <p:cNvGraphicFramePr/>
          <p:nvPr>
            <p:extLst>
              <p:ext uri="{D42A27DB-BD31-4B8C-83A1-F6EECF244321}">
                <p14:modId xmlns:p14="http://schemas.microsoft.com/office/powerpoint/2010/main" val="1461753176"/>
              </p:ext>
            </p:extLst>
          </p:nvPr>
        </p:nvGraphicFramePr>
        <p:xfrm>
          <a:off x="857152" y="2253539"/>
          <a:ext cx="10377055" cy="3798716"/>
        </p:xfrm>
        <a:graphic>
          <a:graphicData uri="http://schemas.openxmlformats.org/drawingml/2006/chart">
            <c:chart xmlns:c="http://schemas.openxmlformats.org/drawingml/2006/chart" xmlns:r="http://schemas.openxmlformats.org/officeDocument/2006/relationships" r:id="rId3"/>
          </a:graphicData>
        </a:graphic>
      </p:graphicFrame>
      <p:pic>
        <p:nvPicPr>
          <p:cNvPr id="33"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34" name="标题 42"/>
          <p:cNvSpPr>
            <a:spLocks noGrp="1"/>
          </p:cNvSpPr>
          <p:nvPr>
            <p:ph type="title"/>
          </p:nvPr>
        </p:nvSpPr>
        <p:spPr>
          <a:xfrm>
            <a:off x="889716" y="202853"/>
            <a:ext cx="9593687" cy="1016145"/>
          </a:xfrm>
        </p:spPr>
        <p:txBody>
          <a:bodyPr/>
          <a:lstStyle/>
          <a:p>
            <a:pPr>
              <a:lnSpc>
                <a:spcPts val="3600"/>
              </a:lnSpc>
            </a:pPr>
            <a:r>
              <a:rPr lang="zh-CN" altLang="en-US" sz="2600" dirty="0" smtClean="0">
                <a:solidFill>
                  <a:schemeClr val="tx1"/>
                </a:solidFill>
              </a:rPr>
              <a:t>拥有体造句大赛仍紧扣“梦想”主题，沃尔沃转发形成第二个声量高峰。</a:t>
            </a:r>
            <a:endParaRPr lang="zh-CN" altLang="en-US" sz="2600" dirty="0"/>
          </a:p>
        </p:txBody>
      </p:sp>
      <p:sp>
        <p:nvSpPr>
          <p:cNvPr id="2" name="文本框 1"/>
          <p:cNvSpPr txBox="1"/>
          <p:nvPr/>
        </p:nvSpPr>
        <p:spPr>
          <a:xfrm>
            <a:off x="2509145" y="3351759"/>
            <a:ext cx="2314293" cy="412934"/>
          </a:xfrm>
          <a:prstGeom prst="rect">
            <a:avLst/>
          </a:prstGeom>
          <a:noFill/>
        </p:spPr>
        <p:txBody>
          <a:bodyPr wrap="square" rtlCol="0">
            <a:spAutoFit/>
          </a:bodyPr>
          <a:lstStyle/>
          <a:p>
            <a:pPr>
              <a:lnSpc>
                <a:spcPts val="2500"/>
              </a:lnSpc>
            </a:pPr>
            <a:r>
              <a:rPr lang="zh-CN" altLang="en-US" dirty="0"/>
              <a:t>活动总声</a:t>
            </a:r>
            <a:r>
              <a:rPr lang="zh-CN" altLang="en-US" dirty="0" smtClean="0"/>
              <a:t>量</a:t>
            </a:r>
            <a:r>
              <a:rPr lang="en-US" altLang="zh-CN" dirty="0" smtClean="0"/>
              <a:t>=</a:t>
            </a:r>
            <a:r>
              <a:rPr lang="en-US" altLang="zh-CN" b="1" dirty="0" smtClean="0">
                <a:solidFill>
                  <a:srgbClr val="C00000"/>
                </a:solidFill>
              </a:rPr>
              <a:t>118,420</a:t>
            </a:r>
          </a:p>
        </p:txBody>
      </p:sp>
      <p:sp>
        <p:nvSpPr>
          <p:cNvPr id="26" name="文本框 25"/>
          <p:cNvSpPr txBox="1"/>
          <p:nvPr/>
        </p:nvSpPr>
        <p:spPr>
          <a:xfrm>
            <a:off x="2769324" y="1845645"/>
            <a:ext cx="6442789" cy="369332"/>
          </a:xfrm>
          <a:prstGeom prst="rect">
            <a:avLst/>
          </a:prstGeom>
          <a:noFill/>
        </p:spPr>
        <p:txBody>
          <a:bodyPr wrap="none" rtlCol="0">
            <a:spAutoFit/>
          </a:bodyPr>
          <a:lstStyle/>
          <a:p>
            <a:r>
              <a:rPr lang="en-US" altLang="zh-CN" dirty="0" smtClean="0"/>
              <a:t>[  #</a:t>
            </a:r>
            <a:r>
              <a:rPr lang="zh-CN" altLang="en-US" dirty="0"/>
              <a:t>拥有体造句</a:t>
            </a:r>
            <a:r>
              <a:rPr lang="zh-CN" altLang="en-US" dirty="0" smtClean="0"/>
              <a:t>大赛</a:t>
            </a:r>
            <a:r>
              <a:rPr lang="en-US" altLang="zh-CN" dirty="0" smtClean="0"/>
              <a:t>*&amp;</a:t>
            </a:r>
            <a:r>
              <a:rPr lang="zh-CN" altLang="en-US" dirty="0"/>
              <a:t>月存越有钱</a:t>
            </a:r>
            <a:r>
              <a:rPr lang="en-US" altLang="zh-CN" dirty="0" smtClean="0"/>
              <a:t># </a:t>
            </a:r>
            <a:r>
              <a:rPr lang="zh-CN" altLang="en-US" dirty="0" smtClean="0"/>
              <a:t>活动分天声量及词云分析  </a:t>
            </a:r>
            <a:r>
              <a:rPr lang="en-US" altLang="zh-CN" dirty="0" smtClean="0"/>
              <a:t>]</a:t>
            </a:r>
            <a:endParaRPr lang="zh-CN" altLang="en-US" dirty="0"/>
          </a:p>
        </p:txBody>
      </p:sp>
      <p:sp>
        <p:nvSpPr>
          <p:cNvPr id="22" name="文本框 21"/>
          <p:cNvSpPr txBox="1"/>
          <p:nvPr/>
        </p:nvSpPr>
        <p:spPr>
          <a:xfrm>
            <a:off x="2155232" y="2387683"/>
            <a:ext cx="1415772" cy="276999"/>
          </a:xfrm>
          <a:prstGeom prst="rect">
            <a:avLst/>
          </a:prstGeom>
          <a:noFill/>
        </p:spPr>
        <p:txBody>
          <a:bodyPr wrap="none" rtlCol="0">
            <a:spAutoFit/>
          </a:bodyPr>
          <a:lstStyle/>
          <a:p>
            <a:r>
              <a:rPr lang="en-US" altLang="zh-CN" sz="1200" b="1" dirty="0" smtClean="0"/>
              <a:t>“</a:t>
            </a:r>
            <a:r>
              <a:rPr lang="zh-CN" altLang="en-US" sz="1200" b="1" dirty="0" smtClean="0"/>
              <a:t>拥有体</a:t>
            </a:r>
            <a:r>
              <a:rPr lang="en-US" altLang="zh-CN" sz="1200" b="1" dirty="0" smtClean="0"/>
              <a:t>”</a:t>
            </a:r>
            <a:r>
              <a:rPr lang="zh-CN" altLang="en-US" sz="1200" b="1" dirty="0" smtClean="0"/>
              <a:t>表达梦想</a:t>
            </a:r>
            <a:endParaRPr lang="zh-CN" altLang="en-US" sz="1200" b="1" dirty="0"/>
          </a:p>
        </p:txBody>
      </p:sp>
      <p:pic>
        <p:nvPicPr>
          <p:cNvPr id="4" name="图片 3"/>
          <p:cNvPicPr>
            <a:picLocks noChangeAspect="1"/>
          </p:cNvPicPr>
          <p:nvPr/>
        </p:nvPicPr>
        <p:blipFill>
          <a:blip r:embed="rId5"/>
          <a:stretch>
            <a:fillRect/>
          </a:stretch>
        </p:blipFill>
        <p:spPr>
          <a:xfrm>
            <a:off x="2365509" y="2664682"/>
            <a:ext cx="841330" cy="618794"/>
          </a:xfrm>
          <a:prstGeom prst="rect">
            <a:avLst/>
          </a:prstGeom>
        </p:spPr>
      </p:pic>
      <p:pic>
        <p:nvPicPr>
          <p:cNvPr id="5" name="图片 4"/>
          <p:cNvPicPr>
            <a:picLocks noChangeAspect="1"/>
          </p:cNvPicPr>
          <p:nvPr/>
        </p:nvPicPr>
        <p:blipFill>
          <a:blip r:embed="rId6"/>
          <a:stretch>
            <a:fillRect/>
          </a:stretch>
        </p:blipFill>
        <p:spPr>
          <a:xfrm>
            <a:off x="5455252" y="2311127"/>
            <a:ext cx="1355239" cy="833808"/>
          </a:xfrm>
          <a:prstGeom prst="rect">
            <a:avLst/>
          </a:prstGeom>
        </p:spPr>
      </p:pic>
      <p:pic>
        <p:nvPicPr>
          <p:cNvPr id="11" name="图片 10"/>
          <p:cNvPicPr>
            <a:picLocks noChangeAspect="1"/>
          </p:cNvPicPr>
          <p:nvPr/>
        </p:nvPicPr>
        <p:blipFill>
          <a:blip r:embed="rId7"/>
          <a:stretch>
            <a:fillRect/>
          </a:stretch>
        </p:blipFill>
        <p:spPr>
          <a:xfrm>
            <a:off x="3206839" y="3873999"/>
            <a:ext cx="1207367" cy="821804"/>
          </a:xfrm>
          <a:prstGeom prst="rect">
            <a:avLst/>
          </a:prstGeom>
        </p:spPr>
      </p:pic>
      <p:sp>
        <p:nvSpPr>
          <p:cNvPr id="25" name="文本框 24"/>
          <p:cNvSpPr txBox="1"/>
          <p:nvPr/>
        </p:nvSpPr>
        <p:spPr>
          <a:xfrm>
            <a:off x="5455252" y="3180595"/>
            <a:ext cx="1723549" cy="276999"/>
          </a:xfrm>
          <a:prstGeom prst="rect">
            <a:avLst/>
          </a:prstGeom>
          <a:noFill/>
        </p:spPr>
        <p:txBody>
          <a:bodyPr wrap="none" rtlCol="0">
            <a:spAutoFit/>
          </a:bodyPr>
          <a:lstStyle/>
          <a:p>
            <a:r>
              <a:rPr lang="zh-CN" altLang="en-US" sz="1200" b="1" dirty="0" smtClean="0"/>
              <a:t>沃尔沃、法制晚报转发</a:t>
            </a:r>
            <a:endParaRPr lang="zh-CN" altLang="en-US" sz="1200" b="1" dirty="0"/>
          </a:p>
        </p:txBody>
      </p:sp>
      <p:sp>
        <p:nvSpPr>
          <p:cNvPr id="27" name="文本框 26"/>
          <p:cNvSpPr txBox="1"/>
          <p:nvPr/>
        </p:nvSpPr>
        <p:spPr>
          <a:xfrm>
            <a:off x="3206839" y="4713893"/>
            <a:ext cx="800219" cy="276999"/>
          </a:xfrm>
          <a:prstGeom prst="rect">
            <a:avLst/>
          </a:prstGeom>
          <a:noFill/>
        </p:spPr>
        <p:txBody>
          <a:bodyPr wrap="none" rtlCol="0">
            <a:spAutoFit/>
          </a:bodyPr>
          <a:lstStyle/>
          <a:p>
            <a:r>
              <a:rPr lang="zh-CN" altLang="en-US" sz="1200" b="1" dirty="0" smtClean="0"/>
              <a:t>华为转发</a:t>
            </a:r>
            <a:endParaRPr lang="zh-CN" altLang="en-US" sz="1200" b="1" dirty="0"/>
          </a:p>
        </p:txBody>
      </p:sp>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6131" y="2331590"/>
            <a:ext cx="1321636" cy="770954"/>
          </a:xfrm>
          <a:prstGeom prst="rect">
            <a:avLst/>
          </a:prstGeom>
        </p:spPr>
      </p:pic>
      <p:sp>
        <p:nvSpPr>
          <p:cNvPr id="8" name="文本框 7"/>
          <p:cNvSpPr txBox="1"/>
          <p:nvPr/>
        </p:nvSpPr>
        <p:spPr>
          <a:xfrm>
            <a:off x="857152" y="6432286"/>
            <a:ext cx="2492990" cy="246221"/>
          </a:xfrm>
          <a:prstGeom prst="rect">
            <a:avLst/>
          </a:prstGeom>
          <a:noFill/>
        </p:spPr>
        <p:txBody>
          <a:bodyPr wrap="none" rtlCol="0">
            <a:spAutoFit/>
          </a:bodyPr>
          <a:lstStyle/>
          <a:p>
            <a:r>
              <a:rPr lang="zh-CN" altLang="en-US" sz="1000" dirty="0" smtClean="0"/>
              <a:t>注：声量计算以提及活动名字为计算标准</a:t>
            </a:r>
            <a:endParaRPr lang="zh-CN" altLang="en-US" sz="1000" dirty="0"/>
          </a:p>
        </p:txBody>
      </p:sp>
    </p:spTree>
    <p:extLst>
      <p:ext uri="{BB962C8B-B14F-4D97-AF65-F5344CB8AC3E}">
        <p14:creationId xmlns:p14="http://schemas.microsoft.com/office/powerpoint/2010/main" val="16536980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716" y="195857"/>
            <a:ext cx="9761635" cy="1072555"/>
          </a:xfrm>
        </p:spPr>
        <p:txBody>
          <a:bodyPr/>
          <a:lstStyle/>
          <a:p>
            <a:pPr>
              <a:lnSpc>
                <a:spcPts val="3600"/>
              </a:lnSpc>
            </a:pPr>
            <a:r>
              <a:rPr lang="zh-CN" altLang="en-US" sz="2600" dirty="0" smtClean="0">
                <a:solidFill>
                  <a:schemeClr val="tx1"/>
                </a:solidFill>
              </a:rPr>
              <a:t>活动吸引更多女性群体参与。活动</a:t>
            </a:r>
            <a:r>
              <a:rPr lang="zh-CN" altLang="en-US" sz="2600" dirty="0">
                <a:solidFill>
                  <a:schemeClr val="tx1"/>
                </a:solidFill>
              </a:rPr>
              <a:t>人群中，</a:t>
            </a:r>
            <a:r>
              <a:rPr lang="en-US" altLang="zh-CN" sz="2600" dirty="0">
                <a:solidFill>
                  <a:schemeClr val="tx1"/>
                </a:solidFill>
              </a:rPr>
              <a:t>23-39</a:t>
            </a:r>
            <a:r>
              <a:rPr lang="zh-CN" altLang="en-US" sz="2600" dirty="0">
                <a:solidFill>
                  <a:schemeClr val="tx1"/>
                </a:solidFill>
              </a:rPr>
              <a:t>岁之间粉丝占比明显高于理财通群体。</a:t>
            </a:r>
            <a:endParaRPr lang="zh-CN" altLang="en-US" sz="2600" dirty="0">
              <a:solidFill>
                <a:srgbClr val="C00000"/>
              </a:solidFill>
            </a:endParaRPr>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54</a:t>
            </a:fld>
            <a:endParaRPr lang="zh-CN" altLang="en-US">
              <a:solidFill>
                <a:srgbClr val="2B2929"/>
              </a:solidFill>
            </a:endParaRPr>
          </a:p>
        </p:txBody>
      </p:sp>
      <p:pic>
        <p:nvPicPr>
          <p:cNvPr id="11"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13" name="文本框 12"/>
          <p:cNvSpPr txBox="1"/>
          <p:nvPr/>
        </p:nvSpPr>
        <p:spPr>
          <a:xfrm>
            <a:off x="1274304" y="1928992"/>
            <a:ext cx="4160113" cy="369332"/>
          </a:xfrm>
          <a:prstGeom prst="rect">
            <a:avLst/>
          </a:prstGeom>
          <a:noFill/>
        </p:spPr>
        <p:txBody>
          <a:bodyPr wrap="none" rtlCol="0">
            <a:spAutoFit/>
          </a:bodyPr>
          <a:lstStyle/>
          <a:p>
            <a:r>
              <a:rPr lang="en-US" altLang="zh-CN" dirty="0" smtClean="0"/>
              <a:t>[ #</a:t>
            </a:r>
            <a:r>
              <a:rPr lang="zh-CN" altLang="en-US" dirty="0"/>
              <a:t>拥有体造句大赛</a:t>
            </a:r>
            <a:r>
              <a:rPr lang="en-US" altLang="zh-CN" dirty="0" smtClean="0"/>
              <a:t>#</a:t>
            </a:r>
            <a:r>
              <a:rPr lang="zh-CN" altLang="en-US" dirty="0"/>
              <a:t>活动人群</a:t>
            </a:r>
            <a:r>
              <a:rPr lang="zh-CN" altLang="en-US" dirty="0" smtClean="0"/>
              <a:t>性别分析 </a:t>
            </a:r>
            <a:r>
              <a:rPr lang="en-US" altLang="zh-CN" dirty="0" smtClean="0"/>
              <a:t>]</a:t>
            </a:r>
            <a:endParaRPr lang="zh-CN" altLang="en-US" dirty="0"/>
          </a:p>
        </p:txBody>
      </p:sp>
      <p:graphicFrame>
        <p:nvGraphicFramePr>
          <p:cNvPr id="14" name="图表 13"/>
          <p:cNvGraphicFramePr/>
          <p:nvPr>
            <p:extLst>
              <p:ext uri="{D42A27DB-BD31-4B8C-83A1-F6EECF244321}">
                <p14:modId xmlns:p14="http://schemas.microsoft.com/office/powerpoint/2010/main" val="2436874015"/>
              </p:ext>
            </p:extLst>
          </p:nvPr>
        </p:nvGraphicFramePr>
        <p:xfrm>
          <a:off x="730232" y="2548466"/>
          <a:ext cx="5017424" cy="3785809"/>
        </p:xfrm>
        <a:graphic>
          <a:graphicData uri="http://schemas.openxmlformats.org/drawingml/2006/chart">
            <c:chart xmlns:c="http://schemas.openxmlformats.org/drawingml/2006/chart" xmlns:r="http://schemas.openxmlformats.org/officeDocument/2006/relationships" r:id="rId3"/>
          </a:graphicData>
        </a:graphic>
      </p:graphicFrame>
      <p:sp>
        <p:nvSpPr>
          <p:cNvPr id="15" name="文本框 14"/>
          <p:cNvSpPr txBox="1"/>
          <p:nvPr/>
        </p:nvSpPr>
        <p:spPr>
          <a:xfrm>
            <a:off x="6734949" y="1934877"/>
            <a:ext cx="4160113" cy="369332"/>
          </a:xfrm>
          <a:prstGeom prst="rect">
            <a:avLst/>
          </a:prstGeom>
          <a:noFill/>
        </p:spPr>
        <p:txBody>
          <a:bodyPr wrap="none" rtlCol="0">
            <a:spAutoFit/>
          </a:bodyPr>
          <a:lstStyle/>
          <a:p>
            <a:r>
              <a:rPr lang="en-US" altLang="zh-CN" dirty="0" smtClean="0"/>
              <a:t>[ #</a:t>
            </a:r>
            <a:r>
              <a:rPr lang="zh-CN" altLang="en-US" dirty="0"/>
              <a:t>拥有体造句大赛</a:t>
            </a:r>
            <a:r>
              <a:rPr lang="en-US" altLang="zh-CN" dirty="0" smtClean="0"/>
              <a:t>#</a:t>
            </a:r>
            <a:r>
              <a:rPr lang="zh-CN" altLang="en-US" dirty="0"/>
              <a:t>活动</a:t>
            </a:r>
            <a:r>
              <a:rPr lang="zh-CN" altLang="en-US" dirty="0" smtClean="0"/>
              <a:t>人群</a:t>
            </a:r>
            <a:r>
              <a:rPr lang="zh-CN" altLang="en-US" dirty="0"/>
              <a:t>年龄</a:t>
            </a:r>
            <a:r>
              <a:rPr lang="zh-CN" altLang="en-US" dirty="0" smtClean="0"/>
              <a:t>分析 </a:t>
            </a:r>
            <a:r>
              <a:rPr lang="en-US" altLang="zh-CN" dirty="0" smtClean="0"/>
              <a:t>]</a:t>
            </a:r>
            <a:endParaRPr lang="zh-CN" altLang="en-US" dirty="0"/>
          </a:p>
        </p:txBody>
      </p:sp>
      <p:graphicFrame>
        <p:nvGraphicFramePr>
          <p:cNvPr id="10" name="图表 9"/>
          <p:cNvGraphicFramePr/>
          <p:nvPr>
            <p:extLst>
              <p:ext uri="{D42A27DB-BD31-4B8C-83A1-F6EECF244321}">
                <p14:modId xmlns:p14="http://schemas.microsoft.com/office/powerpoint/2010/main" val="959099984"/>
              </p:ext>
            </p:extLst>
          </p:nvPr>
        </p:nvGraphicFramePr>
        <p:xfrm>
          <a:off x="6178692" y="2298325"/>
          <a:ext cx="4966952" cy="4035952"/>
        </p:xfrm>
        <a:graphic>
          <a:graphicData uri="http://schemas.openxmlformats.org/drawingml/2006/chart">
            <c:chart xmlns:c="http://schemas.openxmlformats.org/drawingml/2006/chart" xmlns:r="http://schemas.openxmlformats.org/officeDocument/2006/relationships" r:id="rId4"/>
          </a:graphicData>
        </a:graphic>
      </p:graphicFrame>
      <p:sp>
        <p:nvSpPr>
          <p:cNvPr id="17" name="椭圆 16"/>
          <p:cNvSpPr/>
          <p:nvPr/>
        </p:nvSpPr>
        <p:spPr>
          <a:xfrm>
            <a:off x="7093974" y="3082413"/>
            <a:ext cx="914399" cy="2182761"/>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8781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716" y="314723"/>
            <a:ext cx="10515600" cy="735889"/>
          </a:xfrm>
        </p:spPr>
        <p:txBody>
          <a:bodyPr/>
          <a:lstStyle/>
          <a:p>
            <a:r>
              <a:rPr lang="zh-CN" altLang="en-US" sz="3600" dirty="0" smtClean="0"/>
              <a:t>研究小结</a:t>
            </a:r>
            <a:r>
              <a:rPr lang="en-US" altLang="zh-CN" sz="3600" dirty="0" smtClean="0"/>
              <a:t>(1)</a:t>
            </a:r>
            <a:endParaRPr lang="zh-CN" altLang="en-US" sz="3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55</a:t>
            </a:fld>
            <a:endParaRPr lang="zh-CN" altLang="en-US">
              <a:solidFill>
                <a:srgbClr val="2B2929"/>
              </a:solidFill>
            </a:endParaRPr>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5" name="五边形 4"/>
          <p:cNvSpPr/>
          <p:nvPr/>
        </p:nvSpPr>
        <p:spPr>
          <a:xfrm>
            <a:off x="1250328" y="1637638"/>
            <a:ext cx="2085304" cy="1235499"/>
          </a:xfrm>
          <a:prstGeom prst="homePlate">
            <a:avLst>
              <a:gd name="adj" fmla="val 202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品牌整体表现</a:t>
            </a:r>
            <a:endParaRPr lang="zh-CN" altLang="en-US" sz="2000" b="1" dirty="0">
              <a:solidFill>
                <a:schemeClr val="tx1"/>
              </a:solidFill>
            </a:endParaRPr>
          </a:p>
        </p:txBody>
      </p:sp>
      <p:sp>
        <p:nvSpPr>
          <p:cNvPr id="9" name="五边形 8"/>
          <p:cNvSpPr/>
          <p:nvPr/>
        </p:nvSpPr>
        <p:spPr>
          <a:xfrm>
            <a:off x="1263207" y="3496506"/>
            <a:ext cx="2085304" cy="1544506"/>
          </a:xfrm>
          <a:prstGeom prst="homePlate">
            <a:avLst>
              <a:gd name="adj" fmla="val 202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建议发展方向</a:t>
            </a:r>
            <a:endParaRPr lang="zh-CN" altLang="en-US" sz="2000" b="1" dirty="0">
              <a:solidFill>
                <a:schemeClr val="tx1"/>
              </a:solidFill>
            </a:endParaRPr>
          </a:p>
        </p:txBody>
      </p:sp>
      <p:sp>
        <p:nvSpPr>
          <p:cNvPr id="10" name="文本框 9"/>
          <p:cNvSpPr txBox="1"/>
          <p:nvPr/>
        </p:nvSpPr>
        <p:spPr>
          <a:xfrm>
            <a:off x="3483382" y="1652979"/>
            <a:ext cx="7741629" cy="1246495"/>
          </a:xfrm>
          <a:prstGeom prst="rect">
            <a:avLst/>
          </a:prstGeom>
          <a:noFill/>
        </p:spPr>
        <p:txBody>
          <a:bodyPr wrap="square" rtlCol="0">
            <a:spAutoFit/>
          </a:bodyPr>
          <a:lstStyle/>
          <a:p>
            <a:pPr marL="285750" indent="-285750">
              <a:lnSpc>
                <a:spcPts val="3000"/>
              </a:lnSpc>
              <a:buFontTx/>
              <a:buChar char="-"/>
            </a:pPr>
            <a:r>
              <a:rPr lang="zh-CN" altLang="en-US" dirty="0" smtClean="0"/>
              <a:t>理财通声量及健康度均处于良好水平。但引发互动量方面尚有提升空间</a:t>
            </a:r>
            <a:endParaRPr lang="en-US" altLang="zh-CN" dirty="0" smtClean="0"/>
          </a:p>
          <a:p>
            <a:pPr marL="285750" indent="-285750">
              <a:lnSpc>
                <a:spcPts val="3000"/>
              </a:lnSpc>
              <a:buFontTx/>
              <a:buChar char="-"/>
            </a:pPr>
            <a:r>
              <a:rPr lang="zh-CN" altLang="en-US" dirty="0" smtClean="0"/>
              <a:t>刘涛代言帮助提升品牌声量及健康度，并提升“稳健”形象。</a:t>
            </a:r>
            <a:endParaRPr lang="en-US" altLang="zh-CN" dirty="0" smtClean="0"/>
          </a:p>
          <a:p>
            <a:pPr marL="285750" indent="-285750">
              <a:lnSpc>
                <a:spcPts val="3000"/>
              </a:lnSpc>
              <a:buFontTx/>
              <a:buChar char="-"/>
            </a:pPr>
            <a:r>
              <a:rPr lang="zh-CN" altLang="en-US" dirty="0" smtClean="0"/>
              <a:t>微博在理财通声量占比中较大，在新闻及问答渠道上发布不多</a:t>
            </a:r>
            <a:endParaRPr lang="en-US" altLang="zh-CN" dirty="0"/>
          </a:p>
        </p:txBody>
      </p:sp>
      <p:sp>
        <p:nvSpPr>
          <p:cNvPr id="11" name="文本框 10"/>
          <p:cNvSpPr txBox="1"/>
          <p:nvPr/>
        </p:nvSpPr>
        <p:spPr>
          <a:xfrm>
            <a:off x="3483382" y="3435554"/>
            <a:ext cx="7462790" cy="1631216"/>
          </a:xfrm>
          <a:prstGeom prst="rect">
            <a:avLst/>
          </a:prstGeom>
          <a:noFill/>
        </p:spPr>
        <p:txBody>
          <a:bodyPr wrap="square" rtlCol="0">
            <a:spAutoFit/>
          </a:bodyPr>
          <a:lstStyle/>
          <a:p>
            <a:pPr marL="285750" indent="-285750">
              <a:lnSpc>
                <a:spcPts val="3000"/>
              </a:lnSpc>
              <a:buFontTx/>
              <a:buChar char="-"/>
            </a:pPr>
            <a:r>
              <a:rPr lang="zh-CN" altLang="en-US" dirty="0" smtClean="0"/>
              <a:t>新闻传播内容建议以贴近目标用户小额、短期理财需求，解决具体理财问题为主；或者关注宏观金融格局与发展，针对热点问题引发讨论，以吸引网友互动。</a:t>
            </a:r>
            <a:endParaRPr lang="en-US" altLang="zh-CN" dirty="0" smtClean="0"/>
          </a:p>
          <a:p>
            <a:pPr marL="285750" indent="-285750">
              <a:lnSpc>
                <a:spcPts val="3000"/>
              </a:lnSpc>
              <a:buFontTx/>
              <a:buChar char="-"/>
            </a:pPr>
            <a:r>
              <a:rPr lang="zh-CN" altLang="en-US" dirty="0" smtClean="0"/>
              <a:t>同时可以考虑覆盖专业的问答平台及论坛。以强化品牌专业形象。</a:t>
            </a:r>
            <a:endParaRPr lang="en-US" altLang="zh-CN" dirty="0"/>
          </a:p>
        </p:txBody>
      </p:sp>
    </p:spTree>
    <p:extLst>
      <p:ext uri="{BB962C8B-B14F-4D97-AF65-F5344CB8AC3E}">
        <p14:creationId xmlns:p14="http://schemas.microsoft.com/office/powerpoint/2010/main" val="730561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716" y="314723"/>
            <a:ext cx="10515600" cy="735889"/>
          </a:xfrm>
        </p:spPr>
        <p:txBody>
          <a:bodyPr/>
          <a:lstStyle/>
          <a:p>
            <a:r>
              <a:rPr lang="zh-CN" altLang="en-US" sz="3600" dirty="0" smtClean="0"/>
              <a:t>研究小结</a:t>
            </a:r>
            <a:r>
              <a:rPr lang="en-US" altLang="zh-CN" sz="3600" dirty="0" smtClean="0"/>
              <a:t>(2)</a:t>
            </a:r>
            <a:endParaRPr lang="zh-CN" altLang="en-US" sz="3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56</a:t>
            </a:fld>
            <a:endParaRPr lang="zh-CN" altLang="en-US">
              <a:solidFill>
                <a:srgbClr val="2B2929"/>
              </a:solidFill>
            </a:endParaRPr>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5" name="五边形 4"/>
          <p:cNvSpPr/>
          <p:nvPr/>
        </p:nvSpPr>
        <p:spPr>
          <a:xfrm>
            <a:off x="1398078" y="1414316"/>
            <a:ext cx="2085304" cy="2270294"/>
          </a:xfrm>
          <a:prstGeom prst="homePlate">
            <a:avLst>
              <a:gd name="adj" fmla="val 202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品牌形象</a:t>
            </a:r>
            <a:endParaRPr lang="zh-CN" altLang="en-US" sz="2000" b="1" dirty="0">
              <a:solidFill>
                <a:schemeClr val="tx1"/>
              </a:solidFill>
            </a:endParaRPr>
          </a:p>
        </p:txBody>
      </p:sp>
      <p:sp>
        <p:nvSpPr>
          <p:cNvPr id="9" name="五边形 8"/>
          <p:cNvSpPr/>
          <p:nvPr/>
        </p:nvSpPr>
        <p:spPr>
          <a:xfrm>
            <a:off x="1398078" y="4113496"/>
            <a:ext cx="2085304" cy="1544506"/>
          </a:xfrm>
          <a:prstGeom prst="homePlate">
            <a:avLst>
              <a:gd name="adj" fmla="val 202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建议发展方向</a:t>
            </a:r>
            <a:endParaRPr lang="zh-CN" altLang="en-US" sz="2000" b="1" dirty="0">
              <a:solidFill>
                <a:schemeClr val="tx1"/>
              </a:solidFill>
            </a:endParaRPr>
          </a:p>
        </p:txBody>
      </p:sp>
      <p:sp>
        <p:nvSpPr>
          <p:cNvPr id="10" name="文本框 9"/>
          <p:cNvSpPr txBox="1"/>
          <p:nvPr/>
        </p:nvSpPr>
        <p:spPr>
          <a:xfrm>
            <a:off x="3637772" y="1349135"/>
            <a:ext cx="7282641" cy="2400657"/>
          </a:xfrm>
          <a:prstGeom prst="rect">
            <a:avLst/>
          </a:prstGeom>
          <a:noFill/>
        </p:spPr>
        <p:txBody>
          <a:bodyPr wrap="square" rtlCol="0">
            <a:spAutoFit/>
          </a:bodyPr>
          <a:lstStyle/>
          <a:p>
            <a:pPr marL="285750" indent="-285750">
              <a:lnSpc>
                <a:spcPts val="3000"/>
              </a:lnSpc>
              <a:buFontTx/>
              <a:buChar char="-"/>
            </a:pPr>
            <a:r>
              <a:rPr lang="zh-CN" altLang="en-US" dirty="0" smtClean="0"/>
              <a:t>低投资</a:t>
            </a:r>
            <a:r>
              <a:rPr lang="zh-CN" altLang="en-US" dirty="0"/>
              <a:t>门槛</a:t>
            </a:r>
            <a:r>
              <a:rPr lang="zh-CN" altLang="en-US" dirty="0" smtClean="0"/>
              <a:t>、高收益</a:t>
            </a:r>
            <a:r>
              <a:rPr lang="zh-CN" altLang="en-US" dirty="0"/>
              <a:t>、</a:t>
            </a:r>
            <a:r>
              <a:rPr lang="zh-CN" altLang="en-US" dirty="0" smtClean="0"/>
              <a:t>灵活便捷、小额短期是消费者</a:t>
            </a:r>
            <a:r>
              <a:rPr lang="zh-CN" altLang="en-US" dirty="0"/>
              <a:t>对互联网</a:t>
            </a:r>
            <a:r>
              <a:rPr lang="zh-CN" altLang="en-US" dirty="0" smtClean="0"/>
              <a:t>理财的关注因素</a:t>
            </a:r>
            <a:endParaRPr lang="en-US" altLang="zh-CN" dirty="0" smtClean="0"/>
          </a:p>
          <a:p>
            <a:pPr marL="285750" indent="-285750">
              <a:lnSpc>
                <a:spcPts val="3000"/>
              </a:lnSpc>
              <a:buFontTx/>
              <a:buChar char="-"/>
            </a:pPr>
            <a:r>
              <a:rPr lang="zh-CN" altLang="en-US" dirty="0" smtClean="0"/>
              <a:t>理财通在投资</a:t>
            </a:r>
            <a:r>
              <a:rPr lang="zh-CN" altLang="en-US" dirty="0"/>
              <a:t>收益和交易</a:t>
            </a:r>
            <a:r>
              <a:rPr lang="en-US" altLang="zh-CN" dirty="0"/>
              <a:t>/</a:t>
            </a:r>
            <a:r>
              <a:rPr lang="zh-CN" altLang="en-US" dirty="0"/>
              <a:t>提现手续费上优势不</a:t>
            </a:r>
            <a:r>
              <a:rPr lang="zh-CN" altLang="en-US" dirty="0" smtClean="0"/>
              <a:t>明显</a:t>
            </a:r>
            <a:endParaRPr lang="en-US" altLang="zh-CN" dirty="0" smtClean="0"/>
          </a:p>
          <a:p>
            <a:pPr marL="285750" indent="-285750">
              <a:lnSpc>
                <a:spcPts val="3000"/>
              </a:lnSpc>
              <a:buFontTx/>
              <a:buChar char="-"/>
            </a:pPr>
            <a:r>
              <a:rPr lang="zh-CN" altLang="en-US" dirty="0"/>
              <a:t>蚂蚁聚宝在交易</a:t>
            </a:r>
            <a:r>
              <a:rPr lang="en-US" altLang="zh-CN" dirty="0"/>
              <a:t>/</a:t>
            </a:r>
            <a:r>
              <a:rPr lang="zh-CN" altLang="en-US" dirty="0"/>
              <a:t>提现手续费及技术能力强上有较强的品牌形象。京东积极开展多种金融方面的尝试与合作，“创新”形象</a:t>
            </a:r>
            <a:r>
              <a:rPr lang="zh-CN" altLang="en-US" dirty="0" smtClean="0"/>
              <a:t>明显</a:t>
            </a:r>
            <a:endParaRPr lang="en-US" altLang="zh-CN" dirty="0" smtClean="0"/>
          </a:p>
          <a:p>
            <a:pPr marL="285750" indent="-285750">
              <a:lnSpc>
                <a:spcPts val="3000"/>
              </a:lnSpc>
              <a:buFontTx/>
              <a:buChar char="-"/>
            </a:pPr>
            <a:r>
              <a:rPr lang="zh-CN" altLang="en-US" dirty="0" smtClean="0"/>
              <a:t>安全性是大部分互联网理财平台都需要提升的方面</a:t>
            </a:r>
            <a:endParaRPr lang="en-US" altLang="zh-CN" dirty="0"/>
          </a:p>
        </p:txBody>
      </p:sp>
      <p:sp>
        <p:nvSpPr>
          <p:cNvPr id="11" name="文本框 10"/>
          <p:cNvSpPr txBox="1"/>
          <p:nvPr/>
        </p:nvSpPr>
        <p:spPr>
          <a:xfrm>
            <a:off x="3637772" y="4592042"/>
            <a:ext cx="7282641" cy="435376"/>
          </a:xfrm>
          <a:prstGeom prst="rect">
            <a:avLst/>
          </a:prstGeom>
          <a:noFill/>
        </p:spPr>
        <p:txBody>
          <a:bodyPr wrap="square" rtlCol="0">
            <a:spAutoFit/>
          </a:bodyPr>
          <a:lstStyle/>
          <a:p>
            <a:pPr marL="285750" indent="-285750">
              <a:lnSpc>
                <a:spcPts val="3000"/>
              </a:lnSpc>
              <a:buFontTx/>
              <a:buChar char="-"/>
            </a:pPr>
            <a:r>
              <a:rPr lang="zh-CN" altLang="en-US" dirty="0" smtClean="0"/>
              <a:t>强化安全的品牌形象，与竞品形成差异化的品牌形象。</a:t>
            </a:r>
            <a:endParaRPr lang="en-US" altLang="zh-CN" dirty="0" smtClean="0"/>
          </a:p>
        </p:txBody>
      </p:sp>
    </p:spTree>
    <p:extLst>
      <p:ext uri="{BB962C8B-B14F-4D97-AF65-F5344CB8AC3E}">
        <p14:creationId xmlns:p14="http://schemas.microsoft.com/office/powerpoint/2010/main" val="2604925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716" y="314723"/>
            <a:ext cx="10515600" cy="735889"/>
          </a:xfrm>
        </p:spPr>
        <p:txBody>
          <a:bodyPr/>
          <a:lstStyle/>
          <a:p>
            <a:r>
              <a:rPr lang="zh-CN" altLang="en-US" sz="3600" dirty="0" smtClean="0"/>
              <a:t>研究小结</a:t>
            </a:r>
            <a:r>
              <a:rPr lang="en-US" altLang="zh-CN" sz="3600" dirty="0" smtClean="0"/>
              <a:t>(3)</a:t>
            </a:r>
            <a:endParaRPr lang="zh-CN" altLang="en-US" sz="3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57</a:t>
            </a:fld>
            <a:endParaRPr lang="zh-CN" altLang="en-US">
              <a:solidFill>
                <a:srgbClr val="2B2929"/>
              </a:solidFill>
            </a:endParaRPr>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5" name="五边形 4"/>
          <p:cNvSpPr/>
          <p:nvPr/>
        </p:nvSpPr>
        <p:spPr>
          <a:xfrm>
            <a:off x="1398078" y="1455313"/>
            <a:ext cx="2085304" cy="2485622"/>
          </a:xfrm>
          <a:prstGeom prst="homePlate">
            <a:avLst>
              <a:gd name="adj" fmla="val 202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营销活动</a:t>
            </a:r>
            <a:endParaRPr lang="zh-CN" altLang="en-US" sz="2000" b="1" dirty="0">
              <a:solidFill>
                <a:schemeClr val="tx1"/>
              </a:solidFill>
            </a:endParaRPr>
          </a:p>
        </p:txBody>
      </p:sp>
      <p:sp>
        <p:nvSpPr>
          <p:cNvPr id="9" name="五边形 8"/>
          <p:cNvSpPr/>
          <p:nvPr/>
        </p:nvSpPr>
        <p:spPr>
          <a:xfrm>
            <a:off x="1398078" y="4345636"/>
            <a:ext cx="2085304" cy="1359705"/>
          </a:xfrm>
          <a:prstGeom prst="homePlate">
            <a:avLst>
              <a:gd name="adj" fmla="val 202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rPr>
              <a:t>建议发展方向</a:t>
            </a:r>
            <a:endParaRPr lang="zh-CN" altLang="en-US" sz="2000" b="1" dirty="0">
              <a:solidFill>
                <a:schemeClr val="tx1"/>
              </a:solidFill>
            </a:endParaRPr>
          </a:p>
        </p:txBody>
      </p:sp>
      <p:sp>
        <p:nvSpPr>
          <p:cNvPr id="10" name="文本框 9"/>
          <p:cNvSpPr txBox="1"/>
          <p:nvPr/>
        </p:nvSpPr>
        <p:spPr>
          <a:xfrm>
            <a:off x="3547618" y="1297619"/>
            <a:ext cx="7282641" cy="2785378"/>
          </a:xfrm>
          <a:prstGeom prst="rect">
            <a:avLst/>
          </a:prstGeom>
          <a:noFill/>
        </p:spPr>
        <p:txBody>
          <a:bodyPr wrap="square" rtlCol="0">
            <a:spAutoFit/>
          </a:bodyPr>
          <a:lstStyle/>
          <a:p>
            <a:pPr marL="285750" indent="-285750">
              <a:lnSpc>
                <a:spcPts val="3000"/>
              </a:lnSpc>
              <a:buFontTx/>
              <a:buChar char="-"/>
            </a:pPr>
            <a:r>
              <a:rPr lang="zh-CN" altLang="en-US" dirty="0" smtClean="0"/>
              <a:t>理财通营销活动数量及参与</a:t>
            </a:r>
            <a:r>
              <a:rPr lang="en-US" altLang="zh-CN" dirty="0" smtClean="0"/>
              <a:t>KOL</a:t>
            </a:r>
            <a:r>
              <a:rPr lang="zh-CN" altLang="en-US" dirty="0" smtClean="0"/>
              <a:t>数量均</a:t>
            </a:r>
            <a:r>
              <a:rPr lang="zh-CN" altLang="en-US" dirty="0"/>
              <a:t>高于竞品。活动主题也贴合节庆和热点</a:t>
            </a:r>
            <a:r>
              <a:rPr lang="zh-CN" altLang="en-US" dirty="0" smtClean="0"/>
              <a:t>。但缺乏亮点。</a:t>
            </a:r>
            <a:endParaRPr lang="en-US" altLang="zh-CN" dirty="0" smtClean="0"/>
          </a:p>
          <a:p>
            <a:pPr marL="285750" indent="-285750">
              <a:lnSpc>
                <a:spcPts val="3000"/>
              </a:lnSpc>
              <a:buFontTx/>
              <a:buChar char="-"/>
            </a:pPr>
            <a:r>
              <a:rPr lang="zh-CN" altLang="en-US" dirty="0" smtClean="0"/>
              <a:t>京东金融活动主要配合电商及特别主题（如校园、公益）。</a:t>
            </a:r>
            <a:endParaRPr lang="en-US" altLang="zh-CN" dirty="0" smtClean="0"/>
          </a:p>
          <a:p>
            <a:pPr marL="285750" indent="-285750">
              <a:lnSpc>
                <a:spcPts val="3000"/>
              </a:lnSpc>
              <a:buFontTx/>
              <a:buChar char="-"/>
            </a:pPr>
            <a:r>
              <a:rPr lang="zh-CN" altLang="en-US" dirty="0"/>
              <a:t>刘涛微博</a:t>
            </a:r>
            <a:r>
              <a:rPr lang="zh-CN" altLang="en-US" dirty="0" smtClean="0"/>
              <a:t>转发给理财通活动带来</a:t>
            </a:r>
            <a:r>
              <a:rPr lang="en-US" altLang="zh-CN" dirty="0"/>
              <a:t>69%</a:t>
            </a:r>
            <a:r>
              <a:rPr lang="zh-CN" altLang="en-US" dirty="0"/>
              <a:t>声量。王大陆则给</a:t>
            </a:r>
            <a:r>
              <a:rPr lang="en-US" altLang="zh-CN" dirty="0"/>
              <a:t>#</a:t>
            </a:r>
            <a:r>
              <a:rPr lang="zh-CN" altLang="en-US" dirty="0"/>
              <a:t>福禄</a:t>
            </a:r>
            <a:r>
              <a:rPr lang="en-US" altLang="zh-CN" dirty="0"/>
              <a:t>17</a:t>
            </a:r>
            <a:r>
              <a:rPr lang="zh-CN" altLang="en-US" dirty="0"/>
              <a:t>到</a:t>
            </a:r>
            <a:r>
              <a:rPr lang="en-US" altLang="zh-CN" dirty="0"/>
              <a:t>#</a:t>
            </a:r>
            <a:r>
              <a:rPr lang="zh-CN" altLang="en-US" dirty="0"/>
              <a:t>带来</a:t>
            </a:r>
            <a:r>
              <a:rPr lang="en-US" altLang="zh-CN" dirty="0"/>
              <a:t>86%</a:t>
            </a:r>
            <a:r>
              <a:rPr lang="zh-CN" altLang="en-US" dirty="0"/>
              <a:t>的声量。对比其它</a:t>
            </a:r>
            <a:r>
              <a:rPr lang="en-US" altLang="zh-CN" dirty="0"/>
              <a:t>KOL</a:t>
            </a:r>
            <a:r>
              <a:rPr lang="zh-CN" altLang="en-US" dirty="0"/>
              <a:t>表现良好</a:t>
            </a:r>
            <a:r>
              <a:rPr lang="zh-CN" altLang="en-US" dirty="0" smtClean="0"/>
              <a:t>。</a:t>
            </a:r>
            <a:endParaRPr lang="en-US" altLang="zh-CN" dirty="0" smtClean="0"/>
          </a:p>
          <a:p>
            <a:pPr marL="285750" indent="-285750">
              <a:lnSpc>
                <a:spcPts val="3000"/>
              </a:lnSpc>
              <a:buFontTx/>
              <a:buChar char="-"/>
            </a:pPr>
            <a:r>
              <a:rPr lang="en-US" altLang="zh-CN" dirty="0"/>
              <a:t>#</a:t>
            </a:r>
            <a:r>
              <a:rPr lang="zh-CN" altLang="en-US" dirty="0"/>
              <a:t>好运存起来</a:t>
            </a:r>
            <a:r>
              <a:rPr lang="en-US" altLang="zh-CN" dirty="0" smtClean="0"/>
              <a:t>#</a:t>
            </a:r>
            <a:r>
              <a:rPr lang="zh-CN" altLang="en-US" dirty="0" smtClean="0"/>
              <a:t>、</a:t>
            </a:r>
            <a:r>
              <a:rPr lang="zh-CN" altLang="en-US" dirty="0"/>
              <a:t> 、</a:t>
            </a:r>
            <a:r>
              <a:rPr lang="en-US" altLang="zh-CN" dirty="0"/>
              <a:t>#</a:t>
            </a:r>
            <a:r>
              <a:rPr lang="zh-CN" altLang="en-US" dirty="0"/>
              <a:t>越存越有钱</a:t>
            </a:r>
            <a:r>
              <a:rPr lang="en-US" altLang="zh-CN" dirty="0"/>
              <a:t># </a:t>
            </a:r>
            <a:r>
              <a:rPr lang="zh-CN" altLang="en-US" dirty="0" smtClean="0"/>
              <a:t>、</a:t>
            </a:r>
            <a:r>
              <a:rPr lang="en-US" altLang="zh-CN" dirty="0" smtClean="0"/>
              <a:t>#</a:t>
            </a:r>
            <a:r>
              <a:rPr lang="zh-CN" altLang="en-US" dirty="0" smtClean="0"/>
              <a:t>拥有</a:t>
            </a:r>
            <a:r>
              <a:rPr lang="zh-CN" altLang="en-US" dirty="0"/>
              <a:t>体造句</a:t>
            </a:r>
            <a:r>
              <a:rPr lang="zh-CN" altLang="en-US" dirty="0" smtClean="0"/>
              <a:t>大赛</a:t>
            </a:r>
            <a:r>
              <a:rPr lang="en-US" altLang="zh-CN" dirty="0" smtClean="0"/>
              <a:t>#</a:t>
            </a:r>
            <a:r>
              <a:rPr lang="zh-CN" altLang="en-US" dirty="0" smtClean="0"/>
              <a:t>以“愿望</a:t>
            </a:r>
            <a:r>
              <a:rPr lang="en-US" altLang="zh-CN" dirty="0" smtClean="0"/>
              <a:t>/</a:t>
            </a:r>
            <a:r>
              <a:rPr lang="zh-CN" altLang="en-US" dirty="0" smtClean="0"/>
              <a:t>梦想”作为主题，互相配合</a:t>
            </a:r>
            <a:r>
              <a:rPr lang="zh-CN" altLang="en-US" dirty="0"/>
              <a:t>，贴合目标人群</a:t>
            </a:r>
            <a:r>
              <a:rPr lang="zh-CN" altLang="en-US" dirty="0" smtClean="0"/>
              <a:t>需求，获得较好效果。</a:t>
            </a:r>
            <a:endParaRPr lang="en-US" altLang="zh-CN" dirty="0" smtClean="0"/>
          </a:p>
        </p:txBody>
      </p:sp>
      <p:sp>
        <p:nvSpPr>
          <p:cNvPr id="11" name="文本框 10"/>
          <p:cNvSpPr txBox="1"/>
          <p:nvPr/>
        </p:nvSpPr>
        <p:spPr>
          <a:xfrm>
            <a:off x="3547618" y="4568843"/>
            <a:ext cx="7618365" cy="861774"/>
          </a:xfrm>
          <a:prstGeom prst="rect">
            <a:avLst/>
          </a:prstGeom>
          <a:noFill/>
        </p:spPr>
        <p:txBody>
          <a:bodyPr wrap="square" rtlCol="0">
            <a:spAutoFit/>
          </a:bodyPr>
          <a:lstStyle/>
          <a:p>
            <a:pPr marL="285750" indent="-285750">
              <a:lnSpc>
                <a:spcPts val="3000"/>
              </a:lnSpc>
              <a:buFontTx/>
              <a:buChar char="-"/>
            </a:pPr>
            <a:r>
              <a:rPr lang="zh-CN" altLang="en-US" dirty="0" smtClean="0"/>
              <a:t>除热点的大活动外，通过持续的小活动维持品牌热度，增强粉丝粘性。</a:t>
            </a:r>
            <a:endParaRPr lang="en-US" altLang="zh-CN" dirty="0" smtClean="0"/>
          </a:p>
          <a:p>
            <a:pPr marL="285750" indent="-285750">
              <a:lnSpc>
                <a:spcPts val="3000"/>
              </a:lnSpc>
              <a:buFontTx/>
              <a:buChar char="-"/>
            </a:pPr>
            <a:r>
              <a:rPr lang="zh-CN" altLang="en-US" dirty="0" smtClean="0"/>
              <a:t>继续坚持品牌合作，以吸纳目标粉丝，强化品牌形象。</a:t>
            </a:r>
            <a:endParaRPr lang="en-US" altLang="zh-CN" dirty="0" smtClean="0"/>
          </a:p>
        </p:txBody>
      </p:sp>
    </p:spTree>
    <p:extLst>
      <p:ext uri="{BB962C8B-B14F-4D97-AF65-F5344CB8AC3E}">
        <p14:creationId xmlns:p14="http://schemas.microsoft.com/office/powerpoint/2010/main" val="7706132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630478" y="3416121"/>
            <a:ext cx="2152138" cy="811369"/>
          </a:xfrm>
        </p:spPr>
        <p:txBody>
          <a:bodyPr/>
          <a:lstStyle/>
          <a:p>
            <a:r>
              <a:rPr lang="zh-CN" altLang="en-US" dirty="0"/>
              <a:t>附录</a:t>
            </a:r>
          </a:p>
        </p:txBody>
      </p:sp>
    </p:spTree>
    <p:extLst>
      <p:ext uri="{BB962C8B-B14F-4D97-AF65-F5344CB8AC3E}">
        <p14:creationId xmlns:p14="http://schemas.microsoft.com/office/powerpoint/2010/main" val="3011637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7592" y="223332"/>
            <a:ext cx="9593687" cy="503897"/>
          </a:xfrm>
        </p:spPr>
        <p:txBody>
          <a:bodyPr/>
          <a:lstStyle/>
          <a:p>
            <a:r>
              <a:rPr lang="zh-CN" altLang="en-US" dirty="0" smtClean="0">
                <a:solidFill>
                  <a:srgbClr val="6481DA"/>
                </a:solidFill>
              </a:rPr>
              <a:t>附录</a:t>
            </a:r>
            <a:r>
              <a:rPr lang="en-US" altLang="zh-CN" dirty="0" smtClean="0">
                <a:solidFill>
                  <a:srgbClr val="6481DA"/>
                </a:solidFill>
              </a:rPr>
              <a:t>——</a:t>
            </a:r>
            <a:r>
              <a:rPr lang="zh-CN" altLang="en-US" dirty="0">
                <a:solidFill>
                  <a:srgbClr val="6481DA"/>
                </a:solidFill>
              </a:rPr>
              <a:t>理财</a:t>
            </a:r>
            <a:r>
              <a:rPr lang="zh-CN" altLang="en-US" dirty="0" smtClean="0">
                <a:solidFill>
                  <a:srgbClr val="6481DA"/>
                </a:solidFill>
              </a:rPr>
              <a:t>通微信专题</a:t>
            </a:r>
            <a:endParaRPr lang="zh-CN" altLang="en-US" dirty="0">
              <a:solidFill>
                <a:srgbClr val="6481DA"/>
              </a:solidFill>
            </a:endParaRPr>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59</a:t>
            </a:fld>
            <a:endParaRPr lang="zh-CN" altLang="en-US">
              <a:solidFill>
                <a:srgbClr val="2B2929"/>
              </a:solidFill>
            </a:endParaRPr>
          </a:p>
        </p:txBody>
      </p:sp>
      <p:pic>
        <p:nvPicPr>
          <p:cNvPr id="49"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graphicFrame>
        <p:nvGraphicFramePr>
          <p:cNvPr id="3" name="表格 2"/>
          <p:cNvGraphicFramePr>
            <a:graphicFrameLocks noGrp="1"/>
          </p:cNvGraphicFramePr>
          <p:nvPr>
            <p:extLst/>
          </p:nvPr>
        </p:nvGraphicFramePr>
        <p:xfrm>
          <a:off x="770965" y="2274047"/>
          <a:ext cx="10403541" cy="2418249"/>
        </p:xfrm>
        <a:graphic>
          <a:graphicData uri="http://schemas.openxmlformats.org/drawingml/2006/table">
            <a:tbl>
              <a:tblPr>
                <a:tableStyleId>{5C22544A-7EE6-4342-B048-85BDC9FD1C3A}</a:tableStyleId>
              </a:tblPr>
              <a:tblGrid>
                <a:gridCol w="2554858"/>
                <a:gridCol w="4191083"/>
                <a:gridCol w="1219200"/>
                <a:gridCol w="1219200"/>
                <a:gridCol w="1219200"/>
              </a:tblGrid>
              <a:tr h="306658">
                <a:tc>
                  <a:txBody>
                    <a:bodyPr/>
                    <a:lstStyle/>
                    <a:p>
                      <a:pPr algn="ctr" fontAlgn="ctr"/>
                      <a:r>
                        <a:rPr lang="zh-CN" altLang="en-US" sz="1400" b="1" i="0" u="none" strike="noStrike" dirty="0" smtClean="0">
                          <a:solidFill>
                            <a:srgbClr val="000000"/>
                          </a:solidFill>
                          <a:effectLst/>
                          <a:latin typeface="+mj-ea"/>
                          <a:ea typeface="+mj-ea"/>
                        </a:rPr>
                        <a:t>分类</a:t>
                      </a:r>
                      <a:endParaRPr lang="zh-CN" altLang="en-US" sz="1400" b="1"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algn="l" fontAlgn="b"/>
                      <a:r>
                        <a:rPr lang="zh-CN" altLang="en-US" sz="1400" b="1" i="0" u="none" strike="noStrike" dirty="0" smtClean="0">
                          <a:solidFill>
                            <a:srgbClr val="000000"/>
                          </a:solidFill>
                          <a:effectLst/>
                          <a:latin typeface="+mj-ea"/>
                          <a:ea typeface="+mj-ea"/>
                        </a:rPr>
                        <a:t>标题</a:t>
                      </a:r>
                      <a:endParaRPr lang="zh-CN" altLang="en-US" sz="1400" b="1"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algn="ctr" fontAlgn="b"/>
                      <a:r>
                        <a:rPr lang="zh-CN" altLang="en-US" sz="1400" b="1" i="0" u="none" strike="noStrike" dirty="0" smtClean="0">
                          <a:solidFill>
                            <a:srgbClr val="000000"/>
                          </a:solidFill>
                          <a:effectLst/>
                          <a:latin typeface="+mj-ea"/>
                          <a:ea typeface="+mj-ea"/>
                        </a:rPr>
                        <a:t>总声量</a:t>
                      </a:r>
                      <a:endParaRPr lang="en-US" altLang="zh-CN" sz="1400" b="1"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algn="ctr" fontAlgn="b"/>
                      <a:r>
                        <a:rPr lang="zh-CN" altLang="en-US" sz="1400" b="1" i="0" u="none" strike="noStrike" dirty="0" smtClean="0">
                          <a:solidFill>
                            <a:srgbClr val="000000"/>
                          </a:solidFill>
                          <a:effectLst/>
                          <a:latin typeface="+mj-ea"/>
                          <a:ea typeface="+mj-ea"/>
                        </a:rPr>
                        <a:t>阅读数</a:t>
                      </a:r>
                      <a:endParaRPr lang="en-US" altLang="zh-CN" sz="1400" b="1"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5000"/>
                        <a:lumOff val="75000"/>
                      </a:schemeClr>
                    </a:solidFill>
                  </a:tcPr>
                </a:tc>
                <a:tc>
                  <a:txBody>
                    <a:bodyPr/>
                    <a:lstStyle/>
                    <a:p>
                      <a:pPr algn="ctr" fontAlgn="b"/>
                      <a:r>
                        <a:rPr lang="zh-CN" altLang="en-US" sz="1400" b="1" i="0" u="none" strike="noStrike" dirty="0" smtClean="0">
                          <a:solidFill>
                            <a:srgbClr val="000000"/>
                          </a:solidFill>
                          <a:effectLst/>
                          <a:latin typeface="+mj-ea"/>
                          <a:ea typeface="+mj-ea"/>
                        </a:rPr>
                        <a:t>点赞数</a:t>
                      </a:r>
                      <a:endParaRPr lang="en-US" altLang="zh-CN" sz="1400" b="1"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5000"/>
                        <a:lumOff val="75000"/>
                      </a:schemeClr>
                    </a:solidFill>
                  </a:tcPr>
                </a:tc>
              </a:tr>
              <a:tr h="306658">
                <a:tc rowSpan="3">
                  <a:txBody>
                    <a:bodyPr/>
                    <a:lstStyle/>
                    <a:p>
                      <a:pPr algn="ctr" fontAlgn="ctr"/>
                      <a:r>
                        <a:rPr lang="zh-CN" altLang="en-US" sz="1400" b="1" u="none" strike="noStrike" dirty="0" smtClean="0">
                          <a:effectLst/>
                          <a:latin typeface="+mj-ea"/>
                          <a:ea typeface="+mj-ea"/>
                        </a:rPr>
                        <a:t>房产专题</a:t>
                      </a:r>
                      <a:endParaRPr lang="zh-CN" altLang="en-US" sz="1400" b="1"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algn="l" fontAlgn="b"/>
                      <a:r>
                        <a:rPr lang="zh-CN" altLang="en-US" sz="1400" u="none" strike="noStrike" dirty="0">
                          <a:effectLst/>
                          <a:latin typeface="+mj-ea"/>
                          <a:ea typeface="+mj-ea"/>
                        </a:rPr>
                        <a:t>奇闻 </a:t>
                      </a:r>
                      <a:r>
                        <a:rPr lang="en-US" altLang="zh-CN" sz="1400" u="none" strike="noStrike" dirty="0">
                          <a:effectLst/>
                          <a:latin typeface="+mj-ea"/>
                          <a:ea typeface="+mj-ea"/>
                        </a:rPr>
                        <a:t>| </a:t>
                      </a:r>
                      <a:r>
                        <a:rPr lang="zh-CN" altLang="en-US" sz="1400" u="none" strike="noStrike" dirty="0">
                          <a:effectLst/>
                          <a:latin typeface="+mj-ea"/>
                          <a:ea typeface="+mj-ea"/>
                        </a:rPr>
                        <a:t>唐朝</a:t>
                      </a:r>
                      <a:r>
                        <a:rPr lang="en-US" altLang="zh-CN" sz="1400" u="none" strike="noStrike" dirty="0">
                          <a:effectLst/>
                          <a:latin typeface="+mj-ea"/>
                          <a:ea typeface="+mj-ea"/>
                        </a:rPr>
                        <a:t>40</a:t>
                      </a:r>
                      <a:r>
                        <a:rPr lang="zh-CN" altLang="en-US" sz="1400" u="none" strike="noStrike" dirty="0">
                          <a:effectLst/>
                          <a:latin typeface="+mj-ea"/>
                          <a:ea typeface="+mj-ea"/>
                        </a:rPr>
                        <a:t>万可买别墅？中国历代房价这么有趣！</a:t>
                      </a:r>
                      <a:endParaRPr lang="zh-CN" altLang="en-US" sz="1400" b="0"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22550</a:t>
                      </a: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22288</a:t>
                      </a:r>
                    </a:p>
                  </a:txBody>
                  <a:tcPr marL="76200" marR="95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261</a:t>
                      </a:r>
                    </a:p>
                  </a:txBody>
                  <a:tcPr marL="76200" marR="95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162495">
                <a:tc vMerge="1">
                  <a:txBody>
                    <a:bodyPr/>
                    <a:lstStyle/>
                    <a:p>
                      <a:endParaRPr lang="zh-CN" altLang="en-US"/>
                    </a:p>
                  </a:txBody>
                  <a:tcPr/>
                </a:tc>
                <a:tc>
                  <a:txBody>
                    <a:bodyPr/>
                    <a:lstStyle/>
                    <a:p>
                      <a:pPr algn="l" fontAlgn="b"/>
                      <a:r>
                        <a:rPr lang="zh-CN" altLang="en-US" sz="1400" u="none" strike="noStrike" dirty="0">
                          <a:effectLst/>
                          <a:latin typeface="+mj-ea"/>
                          <a:ea typeface="+mj-ea"/>
                        </a:rPr>
                        <a:t>手动</a:t>
                      </a:r>
                      <a:r>
                        <a:rPr lang="en-US" altLang="zh-CN" sz="1400" u="none" strike="noStrike" dirty="0">
                          <a:effectLst/>
                          <a:latin typeface="+mj-ea"/>
                          <a:ea typeface="+mj-ea"/>
                        </a:rPr>
                        <a:t>@</a:t>
                      </a:r>
                      <a:r>
                        <a:rPr lang="zh-CN" altLang="en-US" sz="1400" u="none" strike="noStrike" dirty="0">
                          <a:effectLst/>
                          <a:latin typeface="+mj-ea"/>
                          <a:ea typeface="+mj-ea"/>
                        </a:rPr>
                        <a:t>各位“剩女”丨你可能不知道，你正影响着中国房价</a:t>
                      </a:r>
                      <a:r>
                        <a:rPr lang="en-US" altLang="zh-CN" sz="1400" u="none" strike="noStrike" dirty="0">
                          <a:effectLst/>
                          <a:latin typeface="+mj-ea"/>
                          <a:ea typeface="+mj-ea"/>
                        </a:rPr>
                        <a:t>…</a:t>
                      </a:r>
                      <a:endParaRPr lang="en-US" altLang="zh-CN" sz="1400" b="0"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21669</a:t>
                      </a: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21408</a:t>
                      </a:r>
                    </a:p>
                  </a:txBody>
                  <a:tcPr marL="76200" marR="95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260</a:t>
                      </a:r>
                    </a:p>
                  </a:txBody>
                  <a:tcPr marL="76200" marR="95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06658">
                <a:tc vMerge="1">
                  <a:txBody>
                    <a:bodyPr/>
                    <a:lstStyle/>
                    <a:p>
                      <a:endParaRPr lang="zh-CN" altLang="en-US"/>
                    </a:p>
                  </a:txBody>
                  <a:tcPr/>
                </a:tc>
                <a:tc>
                  <a:txBody>
                    <a:bodyPr/>
                    <a:lstStyle/>
                    <a:p>
                      <a:pPr algn="l" fontAlgn="b"/>
                      <a:r>
                        <a:rPr lang="zh-CN" altLang="en-US" sz="1400" u="none" strike="noStrike" dirty="0">
                          <a:effectLst/>
                          <a:latin typeface="+mj-ea"/>
                          <a:ea typeface="+mj-ea"/>
                        </a:rPr>
                        <a:t>独家丨房价走势如何？听听他们怎么说！</a:t>
                      </a:r>
                      <a:endParaRPr lang="zh-CN" altLang="en-US" sz="1400" b="0"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19042</a:t>
                      </a: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18798</a:t>
                      </a:r>
                    </a:p>
                  </a:txBody>
                  <a:tcPr marL="76200" marR="95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243</a:t>
                      </a:r>
                    </a:p>
                  </a:txBody>
                  <a:tcPr marL="76200" marR="95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06658">
                <a:tc>
                  <a:txBody>
                    <a:bodyPr/>
                    <a:lstStyle/>
                    <a:p>
                      <a:pPr algn="ctr" fontAlgn="b"/>
                      <a:r>
                        <a:rPr lang="zh-CN" altLang="en-US" sz="1400" b="1" u="none" strike="noStrike" dirty="0">
                          <a:effectLst/>
                          <a:latin typeface="+mj-ea"/>
                          <a:ea typeface="+mj-ea"/>
                        </a:rPr>
                        <a:t>婚姻</a:t>
                      </a:r>
                      <a:r>
                        <a:rPr lang="zh-CN" altLang="en-US" sz="1400" b="1" u="none" strike="noStrike" dirty="0" smtClean="0">
                          <a:effectLst/>
                          <a:latin typeface="+mj-ea"/>
                          <a:ea typeface="+mj-ea"/>
                        </a:rPr>
                        <a:t>财产专题</a:t>
                      </a:r>
                      <a:endParaRPr lang="zh-CN" altLang="en-US" sz="1400" b="1"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algn="l" fontAlgn="b"/>
                      <a:r>
                        <a:rPr lang="zh-CN" altLang="en-US" sz="1400" u="none" strike="noStrike" dirty="0">
                          <a:effectLst/>
                          <a:latin typeface="+mj-ea"/>
                          <a:ea typeface="+mj-ea"/>
                        </a:rPr>
                        <a:t>如果达康书记会理财，他的婚姻会不会更幸福？</a:t>
                      </a:r>
                      <a:endParaRPr lang="zh-CN" altLang="en-US" sz="1400" b="0"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20017</a:t>
                      </a: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19952</a:t>
                      </a:r>
                    </a:p>
                  </a:txBody>
                  <a:tcPr marL="76200" marR="95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64</a:t>
                      </a:r>
                    </a:p>
                  </a:txBody>
                  <a:tcPr marL="76200" marR="95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06658">
                <a:tc>
                  <a:txBody>
                    <a:bodyPr/>
                    <a:lstStyle/>
                    <a:p>
                      <a:pPr algn="ctr" fontAlgn="b"/>
                      <a:r>
                        <a:rPr lang="zh-CN" altLang="en-US" sz="1400" b="1" u="none" strike="noStrike" dirty="0">
                          <a:effectLst/>
                          <a:latin typeface="+mj-ea"/>
                          <a:ea typeface="+mj-ea"/>
                        </a:rPr>
                        <a:t>财经专家推荐理财书籍</a:t>
                      </a:r>
                      <a:endParaRPr lang="zh-CN" altLang="en-US" sz="1400" b="1"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algn="l" fontAlgn="b"/>
                      <a:r>
                        <a:rPr lang="zh-CN" altLang="en-US" sz="1400" u="none" strike="noStrike" dirty="0">
                          <a:effectLst/>
                          <a:latin typeface="+mj-ea"/>
                          <a:ea typeface="+mj-ea"/>
                        </a:rPr>
                        <a:t>独家 </a:t>
                      </a:r>
                      <a:r>
                        <a:rPr lang="en-US" altLang="zh-CN" sz="1400" u="none" strike="noStrike" dirty="0">
                          <a:effectLst/>
                          <a:latin typeface="+mj-ea"/>
                          <a:ea typeface="+mj-ea"/>
                        </a:rPr>
                        <a:t>| </a:t>
                      </a:r>
                      <a:r>
                        <a:rPr lang="zh-CN" altLang="en-US" sz="1400" u="none" strike="noStrike" dirty="0">
                          <a:effectLst/>
                          <a:latin typeface="+mj-ea"/>
                          <a:ea typeface="+mj-ea"/>
                        </a:rPr>
                        <a:t>腾讯财经专家推荐书单</a:t>
                      </a:r>
                      <a:r>
                        <a:rPr lang="en-US" altLang="zh-CN" sz="1400" u="none" strike="noStrike" dirty="0">
                          <a:effectLst/>
                          <a:latin typeface="+mj-ea"/>
                          <a:ea typeface="+mj-ea"/>
                        </a:rPr>
                        <a:t>TOP10</a:t>
                      </a:r>
                      <a:r>
                        <a:rPr lang="zh-CN" altLang="en-US" sz="1400" u="none" strike="noStrike" dirty="0">
                          <a:effectLst/>
                          <a:latin typeface="+mj-ea"/>
                          <a:ea typeface="+mj-ea"/>
                        </a:rPr>
                        <a:t>！好书都在这里</a:t>
                      </a:r>
                      <a:endParaRPr lang="zh-CN" altLang="en-US" sz="1400" b="0"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13911</a:t>
                      </a: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13790</a:t>
                      </a:r>
                    </a:p>
                  </a:txBody>
                  <a:tcPr marL="76200" marR="95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algn="ctr" defTabSz="914400" rtl="0" eaLnBrk="1" fontAlgn="b" latinLnBrk="0" hangingPunct="1"/>
                      <a:r>
                        <a:rPr lang="en-US" altLang="zh-CN" sz="1400" u="none" strike="noStrike" kern="1200" dirty="0">
                          <a:solidFill>
                            <a:schemeClr val="dk1"/>
                          </a:solidFill>
                          <a:effectLst/>
                          <a:latin typeface="+mj-ea"/>
                          <a:ea typeface="+mj-ea"/>
                          <a:cs typeface="+mn-cs"/>
                        </a:rPr>
                        <a:t>120</a:t>
                      </a:r>
                    </a:p>
                  </a:txBody>
                  <a:tcPr marL="76200" marR="95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r>
              <a:tr h="306658">
                <a:tc gridSpan="2">
                  <a:txBody>
                    <a:bodyPr/>
                    <a:lstStyle/>
                    <a:p>
                      <a:pPr algn="l" fontAlgn="b"/>
                      <a:r>
                        <a:rPr lang="zh-CN" altLang="en-US" sz="1400" b="1" i="0" u="none" strike="noStrike" dirty="0" smtClean="0">
                          <a:solidFill>
                            <a:srgbClr val="000000"/>
                          </a:solidFill>
                          <a:effectLst/>
                          <a:latin typeface="+mj-ea"/>
                          <a:ea typeface="+mj-ea"/>
                        </a:rPr>
                        <a:t>玩转理财通微信公众号过去一年平均声量、阅读数、点赞数</a:t>
                      </a:r>
                      <a:endParaRPr lang="zh-CN" altLang="en-US" sz="1400" b="1"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hMerge="1">
                  <a:txBody>
                    <a:bodyPr/>
                    <a:lstStyle/>
                    <a:p>
                      <a:pPr algn="l" fontAlgn="b"/>
                      <a:endParaRPr lang="zh-CN" altLang="en-US" sz="1400" b="1" i="0" u="none" strike="noStrike" dirty="0">
                        <a:solidFill>
                          <a:srgbClr val="000000"/>
                        </a:solidFill>
                        <a:effectLst/>
                        <a:latin typeface="+mj-ea"/>
                        <a:ea typeface="+mj-ea"/>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altLang="zh-CN" sz="1400" b="1" u="none" strike="noStrike" kern="1200" dirty="0" smtClean="0">
                          <a:solidFill>
                            <a:schemeClr val="dk1"/>
                          </a:solidFill>
                          <a:effectLst/>
                          <a:latin typeface="+mj-ea"/>
                          <a:ea typeface="+mj-ea"/>
                          <a:cs typeface="+mn-cs"/>
                        </a:rPr>
                        <a:t>5311</a:t>
                      </a:r>
                      <a:endParaRPr lang="zh-CN" altLang="en-US" sz="1400" b="1" u="none" strike="noStrike" kern="1200" dirty="0">
                        <a:solidFill>
                          <a:schemeClr val="dk1"/>
                        </a:solidFill>
                        <a:effectLst/>
                        <a:latin typeface="+mj-ea"/>
                        <a:ea typeface="+mj-ea"/>
                        <a:cs typeface="+mn-cs"/>
                      </a:endParaRPr>
                    </a:p>
                  </a:txBody>
                  <a:tcPr marL="76200" marR="1905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altLang="zh-CN" sz="1400" b="1" u="none" strike="noStrike" kern="1200" dirty="0">
                          <a:solidFill>
                            <a:schemeClr val="dk1"/>
                          </a:solidFill>
                          <a:effectLst/>
                          <a:latin typeface="+mj-ea"/>
                          <a:ea typeface="+mj-ea"/>
                          <a:cs typeface="+mn-cs"/>
                        </a:rPr>
                        <a:t>5284</a:t>
                      </a:r>
                    </a:p>
                  </a:txBody>
                  <a:tcPr marL="76200" marR="19050" marT="76200" marB="762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b" latinLnBrk="0" hangingPunct="1"/>
                      <a:r>
                        <a:rPr lang="en-US" altLang="zh-CN" sz="1400" b="1" u="none" strike="noStrike" kern="1200" dirty="0" smtClean="0">
                          <a:solidFill>
                            <a:schemeClr val="dk1"/>
                          </a:solidFill>
                          <a:effectLst/>
                          <a:latin typeface="+mj-ea"/>
                          <a:ea typeface="+mj-ea"/>
                          <a:cs typeface="+mn-cs"/>
                        </a:rPr>
                        <a:t>27</a:t>
                      </a:r>
                      <a:endParaRPr lang="en-US" altLang="zh-CN" sz="1400" b="1" u="none" strike="noStrike" kern="1200" dirty="0">
                        <a:solidFill>
                          <a:schemeClr val="dk1"/>
                        </a:solidFill>
                        <a:effectLst/>
                        <a:latin typeface="+mj-ea"/>
                        <a:ea typeface="+mj-ea"/>
                        <a:cs typeface="+mn-cs"/>
                      </a:endParaRPr>
                    </a:p>
                  </a:txBody>
                  <a:tcPr marL="8471" marR="8471" marT="847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r>
            </a:tbl>
          </a:graphicData>
        </a:graphic>
      </p:graphicFrame>
      <p:sp>
        <p:nvSpPr>
          <p:cNvPr id="6" name="矩形 5"/>
          <p:cNvSpPr/>
          <p:nvPr/>
        </p:nvSpPr>
        <p:spPr>
          <a:xfrm>
            <a:off x="887592" y="5736857"/>
            <a:ext cx="4801314" cy="276999"/>
          </a:xfrm>
          <a:prstGeom prst="rect">
            <a:avLst/>
          </a:prstGeom>
        </p:spPr>
        <p:txBody>
          <a:bodyPr wrap="none">
            <a:spAutoFit/>
          </a:bodyPr>
          <a:lstStyle/>
          <a:p>
            <a:r>
              <a:rPr lang="zh-CN" altLang="en-US" sz="1200" dirty="0" smtClean="0">
                <a:latin typeface="+mj-ea"/>
              </a:rPr>
              <a:t>说明：由于微信的数据不稳定，微信的声量没有纳入总声量计算中。</a:t>
            </a:r>
            <a:endParaRPr lang="zh-CN" altLang="en-US" sz="1200" dirty="0"/>
          </a:p>
        </p:txBody>
      </p:sp>
    </p:spTree>
    <p:extLst>
      <p:ext uri="{BB962C8B-B14F-4D97-AF65-F5344CB8AC3E}">
        <p14:creationId xmlns:p14="http://schemas.microsoft.com/office/powerpoint/2010/main" val="4236908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34424" y="1797139"/>
            <a:ext cx="7370550" cy="442261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 name="图表 25"/>
          <p:cNvGraphicFramePr/>
          <p:nvPr>
            <p:extLst>
              <p:ext uri="{D42A27DB-BD31-4B8C-83A1-F6EECF244321}">
                <p14:modId xmlns:p14="http://schemas.microsoft.com/office/powerpoint/2010/main" val="3016154134"/>
              </p:ext>
            </p:extLst>
          </p:nvPr>
        </p:nvGraphicFramePr>
        <p:xfrm>
          <a:off x="1069808" y="1901374"/>
          <a:ext cx="7347404" cy="4395460"/>
        </p:xfrm>
        <a:graphic>
          <a:graphicData uri="http://schemas.openxmlformats.org/drawingml/2006/chart">
            <c:chart xmlns:c="http://schemas.openxmlformats.org/drawingml/2006/chart" xmlns:r="http://schemas.openxmlformats.org/officeDocument/2006/relationships" r:id="rId2"/>
          </a:graphicData>
        </a:graphic>
      </p:graphicFrame>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6</a:t>
            </a:fld>
            <a:endParaRPr lang="zh-CN" altLang="en-US">
              <a:solidFill>
                <a:srgbClr val="2B2929"/>
              </a:solidFill>
            </a:endParaRPr>
          </a:p>
        </p:txBody>
      </p:sp>
      <p:sp>
        <p:nvSpPr>
          <p:cNvPr id="6" name="文本框 5"/>
          <p:cNvSpPr txBox="1"/>
          <p:nvPr/>
        </p:nvSpPr>
        <p:spPr>
          <a:xfrm>
            <a:off x="2145435" y="3781518"/>
            <a:ext cx="1743333" cy="400110"/>
          </a:xfrm>
          <a:prstGeom prst="rect">
            <a:avLst/>
          </a:prstGeom>
          <a:noFill/>
        </p:spPr>
        <p:txBody>
          <a:bodyPr wrap="square" rtlCol="0">
            <a:spAutoFit/>
          </a:bodyPr>
          <a:lstStyle/>
          <a:p>
            <a:pPr algn="ctr"/>
            <a:r>
              <a:rPr lang="zh-CN" altLang="en-US" sz="1000" dirty="0" smtClean="0">
                <a:solidFill>
                  <a:srgbClr val="0070C0"/>
                </a:solidFill>
              </a:rPr>
              <a:t>（声量平均值：</a:t>
            </a:r>
            <a:r>
              <a:rPr lang="en-US" altLang="zh-CN" sz="1000" dirty="0" smtClean="0">
                <a:solidFill>
                  <a:srgbClr val="0070C0"/>
                </a:solidFill>
              </a:rPr>
              <a:t>246,429</a:t>
            </a:r>
            <a:r>
              <a:rPr lang="zh-CN" altLang="en-US" sz="1000" dirty="0">
                <a:solidFill>
                  <a:srgbClr val="0070C0"/>
                </a:solidFill>
              </a:rPr>
              <a:t>；健康度</a:t>
            </a:r>
            <a:r>
              <a:rPr lang="zh-CN" altLang="en-US" sz="1000" dirty="0" smtClean="0">
                <a:solidFill>
                  <a:srgbClr val="0070C0"/>
                </a:solidFill>
              </a:rPr>
              <a:t>平均值：</a:t>
            </a:r>
            <a:r>
              <a:rPr lang="en-US" altLang="zh-CN" sz="1000" dirty="0" smtClean="0">
                <a:solidFill>
                  <a:srgbClr val="0070C0"/>
                </a:solidFill>
              </a:rPr>
              <a:t>95%</a:t>
            </a:r>
            <a:r>
              <a:rPr lang="zh-CN" altLang="en-US" sz="1000" dirty="0">
                <a:solidFill>
                  <a:srgbClr val="0070C0"/>
                </a:solidFill>
              </a:rPr>
              <a:t>）</a:t>
            </a:r>
          </a:p>
        </p:txBody>
      </p:sp>
      <p:cxnSp>
        <p:nvCxnSpPr>
          <p:cNvPr id="8" name="直接箭头连接符 7"/>
          <p:cNvCxnSpPr/>
          <p:nvPr/>
        </p:nvCxnSpPr>
        <p:spPr>
          <a:xfrm flipH="1" flipV="1">
            <a:off x="2288676" y="1908317"/>
            <a:ext cx="30913" cy="431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917966" y="4141060"/>
            <a:ext cx="7430206" cy="21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590532" y="3132614"/>
            <a:ext cx="697627" cy="246221"/>
          </a:xfrm>
          <a:prstGeom prst="rect">
            <a:avLst/>
          </a:prstGeom>
        </p:spPr>
        <p:txBody>
          <a:bodyPr wrap="none">
            <a:spAutoFit/>
          </a:bodyPr>
          <a:lstStyle/>
          <a:p>
            <a:r>
              <a:rPr lang="zh-CN" altLang="en-US" sz="1000" dirty="0"/>
              <a:t>京东金融</a:t>
            </a:r>
          </a:p>
        </p:txBody>
      </p:sp>
      <p:sp>
        <p:nvSpPr>
          <p:cNvPr id="14" name="矩形 13"/>
          <p:cNvSpPr/>
          <p:nvPr/>
        </p:nvSpPr>
        <p:spPr>
          <a:xfrm>
            <a:off x="4058240" y="5878325"/>
            <a:ext cx="697627" cy="246221"/>
          </a:xfrm>
          <a:prstGeom prst="rect">
            <a:avLst/>
          </a:prstGeom>
        </p:spPr>
        <p:txBody>
          <a:bodyPr wrap="none">
            <a:spAutoFit/>
          </a:bodyPr>
          <a:lstStyle/>
          <a:p>
            <a:r>
              <a:rPr lang="zh-CN" altLang="en-US" sz="1000" dirty="0"/>
              <a:t>蚂蚁聚宝</a:t>
            </a:r>
          </a:p>
        </p:txBody>
      </p:sp>
      <p:sp>
        <p:nvSpPr>
          <p:cNvPr id="16" name="矩形 15"/>
          <p:cNvSpPr/>
          <p:nvPr/>
        </p:nvSpPr>
        <p:spPr>
          <a:xfrm>
            <a:off x="1404746" y="3195658"/>
            <a:ext cx="697627" cy="246221"/>
          </a:xfrm>
          <a:prstGeom prst="rect">
            <a:avLst/>
          </a:prstGeom>
        </p:spPr>
        <p:txBody>
          <a:bodyPr wrap="none">
            <a:spAutoFit/>
          </a:bodyPr>
          <a:lstStyle/>
          <a:p>
            <a:r>
              <a:rPr lang="zh-CN" altLang="en-US" sz="1000" dirty="0" smtClean="0"/>
              <a:t>小米金融</a:t>
            </a:r>
            <a:endParaRPr lang="zh-CN" altLang="en-US" sz="1000" dirty="0"/>
          </a:p>
        </p:txBody>
      </p:sp>
      <p:sp>
        <p:nvSpPr>
          <p:cNvPr id="17" name="矩形 16"/>
          <p:cNvSpPr/>
          <p:nvPr/>
        </p:nvSpPr>
        <p:spPr>
          <a:xfrm>
            <a:off x="1267851" y="2974591"/>
            <a:ext cx="825867" cy="246221"/>
          </a:xfrm>
          <a:prstGeom prst="rect">
            <a:avLst/>
          </a:prstGeom>
        </p:spPr>
        <p:txBody>
          <a:bodyPr wrap="none">
            <a:spAutoFit/>
          </a:bodyPr>
          <a:lstStyle/>
          <a:p>
            <a:r>
              <a:rPr lang="zh-CN" altLang="en-US" sz="1000" dirty="0" smtClean="0"/>
              <a:t>平安金管家</a:t>
            </a:r>
            <a:endParaRPr lang="zh-CN" altLang="en-US" sz="1000" dirty="0"/>
          </a:p>
        </p:txBody>
      </p:sp>
      <p:sp>
        <p:nvSpPr>
          <p:cNvPr id="18" name="矩形 17"/>
          <p:cNvSpPr/>
          <p:nvPr/>
        </p:nvSpPr>
        <p:spPr>
          <a:xfrm>
            <a:off x="1617918" y="4932668"/>
            <a:ext cx="569387" cy="246221"/>
          </a:xfrm>
          <a:prstGeom prst="rect">
            <a:avLst/>
          </a:prstGeom>
        </p:spPr>
        <p:txBody>
          <a:bodyPr wrap="none">
            <a:spAutoFit/>
          </a:bodyPr>
          <a:lstStyle/>
          <a:p>
            <a:r>
              <a:rPr lang="zh-CN" altLang="en-US" sz="1000" dirty="0" smtClean="0"/>
              <a:t>陆金所</a:t>
            </a:r>
            <a:endParaRPr lang="zh-CN" altLang="en-US" sz="1000" dirty="0"/>
          </a:p>
        </p:txBody>
      </p:sp>
      <p:sp>
        <p:nvSpPr>
          <p:cNvPr id="19" name="矩形 18"/>
          <p:cNvSpPr/>
          <p:nvPr/>
        </p:nvSpPr>
        <p:spPr>
          <a:xfrm>
            <a:off x="2936680" y="2591255"/>
            <a:ext cx="588623" cy="253916"/>
          </a:xfrm>
          <a:prstGeom prst="rect">
            <a:avLst/>
          </a:prstGeom>
        </p:spPr>
        <p:txBody>
          <a:bodyPr wrap="none">
            <a:spAutoFit/>
          </a:bodyPr>
          <a:lstStyle/>
          <a:p>
            <a:r>
              <a:rPr lang="zh-CN" altLang="en-US" sz="1050" b="1" dirty="0" smtClean="0">
                <a:solidFill>
                  <a:srgbClr val="0070C0"/>
                </a:solidFill>
              </a:rPr>
              <a:t>理财通</a:t>
            </a:r>
            <a:endParaRPr lang="zh-CN" altLang="en-US" sz="1050" b="1" dirty="0">
              <a:solidFill>
                <a:srgbClr val="0070C0"/>
              </a:solidFill>
            </a:endParaRPr>
          </a:p>
        </p:txBody>
      </p:sp>
      <p:sp>
        <p:nvSpPr>
          <p:cNvPr id="20" name="矩形 19"/>
          <p:cNvSpPr/>
          <p:nvPr/>
        </p:nvSpPr>
        <p:spPr>
          <a:xfrm>
            <a:off x="1256111" y="4691727"/>
            <a:ext cx="697627" cy="246221"/>
          </a:xfrm>
          <a:prstGeom prst="rect">
            <a:avLst/>
          </a:prstGeom>
        </p:spPr>
        <p:txBody>
          <a:bodyPr wrap="none">
            <a:spAutoFit/>
          </a:bodyPr>
          <a:lstStyle/>
          <a:p>
            <a:r>
              <a:rPr lang="zh-CN" altLang="en-US" sz="1000" dirty="0" smtClean="0"/>
              <a:t>天天基金</a:t>
            </a:r>
            <a:endParaRPr lang="zh-CN" altLang="en-US" sz="1000" dirty="0"/>
          </a:p>
        </p:txBody>
      </p:sp>
      <p:sp>
        <p:nvSpPr>
          <p:cNvPr id="24" name="文本框 23"/>
          <p:cNvSpPr txBox="1"/>
          <p:nvPr/>
        </p:nvSpPr>
        <p:spPr>
          <a:xfrm>
            <a:off x="2509215" y="1916497"/>
            <a:ext cx="4416594" cy="369332"/>
          </a:xfrm>
          <a:prstGeom prst="rect">
            <a:avLst/>
          </a:prstGeom>
          <a:noFill/>
        </p:spPr>
        <p:txBody>
          <a:bodyPr wrap="none" rtlCol="0">
            <a:spAutoFit/>
          </a:bodyPr>
          <a:lstStyle/>
          <a:p>
            <a:r>
              <a:rPr lang="en-US" altLang="zh-CN" dirty="0" smtClean="0"/>
              <a:t>[ </a:t>
            </a:r>
            <a:r>
              <a:rPr lang="zh-CN" altLang="en-US" dirty="0" smtClean="0"/>
              <a:t>互联网理财品牌声量 </a:t>
            </a:r>
            <a:r>
              <a:rPr lang="en-US" altLang="zh-CN" dirty="0" smtClean="0"/>
              <a:t>&amp; </a:t>
            </a:r>
            <a:r>
              <a:rPr lang="zh-CN" altLang="en-US" dirty="0" smtClean="0"/>
              <a:t>健康度矩阵分析 </a:t>
            </a:r>
            <a:r>
              <a:rPr lang="en-US" altLang="zh-CN" dirty="0" smtClean="0"/>
              <a:t>]</a:t>
            </a:r>
            <a:endParaRPr lang="zh-CN" altLang="en-US" dirty="0"/>
          </a:p>
        </p:txBody>
      </p:sp>
      <p:sp>
        <p:nvSpPr>
          <p:cNvPr id="25" name="标题 24"/>
          <p:cNvSpPr>
            <a:spLocks noGrp="1"/>
          </p:cNvSpPr>
          <p:nvPr>
            <p:ph type="title"/>
          </p:nvPr>
        </p:nvSpPr>
        <p:spPr>
          <a:xfrm>
            <a:off x="874713" y="196520"/>
            <a:ext cx="9782198" cy="997870"/>
          </a:xfrm>
        </p:spPr>
        <p:txBody>
          <a:bodyPr/>
          <a:lstStyle/>
          <a:p>
            <a:pPr>
              <a:lnSpc>
                <a:spcPts val="3400"/>
              </a:lnSpc>
            </a:pPr>
            <a:r>
              <a:rPr lang="zh-CN" altLang="en-US" sz="2600" dirty="0">
                <a:solidFill>
                  <a:schemeClr val="tx1"/>
                </a:solidFill>
              </a:rPr>
              <a:t>理财</a:t>
            </a:r>
            <a:r>
              <a:rPr lang="zh-CN" altLang="en-US" sz="2600" dirty="0" smtClean="0">
                <a:solidFill>
                  <a:schemeClr val="tx1"/>
                </a:solidFill>
              </a:rPr>
              <a:t>通健康度和声量均高于平均水平。腾讯背书和刘涛代言提升理财通</a:t>
            </a:r>
            <a:r>
              <a:rPr lang="zh-CN" altLang="en-US" sz="2600" dirty="0">
                <a:solidFill>
                  <a:schemeClr val="tx1"/>
                </a:solidFill>
              </a:rPr>
              <a:t>声</a:t>
            </a:r>
            <a:r>
              <a:rPr lang="zh-CN" altLang="en-US" sz="2600" dirty="0" smtClean="0">
                <a:solidFill>
                  <a:schemeClr val="tx1"/>
                </a:solidFill>
              </a:rPr>
              <a:t>量及健康度</a:t>
            </a:r>
            <a:endParaRPr lang="zh-CN" altLang="en-US" sz="2600" dirty="0"/>
          </a:p>
        </p:txBody>
      </p:sp>
      <p:pic>
        <p:nvPicPr>
          <p:cNvPr id="27"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28" name="圆角矩形 27"/>
          <p:cNvSpPr/>
          <p:nvPr/>
        </p:nvSpPr>
        <p:spPr>
          <a:xfrm>
            <a:off x="8466034" y="2272751"/>
            <a:ext cx="3548345" cy="3652705"/>
          </a:xfrm>
          <a:prstGeom prst="roundRect">
            <a:avLst>
              <a:gd name="adj" fmla="val 388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pPr>
            <a:endParaRPr lang="en-US" altLang="zh-CN" sz="1000" dirty="0" smtClean="0">
              <a:solidFill>
                <a:schemeClr val="tx1"/>
              </a:solidFill>
            </a:endParaRPr>
          </a:p>
          <a:p>
            <a:pPr>
              <a:lnSpc>
                <a:spcPts val="1800"/>
              </a:lnSpc>
            </a:pPr>
            <a:r>
              <a:rPr lang="zh-CN" altLang="en-US" sz="1300" b="1" dirty="0">
                <a:solidFill>
                  <a:srgbClr val="C00000"/>
                </a:solidFill>
              </a:rPr>
              <a:t>腾讯背书，</a:t>
            </a:r>
            <a:r>
              <a:rPr lang="zh-CN" altLang="en-US" sz="1300" b="1" dirty="0" smtClean="0">
                <a:solidFill>
                  <a:srgbClr val="C00000"/>
                </a:solidFill>
              </a:rPr>
              <a:t>刘涛代言有效提升</a:t>
            </a:r>
            <a:r>
              <a:rPr lang="zh-CN" altLang="en-US" sz="1300" b="1" dirty="0">
                <a:solidFill>
                  <a:srgbClr val="C00000"/>
                </a:solidFill>
              </a:rPr>
              <a:t>理财</a:t>
            </a:r>
            <a:r>
              <a:rPr lang="zh-CN" altLang="en-US" sz="1300" b="1" dirty="0" smtClean="0">
                <a:solidFill>
                  <a:srgbClr val="C00000"/>
                </a:solidFill>
              </a:rPr>
              <a:t>通的声量及品牌</a:t>
            </a:r>
            <a:r>
              <a:rPr lang="zh-CN" altLang="en-US" sz="1300" b="1" dirty="0">
                <a:solidFill>
                  <a:srgbClr val="C00000"/>
                </a:solidFill>
              </a:rPr>
              <a:t>健康度</a:t>
            </a:r>
            <a:endParaRPr lang="en-US" altLang="zh-CN" sz="1300" b="1" dirty="0">
              <a:solidFill>
                <a:srgbClr val="C00000"/>
              </a:solidFill>
            </a:endParaRPr>
          </a:p>
          <a:p>
            <a:pPr>
              <a:lnSpc>
                <a:spcPts val="1400"/>
              </a:lnSpc>
            </a:pPr>
            <a:endParaRPr lang="en-US" altLang="zh-CN" sz="1000" dirty="0">
              <a:solidFill>
                <a:schemeClr val="tx1"/>
              </a:solidFill>
            </a:endParaRPr>
          </a:p>
          <a:p>
            <a:pPr>
              <a:lnSpc>
                <a:spcPts val="1400"/>
              </a:lnSpc>
            </a:pPr>
            <a:r>
              <a:rPr lang="zh-CN" altLang="en-US" sz="1000" dirty="0">
                <a:solidFill>
                  <a:schemeClr val="tx1"/>
                </a:solidFill>
              </a:rPr>
              <a:t>我今天又买了理财产品哦，</a:t>
            </a:r>
            <a:r>
              <a:rPr lang="zh-CN" altLang="en-US" sz="1000" b="1" i="1" dirty="0">
                <a:solidFill>
                  <a:srgbClr val="C00000"/>
                </a:solidFill>
              </a:rPr>
              <a:t>支持涛姐</a:t>
            </a:r>
            <a:r>
              <a:rPr lang="zh-CN" altLang="en-US" sz="1000" dirty="0">
                <a:solidFill>
                  <a:schemeClr val="tx1"/>
                </a:solidFill>
              </a:rPr>
              <a:t>的理财产品，我以前都是买民生产品的哦，相信涛姐</a:t>
            </a:r>
            <a:r>
              <a:rPr lang="en-US" altLang="zh-CN" sz="1000" dirty="0">
                <a:solidFill>
                  <a:schemeClr val="tx1"/>
                </a:solidFill>
              </a:rPr>
              <a:t>#</a:t>
            </a:r>
            <a:r>
              <a:rPr lang="zh-CN" altLang="en-US" sz="1000" dirty="0">
                <a:solidFill>
                  <a:schemeClr val="tx1"/>
                </a:solidFill>
              </a:rPr>
              <a:t>刘涛大牌驾到</a:t>
            </a:r>
            <a:r>
              <a:rPr lang="en-US" altLang="zh-CN" sz="1000" dirty="0">
                <a:solidFill>
                  <a:schemeClr val="tx1"/>
                </a:solidFill>
              </a:rPr>
              <a:t>##</a:t>
            </a:r>
            <a:r>
              <a:rPr lang="zh-CN" altLang="en-US" sz="1000" dirty="0">
                <a:solidFill>
                  <a:schemeClr val="tx1"/>
                </a:solidFill>
              </a:rPr>
              <a:t>刘涛欢乐中国人</a:t>
            </a:r>
            <a:r>
              <a:rPr lang="en-US" altLang="zh-CN" sz="1000" dirty="0">
                <a:solidFill>
                  <a:schemeClr val="tx1"/>
                </a:solidFill>
              </a:rPr>
              <a:t>##</a:t>
            </a:r>
            <a:r>
              <a:rPr lang="zh-CN" altLang="en-US" sz="1000" dirty="0">
                <a:solidFill>
                  <a:schemeClr val="tx1"/>
                </a:solidFill>
              </a:rPr>
              <a:t>刘涛欢乐颂</a:t>
            </a:r>
            <a:r>
              <a:rPr lang="en-US" altLang="zh-CN" sz="1000" dirty="0">
                <a:solidFill>
                  <a:schemeClr val="tx1"/>
                </a:solidFill>
              </a:rPr>
              <a:t>2##</a:t>
            </a:r>
            <a:r>
              <a:rPr lang="zh-CN" altLang="en-US" sz="1000" dirty="0">
                <a:solidFill>
                  <a:schemeClr val="tx1"/>
                </a:solidFill>
              </a:rPr>
              <a:t>刘涛</a:t>
            </a:r>
            <a:r>
              <a:rPr lang="en-US" altLang="zh-CN" sz="1000" dirty="0" smtClean="0">
                <a:solidFill>
                  <a:schemeClr val="tx1"/>
                </a:solidFill>
              </a:rPr>
              <a:t>#</a:t>
            </a:r>
          </a:p>
          <a:p>
            <a:pPr>
              <a:lnSpc>
                <a:spcPts val="1400"/>
              </a:lnSpc>
            </a:pPr>
            <a:endParaRPr lang="en-US" altLang="zh-CN" sz="1000" dirty="0">
              <a:solidFill>
                <a:schemeClr val="tx1"/>
              </a:solidFill>
            </a:endParaRPr>
          </a:p>
          <a:p>
            <a:pPr>
              <a:lnSpc>
                <a:spcPts val="1400"/>
              </a:lnSpc>
            </a:pPr>
            <a:r>
              <a:rPr lang="zh-CN" altLang="en-US" sz="1000" dirty="0">
                <a:solidFill>
                  <a:schemeClr val="tx1"/>
                </a:solidFill>
              </a:rPr>
              <a:t>应该是很安全的，毕竟有</a:t>
            </a:r>
            <a:r>
              <a:rPr lang="zh-CN" altLang="en-US" sz="1000" b="1" i="1" dirty="0">
                <a:solidFill>
                  <a:srgbClr val="C00000"/>
                </a:solidFill>
              </a:rPr>
              <a:t>腾讯这座大山</a:t>
            </a:r>
            <a:r>
              <a:rPr lang="zh-CN" altLang="en-US" sz="1000" dirty="0">
                <a:solidFill>
                  <a:schemeClr val="tx1"/>
                </a:solidFill>
              </a:rPr>
              <a:t>做背书呢。收益就一般般了。没有太大的优势。要是选择的话感觉还不如票据理财</a:t>
            </a:r>
            <a:r>
              <a:rPr lang="zh-CN" altLang="en-US" sz="1000" dirty="0" smtClean="0">
                <a:solidFill>
                  <a:schemeClr val="tx1"/>
                </a:solidFill>
              </a:rPr>
              <a:t>。</a:t>
            </a:r>
            <a:endParaRPr lang="en-US" altLang="zh-CN" sz="1000" dirty="0" smtClean="0">
              <a:solidFill>
                <a:schemeClr val="tx1"/>
              </a:solidFill>
            </a:endParaRPr>
          </a:p>
          <a:p>
            <a:pPr>
              <a:lnSpc>
                <a:spcPts val="1400"/>
              </a:lnSpc>
            </a:pPr>
            <a:endParaRPr lang="en-US" altLang="zh-CN" sz="1000" dirty="0">
              <a:solidFill>
                <a:schemeClr val="tx1"/>
              </a:solidFill>
            </a:endParaRPr>
          </a:p>
          <a:p>
            <a:pPr>
              <a:lnSpc>
                <a:spcPts val="1400"/>
              </a:lnSpc>
            </a:pPr>
            <a:r>
              <a:rPr lang="zh-CN" altLang="en-US" sz="1300" b="1" dirty="0" smtClean="0">
                <a:solidFill>
                  <a:srgbClr val="C00000"/>
                </a:solidFill>
              </a:rPr>
              <a:t>京东白条、校园、运动等主题提升正面形象</a:t>
            </a:r>
            <a:endParaRPr lang="en-US" altLang="zh-CN" sz="1000" dirty="0">
              <a:solidFill>
                <a:schemeClr val="tx1"/>
              </a:solidFill>
            </a:endParaRPr>
          </a:p>
          <a:p>
            <a:pPr>
              <a:lnSpc>
                <a:spcPts val="1400"/>
              </a:lnSpc>
            </a:pPr>
            <a:r>
              <a:rPr lang="en-US" altLang="zh-CN" sz="1000" i="1" dirty="0">
                <a:solidFill>
                  <a:schemeClr val="tx1"/>
                </a:solidFill>
              </a:rPr>
              <a:t>#</a:t>
            </a:r>
            <a:r>
              <a:rPr lang="zh-CN" altLang="en-US" sz="1000" i="1" dirty="0">
                <a:solidFill>
                  <a:schemeClr val="tx1"/>
                </a:solidFill>
              </a:rPr>
              <a:t>小白会玩</a:t>
            </a:r>
            <a:r>
              <a:rPr lang="en-US" altLang="zh-CN" sz="1000" i="1" dirty="0">
                <a:solidFill>
                  <a:schemeClr val="tx1"/>
                </a:solidFill>
              </a:rPr>
              <a:t>#</a:t>
            </a:r>
            <a:r>
              <a:rPr lang="zh-CN" altLang="en-US" sz="1000" i="1" dirty="0">
                <a:solidFill>
                  <a:schemeClr val="tx1"/>
                </a:solidFill>
              </a:rPr>
              <a:t>京东白条线下活动越来越好玩了～ </a:t>
            </a:r>
            <a:r>
              <a:rPr lang="en-US" altLang="zh-CN" sz="1000" i="1" dirty="0">
                <a:solidFill>
                  <a:schemeClr val="tx1"/>
                </a:solidFill>
              </a:rPr>
              <a:t>100000</a:t>
            </a:r>
            <a:r>
              <a:rPr lang="zh-CN" altLang="en-US" sz="1000" i="1" dirty="0">
                <a:solidFill>
                  <a:schemeClr val="tx1"/>
                </a:solidFill>
              </a:rPr>
              <a:t>点赞 大家多多关注 </a:t>
            </a:r>
            <a:r>
              <a:rPr lang="en-US" altLang="zh-CN" sz="1000" i="1" dirty="0">
                <a:solidFill>
                  <a:schemeClr val="tx1"/>
                </a:solidFill>
              </a:rPr>
              <a:t>@</a:t>
            </a:r>
            <a:r>
              <a:rPr lang="zh-CN" altLang="en-US" sz="1000" i="1" dirty="0">
                <a:solidFill>
                  <a:schemeClr val="tx1"/>
                </a:solidFill>
              </a:rPr>
              <a:t>京东白条官方微博 好多好玩的活动 哈哈哈哈 更爱白条君了 怎么办 </a:t>
            </a:r>
            <a:r>
              <a:rPr lang="en-US" altLang="zh-CN" sz="1000" i="1" dirty="0">
                <a:solidFill>
                  <a:schemeClr val="tx1"/>
                </a:solidFill>
              </a:rPr>
              <a:t>?</a:t>
            </a:r>
          </a:p>
          <a:p>
            <a:pPr>
              <a:lnSpc>
                <a:spcPts val="1400"/>
              </a:lnSpc>
            </a:pPr>
            <a:endParaRPr lang="en-US" altLang="zh-CN" sz="1000" i="1" dirty="0">
              <a:solidFill>
                <a:schemeClr val="tx1"/>
              </a:solidFill>
            </a:endParaRPr>
          </a:p>
          <a:p>
            <a:pPr>
              <a:lnSpc>
                <a:spcPts val="1400"/>
              </a:lnSpc>
            </a:pPr>
            <a:r>
              <a:rPr lang="zh-CN" altLang="en-US" sz="1000" i="1" dirty="0">
                <a:solidFill>
                  <a:schemeClr val="tx1"/>
                </a:solidFill>
              </a:rPr>
              <a:t>我是很喜欢这样的活动，支持京东金融 </a:t>
            </a:r>
            <a:r>
              <a:rPr lang="en-US" altLang="zh-CN" sz="1000" i="1" dirty="0">
                <a:solidFill>
                  <a:schemeClr val="tx1"/>
                </a:solidFill>
              </a:rPr>
              <a:t>//[</a:t>
            </a:r>
            <a:r>
              <a:rPr lang="zh-CN" altLang="en-US" sz="1000" i="1" dirty="0">
                <a:solidFill>
                  <a:schemeClr val="tx1"/>
                </a:solidFill>
              </a:rPr>
              <a:t>伤心</a:t>
            </a:r>
            <a:r>
              <a:rPr lang="en-US" altLang="zh-CN" sz="1000" i="1" dirty="0">
                <a:solidFill>
                  <a:schemeClr val="tx1"/>
                </a:solidFill>
              </a:rPr>
              <a:t>]//@</a:t>
            </a:r>
            <a:r>
              <a:rPr lang="zh-CN" altLang="en-US" sz="1000" i="1" dirty="0">
                <a:solidFill>
                  <a:schemeClr val="tx1"/>
                </a:solidFill>
              </a:rPr>
              <a:t>回忆专用小马甲</a:t>
            </a:r>
            <a:r>
              <a:rPr lang="en-US" altLang="zh-CN" sz="1000" i="1" dirty="0">
                <a:solidFill>
                  <a:schemeClr val="tx1"/>
                </a:solidFill>
              </a:rPr>
              <a:t>:</a:t>
            </a:r>
            <a:r>
              <a:rPr lang="zh-CN" altLang="en-US" sz="1000" i="1" dirty="0">
                <a:solidFill>
                  <a:schemeClr val="tx1"/>
                </a:solidFill>
              </a:rPr>
              <a:t>偷偷在家试了好几次</a:t>
            </a:r>
            <a:r>
              <a:rPr lang="en-US" altLang="zh-CN" sz="1000" i="1" dirty="0">
                <a:solidFill>
                  <a:schemeClr val="tx1"/>
                </a:solidFill>
              </a:rPr>
              <a:t>#</a:t>
            </a:r>
            <a:r>
              <a:rPr lang="zh-CN" altLang="en-US" sz="1000" i="1" dirty="0">
                <a:solidFill>
                  <a:schemeClr val="tx1"/>
                </a:solidFill>
              </a:rPr>
              <a:t>纸团挑战</a:t>
            </a:r>
            <a:r>
              <a:rPr lang="en-US" altLang="zh-CN" sz="1000" i="1" dirty="0">
                <a:solidFill>
                  <a:schemeClr val="tx1"/>
                </a:solidFill>
              </a:rPr>
              <a:t>#</a:t>
            </a:r>
          </a:p>
        </p:txBody>
      </p:sp>
      <p:sp>
        <p:nvSpPr>
          <p:cNvPr id="29" name="文本框 28"/>
          <p:cNvSpPr txBox="1"/>
          <p:nvPr/>
        </p:nvSpPr>
        <p:spPr>
          <a:xfrm>
            <a:off x="9240208" y="1908317"/>
            <a:ext cx="2113592" cy="338554"/>
          </a:xfrm>
          <a:prstGeom prst="rect">
            <a:avLst/>
          </a:prstGeom>
          <a:noFill/>
        </p:spPr>
        <p:txBody>
          <a:bodyPr wrap="none" rtlCol="0">
            <a:spAutoFit/>
          </a:bodyPr>
          <a:lstStyle/>
          <a:p>
            <a:r>
              <a:rPr lang="en-US" altLang="zh-CN" sz="1600" b="1" i="1" dirty="0" smtClean="0">
                <a:solidFill>
                  <a:srgbClr val="0070C0"/>
                </a:solidFill>
              </a:rPr>
              <a:t>Voice of Consumer </a:t>
            </a:r>
            <a:r>
              <a:rPr lang="en-US" altLang="zh-CN" sz="1600" b="1" i="1" dirty="0" smtClean="0">
                <a:solidFill>
                  <a:srgbClr val="0070C0"/>
                </a:solidFill>
                <a:sym typeface="Webdings" panose="05030102010509060703" pitchFamily="18" charset="2"/>
              </a:rPr>
              <a:t></a:t>
            </a:r>
            <a:r>
              <a:rPr lang="en-US" altLang="zh-CN" sz="1600" b="1" i="1" dirty="0" smtClean="0">
                <a:solidFill>
                  <a:srgbClr val="0070C0"/>
                </a:solidFill>
              </a:rPr>
              <a:t>: </a:t>
            </a:r>
            <a:endParaRPr lang="zh-CN" altLang="en-US" sz="1600" b="1" i="1" dirty="0">
              <a:solidFill>
                <a:srgbClr val="0070C0"/>
              </a:solidFill>
            </a:endParaRPr>
          </a:p>
        </p:txBody>
      </p:sp>
      <p:sp>
        <p:nvSpPr>
          <p:cNvPr id="31" name="文本框 30"/>
          <p:cNvSpPr txBox="1"/>
          <p:nvPr/>
        </p:nvSpPr>
        <p:spPr>
          <a:xfrm>
            <a:off x="898346" y="6377773"/>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30" name="内容占位符 2"/>
          <p:cNvSpPr txBox="1">
            <a:spLocks/>
          </p:cNvSpPr>
          <p:nvPr/>
        </p:nvSpPr>
        <p:spPr>
          <a:xfrm>
            <a:off x="891321" y="1278911"/>
            <a:ext cx="10029092" cy="6098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smtClean="0">
                <a:latin typeface="微软雅黑"/>
              </a:rPr>
              <a:t>京东金融与理财通同属于双优象限中。京东以校园、运动等主题开展多种活动。 </a:t>
            </a:r>
            <a:endParaRPr lang="en-US" altLang="zh-CN" sz="1400" dirty="0" smtClean="0">
              <a:latin typeface="微软雅黑"/>
            </a:endParaRPr>
          </a:p>
          <a:p>
            <a:r>
              <a:rPr lang="zh-CN" altLang="en-US" sz="1400" dirty="0" smtClean="0">
                <a:latin typeface="微软雅黑"/>
              </a:rPr>
              <a:t>蚂蚁聚宝在品牌健康度上表现较弱。其负面声量主要由“取现收费”带来。</a:t>
            </a:r>
            <a:endParaRPr lang="en-US" altLang="zh-CN" sz="1400" dirty="0" smtClean="0">
              <a:latin typeface="微软雅黑"/>
            </a:endParaRPr>
          </a:p>
        </p:txBody>
      </p:sp>
    </p:spTree>
    <p:extLst>
      <p:ext uri="{BB962C8B-B14F-4D97-AF65-F5344CB8AC3E}">
        <p14:creationId xmlns:p14="http://schemas.microsoft.com/office/powerpoint/2010/main" val="8214908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如何加大利用代言人</a:t>
            </a:r>
            <a:r>
              <a:rPr lang="zh-CN" altLang="en-US" dirty="0" smtClean="0">
                <a:latin typeface="微软雅黑" panose="020B0503020204020204" pitchFamily="34" charset="-122"/>
                <a:ea typeface="微软雅黑" panose="020B0503020204020204" pitchFamily="34" charset="-122"/>
              </a:rPr>
              <a:t>？</a:t>
            </a:r>
            <a:r>
              <a:rPr lang="en-US" altLang="zh-CN" sz="3200" dirty="0" smtClean="0">
                <a:latin typeface="微软雅黑" panose="020B0503020204020204" pitchFamily="34" charset="-122"/>
                <a:ea typeface="微软雅黑" panose="020B0503020204020204" pitchFamily="34" charset="-122"/>
              </a:rPr>
              <a:t/>
            </a:r>
            <a:br>
              <a:rPr lang="en-US" altLang="zh-CN" sz="3200" dirty="0" smtClean="0">
                <a:latin typeface="微软雅黑" panose="020B0503020204020204" pitchFamily="34" charset="-122"/>
                <a:ea typeface="微软雅黑" panose="020B0503020204020204" pitchFamily="34" charset="-122"/>
              </a:rPr>
            </a:br>
            <a:r>
              <a:rPr lang="en-US" altLang="zh-CN" sz="3200" dirty="0">
                <a:latin typeface="微软雅黑" panose="020B0503020204020204" pitchFamily="34" charset="-122"/>
                <a:ea typeface="微软雅黑" panose="020B0503020204020204" pitchFamily="34" charset="-122"/>
              </a:rPr>
              <a:t>——</a:t>
            </a:r>
            <a:r>
              <a:rPr lang="zh-CN" altLang="en-US" sz="3200" dirty="0" smtClean="0">
                <a:latin typeface="微软雅黑" panose="020B0503020204020204" pitchFamily="34" charset="-122"/>
                <a:ea typeface="微软雅黑" panose="020B0503020204020204" pitchFamily="34" charset="-122"/>
              </a:rPr>
              <a:t>与代言人自身热点结合，以王菲为例</a:t>
            </a:r>
            <a:endParaRPr lang="zh-CN" altLang="en-US" sz="32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60</a:t>
            </a:fld>
            <a:endParaRPr lang="zh-CN" altLang="en-US">
              <a:solidFill>
                <a:srgbClr val="2B2929"/>
              </a:solidFill>
            </a:endParaRPr>
          </a:p>
        </p:txBody>
      </p:sp>
      <p:sp>
        <p:nvSpPr>
          <p:cNvPr id="5" name="标题 6"/>
          <p:cNvSpPr txBox="1">
            <a:spLocks/>
          </p:cNvSpPr>
          <p:nvPr/>
        </p:nvSpPr>
        <p:spPr>
          <a:xfrm>
            <a:off x="937320" y="659171"/>
            <a:ext cx="8229600" cy="95250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endParaRPr lang="zh-CN" altLang="en-US" dirty="0">
              <a:latin typeface="微软雅黑" panose="020B0503020204020204" pitchFamily="34" charset="-122"/>
              <a:ea typeface="微软雅黑" panose="020B0503020204020204" pitchFamily="34" charset="-122"/>
            </a:endParaRPr>
          </a:p>
        </p:txBody>
      </p:sp>
      <p:graphicFrame>
        <p:nvGraphicFramePr>
          <p:cNvPr id="6" name="内容占位符 13"/>
          <p:cNvGraphicFramePr>
            <a:graphicFrameLocks/>
          </p:cNvGraphicFramePr>
          <p:nvPr>
            <p:extLst/>
          </p:nvPr>
        </p:nvGraphicFramePr>
        <p:xfrm>
          <a:off x="1081409" y="3359244"/>
          <a:ext cx="8424863" cy="24892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本占位符 8"/>
          <p:cNvSpPr txBox="1">
            <a:spLocks/>
          </p:cNvSpPr>
          <p:nvPr/>
        </p:nvSpPr>
        <p:spPr>
          <a:xfrm>
            <a:off x="1200026" y="2367056"/>
            <a:ext cx="3517714" cy="874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CN" altLang="en-US" sz="900" smtClean="0">
                <a:latin typeface="微软雅黑" panose="020B0503020204020204" pitchFamily="34" charset="-122"/>
                <a:ea typeface="微软雅黑" panose="020B0503020204020204" pitchFamily="34" charset="-122"/>
              </a:rPr>
              <a:t>王菲声量高峰：</a:t>
            </a:r>
            <a:endParaRPr lang="en-US" altLang="zh-CN" sz="900" smtClean="0">
              <a:latin typeface="微软雅黑" panose="020B0503020204020204" pitchFamily="34" charset="-122"/>
              <a:ea typeface="微软雅黑" panose="020B0503020204020204" pitchFamily="34" charset="-122"/>
            </a:endParaRPr>
          </a:p>
          <a:p>
            <a:pPr marL="0" indent="0">
              <a:lnSpc>
                <a:spcPct val="150000"/>
              </a:lnSpc>
              <a:buFont typeface="Arial" panose="020B0604020202020204" pitchFamily="34" charset="0"/>
              <a:buNone/>
            </a:pPr>
            <a:r>
              <a:rPr lang="en-US" altLang="zh-CN" sz="900" smtClean="0">
                <a:latin typeface="微软雅黑" panose="020B0503020204020204" pitchFamily="34" charset="-122"/>
                <a:ea typeface="微软雅黑" panose="020B0503020204020204" pitchFamily="34" charset="-122"/>
              </a:rPr>
              <a:t>A</a:t>
            </a:r>
            <a:r>
              <a:rPr lang="zh-CN" altLang="en-US" sz="900" smtClean="0">
                <a:latin typeface="微软雅黑" panose="020B0503020204020204" pitchFamily="34" charset="-122"/>
                <a:ea typeface="微软雅黑" panose="020B0503020204020204" pitchFamily="34" charset="-122"/>
              </a:rPr>
              <a:t>：两年未正式露面的王菲携窦靖童现身</a:t>
            </a:r>
            <a:r>
              <a:rPr lang="en-US" altLang="zh-CN" sz="900" smtClean="0">
                <a:latin typeface="微软雅黑" panose="020B0503020204020204" pitchFamily="34" charset="-122"/>
                <a:ea typeface="微软雅黑" panose="020B0503020204020204" pitchFamily="34" charset="-122"/>
              </a:rPr>
              <a:t>《</a:t>
            </a:r>
            <a:r>
              <a:rPr lang="zh-CN" altLang="en-US" sz="900" smtClean="0">
                <a:latin typeface="微软雅黑" panose="020B0503020204020204" pitchFamily="34" charset="-122"/>
                <a:ea typeface="微软雅黑" panose="020B0503020204020204" pitchFamily="34" charset="-122"/>
              </a:rPr>
              <a:t>摇滚藏獒</a:t>
            </a:r>
            <a:r>
              <a:rPr lang="en-US" altLang="zh-CN" sz="900" smtClean="0">
                <a:latin typeface="微软雅黑" panose="020B0503020204020204" pitchFamily="34" charset="-122"/>
                <a:ea typeface="微软雅黑" panose="020B0503020204020204" pitchFamily="34" charset="-122"/>
              </a:rPr>
              <a:t>》</a:t>
            </a:r>
            <a:r>
              <a:rPr lang="zh-CN" altLang="en-US" sz="900" smtClean="0">
                <a:latin typeface="微软雅黑" panose="020B0503020204020204" pitchFamily="34" charset="-122"/>
                <a:ea typeface="微软雅黑" panose="020B0503020204020204" pitchFamily="34" charset="-122"/>
              </a:rPr>
              <a:t>首映红毯，力撑郑钧</a:t>
            </a:r>
            <a:r>
              <a:rPr lang="en-US" altLang="zh-CN" sz="900" smtClean="0">
                <a:latin typeface="微软雅黑" panose="020B0503020204020204" pitchFamily="34" charset="-122"/>
                <a:ea typeface="微软雅黑" panose="020B0503020204020204" pitchFamily="34" charset="-122"/>
              </a:rPr>
              <a:t>6</a:t>
            </a:r>
            <a:r>
              <a:rPr lang="zh-CN" altLang="en-US" sz="900" smtClean="0">
                <a:latin typeface="微软雅黑" panose="020B0503020204020204" pitchFamily="34" charset="-122"/>
                <a:ea typeface="微软雅黑" panose="020B0503020204020204" pitchFamily="34" charset="-122"/>
              </a:rPr>
              <a:t>年动画力作。</a:t>
            </a:r>
            <a:endParaRPr lang="en-US" altLang="zh-CN" sz="900" smtClean="0">
              <a:latin typeface="微软雅黑" panose="020B0503020204020204" pitchFamily="34" charset="-122"/>
              <a:ea typeface="微软雅黑" panose="020B0503020204020204" pitchFamily="34" charset="-122"/>
            </a:endParaRPr>
          </a:p>
          <a:p>
            <a:pPr marL="0" indent="0">
              <a:lnSpc>
                <a:spcPct val="150000"/>
              </a:lnSpc>
              <a:buFont typeface="Arial" panose="020B0604020202020204" pitchFamily="34" charset="0"/>
              <a:buNone/>
            </a:pPr>
            <a:r>
              <a:rPr lang="en-US" altLang="zh-CN" sz="900" smtClean="0">
                <a:latin typeface="微软雅黑" panose="020B0503020204020204" pitchFamily="34" charset="-122"/>
                <a:ea typeface="微软雅黑" panose="020B0503020204020204" pitchFamily="34" charset="-122"/>
              </a:rPr>
              <a:t>B</a:t>
            </a:r>
            <a:r>
              <a:rPr lang="zh-CN" altLang="en-US" sz="900" smtClean="0">
                <a:latin typeface="微软雅黑" panose="020B0503020204020204" pitchFamily="34" charset="-122"/>
                <a:ea typeface="微软雅黑" panose="020B0503020204020204" pitchFamily="34" charset="-122"/>
              </a:rPr>
              <a:t>：王菲</a:t>
            </a:r>
            <a:r>
              <a:rPr lang="en-US" altLang="zh-CN" sz="900" smtClean="0">
                <a:latin typeface="微软雅黑" panose="020B0503020204020204" pitchFamily="34" charset="-122"/>
                <a:ea typeface="微软雅黑" panose="020B0503020204020204" pitchFamily="34" charset="-122"/>
              </a:rPr>
              <a:t>0808</a:t>
            </a:r>
            <a:r>
              <a:rPr lang="zh-CN" altLang="en-US" sz="900" smtClean="0">
                <a:latin typeface="微软雅黑" panose="020B0503020204020204" pitchFamily="34" charset="-122"/>
                <a:ea typeface="微软雅黑" panose="020B0503020204020204" pitchFamily="34" charset="-122"/>
              </a:rPr>
              <a:t>生日</a:t>
            </a:r>
            <a:endParaRPr lang="en-US" altLang="zh-CN" sz="900" dirty="0">
              <a:latin typeface="微软雅黑" panose="020B0503020204020204" pitchFamily="34" charset="-122"/>
              <a:ea typeface="微软雅黑" panose="020B0503020204020204" pitchFamily="34" charset="-122"/>
            </a:endParaRPr>
          </a:p>
        </p:txBody>
      </p:sp>
      <p:sp>
        <p:nvSpPr>
          <p:cNvPr id="8" name="椭圆 7"/>
          <p:cNvSpPr/>
          <p:nvPr/>
        </p:nvSpPr>
        <p:spPr>
          <a:xfrm>
            <a:off x="4717740" y="4475938"/>
            <a:ext cx="324036" cy="32403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zh-CN" sz="825" dirty="0">
                <a:solidFill>
                  <a:schemeClr val="tx1"/>
                </a:solidFill>
              </a:rPr>
              <a:t>A</a:t>
            </a:r>
            <a:endParaRPr lang="zh-CN" altLang="en-US" sz="825" dirty="0">
              <a:solidFill>
                <a:schemeClr val="tx1"/>
              </a:solidFill>
            </a:endParaRPr>
          </a:p>
        </p:txBody>
      </p:sp>
      <p:sp>
        <p:nvSpPr>
          <p:cNvPr id="9" name="椭圆 8"/>
          <p:cNvSpPr/>
          <p:nvPr/>
        </p:nvSpPr>
        <p:spPr>
          <a:xfrm>
            <a:off x="7638780" y="4787453"/>
            <a:ext cx="667020" cy="59406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zh-CN" sz="825" dirty="0">
                <a:solidFill>
                  <a:schemeClr val="tx1"/>
                </a:solidFill>
              </a:rPr>
              <a:t>D</a:t>
            </a:r>
            <a:endParaRPr lang="zh-CN" altLang="en-US" sz="825" dirty="0">
              <a:solidFill>
                <a:schemeClr val="tx1"/>
              </a:solidFill>
            </a:endParaRPr>
          </a:p>
        </p:txBody>
      </p:sp>
      <p:sp>
        <p:nvSpPr>
          <p:cNvPr id="10" name="椭圆 9"/>
          <p:cNvSpPr/>
          <p:nvPr/>
        </p:nvSpPr>
        <p:spPr>
          <a:xfrm>
            <a:off x="6607950" y="5084485"/>
            <a:ext cx="324036" cy="32403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zh-CN" sz="825" dirty="0">
                <a:solidFill>
                  <a:schemeClr val="tx1"/>
                </a:solidFill>
              </a:rPr>
              <a:t>C</a:t>
            </a:r>
            <a:endParaRPr lang="zh-CN" altLang="en-US" sz="825" dirty="0">
              <a:solidFill>
                <a:schemeClr val="tx1"/>
              </a:solidFill>
            </a:endParaRPr>
          </a:p>
        </p:txBody>
      </p:sp>
      <p:sp>
        <p:nvSpPr>
          <p:cNvPr id="11" name="椭圆 10"/>
          <p:cNvSpPr/>
          <p:nvPr/>
        </p:nvSpPr>
        <p:spPr>
          <a:xfrm>
            <a:off x="5251104" y="5084485"/>
            <a:ext cx="324036" cy="32403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altLang="zh-CN" sz="825" dirty="0">
                <a:solidFill>
                  <a:schemeClr val="tx1"/>
                </a:solidFill>
              </a:rPr>
              <a:t>B</a:t>
            </a:r>
            <a:endParaRPr lang="zh-CN" altLang="en-US" sz="825" dirty="0">
              <a:solidFill>
                <a:schemeClr val="tx1"/>
              </a:solidFill>
            </a:endParaRPr>
          </a:p>
        </p:txBody>
      </p:sp>
      <p:sp>
        <p:nvSpPr>
          <p:cNvPr id="12" name="文本占位符 8"/>
          <p:cNvSpPr txBox="1"/>
          <p:nvPr/>
        </p:nvSpPr>
        <p:spPr bwMode="auto">
          <a:xfrm>
            <a:off x="5257801" y="2556713"/>
            <a:ext cx="3852862" cy="87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908" tIns="43954" rIns="87908" bIns="43954" numCol="1" anchor="t" anchorCtr="0" compatLnSpc="1"/>
          <a:lstStyle>
            <a:lvl1pPr marL="394970" indent="-394970" algn="l" defTabSz="526415"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1pPr>
            <a:lvl2pPr marL="855980" indent="-329565" algn="l" defTabSz="526415"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2pPr>
            <a:lvl3pPr marL="1318895" indent="-262255" algn="l" defTabSz="526415" rtl="0" eaLnBrk="0" fontAlgn="base" hangingPunct="0">
              <a:spcBef>
                <a:spcPct val="20000"/>
              </a:spcBef>
              <a:spcAft>
                <a:spcPct val="0"/>
              </a:spcAft>
              <a:buFont typeface="Arial" panose="020B0604020202020204" pitchFamily="34" charset="0"/>
              <a:buChar char="•"/>
              <a:defRPr sz="2700" kern="1200">
                <a:solidFill>
                  <a:schemeClr val="tx1"/>
                </a:solidFill>
                <a:latin typeface="+mn-lt"/>
                <a:ea typeface="+mn-ea"/>
                <a:cs typeface="+mn-cs"/>
              </a:defRPr>
            </a:lvl3pPr>
            <a:lvl4pPr marL="1845310" indent="-262255" algn="l" defTabSz="526415"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4pPr>
            <a:lvl5pPr marL="2372995" indent="-262255" algn="l" defTabSz="526415"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5pPr>
            <a:lvl6pPr marL="2900680" indent="-263525" algn="l" defTabSz="1054735" rtl="0" eaLnBrk="1" latinLnBrk="0" hangingPunct="1">
              <a:lnSpc>
                <a:spcPct val="90000"/>
              </a:lnSpc>
              <a:spcBef>
                <a:spcPts val="575"/>
              </a:spcBef>
              <a:buFont typeface="Arial" panose="020B0604020202020204" pitchFamily="34" charset="0"/>
              <a:buChar char="•"/>
              <a:defRPr sz="2100" kern="1200">
                <a:solidFill>
                  <a:schemeClr val="tx1"/>
                </a:solidFill>
                <a:latin typeface="+mn-lt"/>
                <a:ea typeface="+mn-ea"/>
                <a:cs typeface="+mn-cs"/>
              </a:defRPr>
            </a:lvl6pPr>
            <a:lvl7pPr marL="3428365" indent="-263525" algn="l" defTabSz="1054735" rtl="0" eaLnBrk="1" latinLnBrk="0" hangingPunct="1">
              <a:lnSpc>
                <a:spcPct val="90000"/>
              </a:lnSpc>
              <a:spcBef>
                <a:spcPts val="575"/>
              </a:spcBef>
              <a:buFont typeface="Arial" panose="020B0604020202020204" pitchFamily="34" charset="0"/>
              <a:buChar char="•"/>
              <a:defRPr sz="2100" kern="1200">
                <a:solidFill>
                  <a:schemeClr val="tx1"/>
                </a:solidFill>
                <a:latin typeface="+mn-lt"/>
                <a:ea typeface="+mn-ea"/>
                <a:cs typeface="+mn-cs"/>
              </a:defRPr>
            </a:lvl7pPr>
            <a:lvl8pPr marL="3956050" indent="-263525" algn="l" defTabSz="1054735" rtl="0" eaLnBrk="1" latinLnBrk="0" hangingPunct="1">
              <a:lnSpc>
                <a:spcPct val="90000"/>
              </a:lnSpc>
              <a:spcBef>
                <a:spcPts val="575"/>
              </a:spcBef>
              <a:buFont typeface="Arial" panose="020B0604020202020204" pitchFamily="34" charset="0"/>
              <a:buChar char="•"/>
              <a:defRPr sz="2100" kern="1200">
                <a:solidFill>
                  <a:schemeClr val="tx1"/>
                </a:solidFill>
                <a:latin typeface="+mn-lt"/>
                <a:ea typeface="+mn-ea"/>
                <a:cs typeface="+mn-cs"/>
              </a:defRPr>
            </a:lvl8pPr>
            <a:lvl9pPr marL="4483100" indent="-263525" algn="l" defTabSz="1054735" rtl="0" eaLnBrk="1" latinLnBrk="0" hangingPunct="1">
              <a:lnSpc>
                <a:spcPct val="90000"/>
              </a:lnSpc>
              <a:spcBef>
                <a:spcPts val="575"/>
              </a:spcBef>
              <a:buFont typeface="Arial" panose="020B0604020202020204" pitchFamily="34" charset="0"/>
              <a:buChar char="•"/>
              <a:defRPr sz="2100" kern="1200">
                <a:solidFill>
                  <a:schemeClr val="tx1"/>
                </a:solidFill>
                <a:latin typeface="+mn-lt"/>
                <a:ea typeface="+mn-ea"/>
                <a:cs typeface="+mn-cs"/>
              </a:defRPr>
            </a:lvl9pPr>
          </a:lstStyle>
          <a:p>
            <a:pPr marL="0" indent="0">
              <a:lnSpc>
                <a:spcPct val="150000"/>
              </a:lnSpc>
              <a:buNone/>
            </a:pPr>
            <a:r>
              <a:rPr lang="en-US" altLang="zh-CN" sz="900" dirty="0">
                <a:latin typeface="微软雅黑" panose="020B0503020204020204" pitchFamily="34" charset="-122"/>
                <a:ea typeface="微软雅黑" panose="020B0503020204020204" pitchFamily="34" charset="-122"/>
              </a:rPr>
              <a:t>C</a:t>
            </a:r>
            <a:r>
              <a:rPr lang="zh-CN" altLang="en-US" sz="900" dirty="0">
                <a:latin typeface="微软雅黑" panose="020B0503020204020204" pitchFamily="34" charset="-122"/>
                <a:ea typeface="微软雅黑" panose="020B0503020204020204" pitchFamily="34" charset="-122"/>
              </a:rPr>
              <a:t>：王菲新歌上亚洲新歌榜首，热播电影</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从你的全世界路过</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插曲 </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你在终点等我</a:t>
            </a:r>
            <a:r>
              <a:rPr lang="en-US" altLang="zh-CN" sz="900" dirty="0">
                <a:latin typeface="微软雅黑" panose="020B0503020204020204" pitchFamily="34" charset="-122"/>
                <a:ea typeface="微软雅黑" panose="020B0503020204020204" pitchFamily="34" charset="-122"/>
              </a:rPr>
              <a:t>》</a:t>
            </a:r>
          </a:p>
          <a:p>
            <a:pPr marL="0" indent="0">
              <a:lnSpc>
                <a:spcPct val="150000"/>
              </a:lnSpc>
              <a:buNone/>
            </a:pPr>
            <a:r>
              <a:rPr lang="en-US" altLang="zh-CN" sz="900" dirty="0">
                <a:latin typeface="微软雅黑" panose="020B0503020204020204" pitchFamily="34" charset="-122"/>
                <a:ea typeface="微软雅黑" panose="020B0503020204020204" pitchFamily="34" charset="-122"/>
              </a:rPr>
              <a:t>D</a:t>
            </a:r>
            <a:r>
              <a:rPr lang="zh-CN" altLang="en-US" sz="900" dirty="0">
                <a:latin typeface="微软雅黑" panose="020B0503020204020204" pitchFamily="34" charset="-122"/>
                <a:ea typeface="微软雅黑" panose="020B0503020204020204" pitchFamily="34" charset="-122"/>
              </a:rPr>
              <a:t>：王菲</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幻乐一场</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上海演唱会</a:t>
            </a:r>
            <a:endParaRPr lang="en-US" altLang="zh-CN" sz="9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936626" y="1356364"/>
            <a:ext cx="8642349"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例如：王菲作为某品牌</a:t>
            </a:r>
            <a:r>
              <a:rPr lang="zh-CN" altLang="en-US" dirty="0">
                <a:latin typeface="微软雅黑" panose="020B0503020204020204" pitchFamily="34" charset="-122"/>
                <a:ea typeface="微软雅黑" panose="020B0503020204020204" pitchFamily="34" charset="-122"/>
              </a:rPr>
              <a:t>代言人，尽管王菲作品</a:t>
            </a:r>
            <a:r>
              <a:rPr lang="zh-CN" altLang="en-US" dirty="0" smtClean="0">
                <a:latin typeface="微软雅黑" panose="020B0503020204020204" pitchFamily="34" charset="-122"/>
                <a:ea typeface="微软雅黑" panose="020B0503020204020204" pitchFamily="34" charset="-122"/>
              </a:rPr>
              <a:t>不多，</a:t>
            </a:r>
            <a:r>
              <a:rPr lang="zh-CN" altLang="en-US" dirty="0">
                <a:latin typeface="微软雅黑" panose="020B0503020204020204" pitchFamily="34" charset="-122"/>
                <a:ea typeface="微软雅黑" panose="020B0503020204020204" pitchFamily="34" charset="-122"/>
              </a:rPr>
              <a:t>但每次</a:t>
            </a:r>
            <a:r>
              <a:rPr lang="zh-CN" altLang="en-US" dirty="0" smtClean="0">
                <a:latin typeface="微软雅黑" panose="020B0503020204020204" pitchFamily="34" charset="-122"/>
                <a:ea typeface="微软雅黑" panose="020B0503020204020204" pitchFamily="34" charset="-122"/>
              </a:rPr>
              <a:t>新动作都能</a:t>
            </a:r>
            <a:r>
              <a:rPr lang="zh-CN" altLang="en-US" dirty="0">
                <a:latin typeface="微软雅黑" panose="020B0503020204020204" pitchFamily="34" charset="-122"/>
                <a:ea typeface="微软雅黑" panose="020B0503020204020204" pitchFamily="34" charset="-122"/>
              </a:rPr>
              <a:t>引起忠粉热议，另外偶尔出席的商业活动、个人演唱会等事件更显珍贵</a:t>
            </a:r>
            <a:r>
              <a:rPr lang="zh-CN" altLang="en-US" dirty="0" smtClean="0">
                <a:latin typeface="微软雅黑" panose="020B0503020204020204" pitchFamily="34" charset="-122"/>
                <a:ea typeface="微软雅黑" panose="020B0503020204020204" pitchFamily="34" charset="-122"/>
              </a:rPr>
              <a:t>，某品牌</a:t>
            </a:r>
            <a:r>
              <a:rPr lang="zh-CN" altLang="en-US" dirty="0">
                <a:latin typeface="微软雅黑" panose="020B0503020204020204" pitchFamily="34" charset="-122"/>
                <a:ea typeface="微软雅黑" panose="020B0503020204020204" pitchFamily="34" charset="-122"/>
              </a:rPr>
              <a:t>可加大关注其行程，在重要事件前后加强支持互动与推广力度，更好地借势营销</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77052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2"/>
          </p:nvPr>
        </p:nvSpPr>
        <p:spPr/>
        <p:txBody>
          <a:bodyPr/>
          <a:lstStyle/>
          <a:p>
            <a:pPr algn="ctr"/>
            <a:r>
              <a:rPr kumimoji="1" lang="zh-CN" altLang="en-US" b="1" dirty="0" smtClean="0"/>
              <a:t>相信数据的力量</a:t>
            </a:r>
            <a:endParaRPr kumimoji="1" lang="zh-CN" altLang="en-US" b="1" dirty="0"/>
          </a:p>
        </p:txBody>
      </p:sp>
      <p:sp>
        <p:nvSpPr>
          <p:cNvPr id="8" name="文本框 7"/>
          <p:cNvSpPr txBox="1"/>
          <p:nvPr/>
        </p:nvSpPr>
        <p:spPr>
          <a:xfrm>
            <a:off x="5429808" y="5358063"/>
            <a:ext cx="1877437" cy="769441"/>
          </a:xfrm>
          <a:prstGeom prst="rect">
            <a:avLst/>
          </a:prstGeom>
          <a:noFill/>
        </p:spPr>
        <p:txBody>
          <a:bodyPr wrap="none" rtlCol="0">
            <a:spAutoFit/>
          </a:bodyPr>
          <a:lstStyle/>
          <a:p>
            <a:r>
              <a:rPr kumimoji="1" lang="zh-CN" altLang="en-US" sz="4400" b="1" dirty="0" smtClean="0">
                <a:solidFill>
                  <a:srgbClr val="FFFFFF"/>
                </a:solidFill>
              </a:rPr>
              <a:t>谢谢</a:t>
            </a:r>
            <a:r>
              <a:rPr kumimoji="1" lang="zh-CN" altLang="en-US" sz="4400" b="1" dirty="0">
                <a:solidFill>
                  <a:srgbClr val="FFFFFF"/>
                </a:solidFill>
              </a:rPr>
              <a:t>！</a:t>
            </a:r>
          </a:p>
        </p:txBody>
      </p:sp>
      <p:sp>
        <p:nvSpPr>
          <p:cNvPr id="2" name="Content Placeholder 1"/>
          <p:cNvSpPr>
            <a:spLocks noGrp="1"/>
          </p:cNvSpPr>
          <p:nvPr>
            <p:ph sz="quarter" idx="11"/>
          </p:nvPr>
        </p:nvSpPr>
        <p:spPr/>
        <p:txBody>
          <a:bodyPr/>
          <a:lstStyle/>
          <a:p>
            <a:r>
              <a:rPr lang="en-US" dirty="0" smtClean="0"/>
              <a:t> </a:t>
            </a:r>
            <a:endParaRPr lang="en-US" dirty="0"/>
          </a:p>
        </p:txBody>
      </p:sp>
      <p:sp>
        <p:nvSpPr>
          <p:cNvPr id="3" name="文本框 2"/>
          <p:cNvSpPr txBox="1"/>
          <p:nvPr/>
        </p:nvSpPr>
        <p:spPr>
          <a:xfrm>
            <a:off x="2110154" y="2774463"/>
            <a:ext cx="1620957" cy="523220"/>
          </a:xfrm>
          <a:prstGeom prst="rect">
            <a:avLst/>
          </a:prstGeom>
          <a:noFill/>
        </p:spPr>
        <p:txBody>
          <a:bodyPr wrap="none" rtlCol="0">
            <a:spAutoFit/>
          </a:bodyPr>
          <a:lstStyle/>
          <a:p>
            <a:r>
              <a:rPr kumimoji="1" lang="zh-CN" altLang="en-US" sz="2800" dirty="0" smtClean="0">
                <a:solidFill>
                  <a:schemeClr val="accent1"/>
                </a:solidFill>
              </a:rPr>
              <a:t>数说故事</a:t>
            </a:r>
            <a:endParaRPr kumimoji="1" lang="zh-CN" altLang="en-US" sz="2800" dirty="0">
              <a:solidFill>
                <a:schemeClr val="accent1"/>
              </a:solidFill>
            </a:endParaRPr>
          </a:p>
        </p:txBody>
      </p:sp>
    </p:spTree>
    <p:extLst>
      <p:ext uri="{BB962C8B-B14F-4D97-AF65-F5344CB8AC3E}">
        <p14:creationId xmlns:p14="http://schemas.microsoft.com/office/powerpoint/2010/main" val="6826834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5467" y="156206"/>
            <a:ext cx="9732807" cy="989688"/>
          </a:xfrm>
        </p:spPr>
        <p:txBody>
          <a:bodyPr/>
          <a:lstStyle/>
          <a:p>
            <a:pPr>
              <a:lnSpc>
                <a:spcPts val="3500"/>
              </a:lnSpc>
            </a:pPr>
            <a:r>
              <a:rPr lang="zh-CN" altLang="en-US" sz="2600" dirty="0" smtClean="0">
                <a:solidFill>
                  <a:schemeClr val="tx1"/>
                </a:solidFill>
              </a:rPr>
              <a:t>理财通在品牌总声量上与蚂蚁聚宝和京东金融相比有差距。引发互动量的占比也低于蚂蚁聚宝和京东金融</a:t>
            </a:r>
            <a:endParaRPr lang="zh-CN" altLang="en-US" sz="2600" dirty="0">
              <a:solidFill>
                <a:schemeClr val="tx1"/>
              </a:solidFill>
            </a:endParaRPr>
          </a:p>
        </p:txBody>
      </p:sp>
      <p:graphicFrame>
        <p:nvGraphicFramePr>
          <p:cNvPr id="19" name="图表 18"/>
          <p:cNvGraphicFramePr/>
          <p:nvPr>
            <p:extLst>
              <p:ext uri="{D42A27DB-BD31-4B8C-83A1-F6EECF244321}">
                <p14:modId xmlns:p14="http://schemas.microsoft.com/office/powerpoint/2010/main" val="1841915050"/>
              </p:ext>
            </p:extLst>
          </p:nvPr>
        </p:nvGraphicFramePr>
        <p:xfrm>
          <a:off x="1386839" y="2205101"/>
          <a:ext cx="9570086" cy="3202815"/>
        </p:xfrm>
        <a:graphic>
          <a:graphicData uri="http://schemas.openxmlformats.org/drawingml/2006/chart">
            <c:chart xmlns:c="http://schemas.openxmlformats.org/drawingml/2006/chart" xmlns:r="http://schemas.openxmlformats.org/officeDocument/2006/relationships" r:id="rId2"/>
          </a:graphicData>
        </a:graphic>
      </p:graphicFrame>
      <p:sp>
        <p:nvSpPr>
          <p:cNvPr id="15" name="内容占位符 2"/>
          <p:cNvSpPr txBox="1">
            <a:spLocks/>
          </p:cNvSpPr>
          <p:nvPr/>
        </p:nvSpPr>
        <p:spPr>
          <a:xfrm>
            <a:off x="826926" y="1291790"/>
            <a:ext cx="10029964" cy="451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smtClean="0">
                <a:latin typeface="微软雅黑"/>
              </a:rPr>
              <a:t>蚂蚁聚宝</a:t>
            </a:r>
            <a:r>
              <a:rPr lang="en-US" altLang="zh-CN" sz="1400" dirty="0" smtClean="0">
                <a:latin typeface="微软雅黑"/>
              </a:rPr>
              <a:t>87%</a:t>
            </a:r>
            <a:r>
              <a:rPr lang="zh-CN" altLang="en-US" sz="1400" dirty="0" smtClean="0">
                <a:latin typeface="微软雅黑"/>
              </a:rPr>
              <a:t>的声量来自余额宝。</a:t>
            </a:r>
            <a:endParaRPr lang="en-US" altLang="zh-CN" sz="1400" dirty="0" smtClean="0">
              <a:latin typeface="微软雅黑"/>
            </a:endParaRPr>
          </a:p>
        </p:txBody>
      </p:sp>
      <p:sp>
        <p:nvSpPr>
          <p:cNvPr id="3" name="灯片编号占位符 2"/>
          <p:cNvSpPr>
            <a:spLocks noGrp="1"/>
          </p:cNvSpPr>
          <p:nvPr>
            <p:ph type="sldNum" sz="quarter" idx="4"/>
          </p:nvPr>
        </p:nvSpPr>
        <p:spPr/>
        <p:txBody>
          <a:bodyPr/>
          <a:lstStyle/>
          <a:p>
            <a:fld id="{64F88447-A4B7-484C-B988-09E293899426}" type="slidenum">
              <a:rPr lang="zh-CN" altLang="en-US" smtClean="0">
                <a:solidFill>
                  <a:srgbClr val="2B2929"/>
                </a:solidFill>
              </a:rPr>
              <a:pPr/>
              <a:t>7</a:t>
            </a:fld>
            <a:endParaRPr lang="zh-CN" altLang="en-US">
              <a:solidFill>
                <a:srgbClr val="2B2929"/>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3875490857"/>
              </p:ext>
            </p:extLst>
          </p:nvPr>
        </p:nvGraphicFramePr>
        <p:xfrm>
          <a:off x="515157" y="5362525"/>
          <a:ext cx="10187187" cy="740179"/>
        </p:xfrm>
        <a:graphic>
          <a:graphicData uri="http://schemas.openxmlformats.org/drawingml/2006/table">
            <a:tbl>
              <a:tblPr firstRow="1" bandRow="1">
                <a:tableStyleId>{2D5ABB26-0587-4C30-8999-92F81FD0307C}</a:tableStyleId>
              </a:tblPr>
              <a:tblGrid>
                <a:gridCol w="1145069"/>
                <a:gridCol w="1028991"/>
                <a:gridCol w="1330703"/>
                <a:gridCol w="886931"/>
                <a:gridCol w="1387273"/>
                <a:gridCol w="1090373"/>
                <a:gridCol w="1059218"/>
                <a:gridCol w="1318471"/>
                <a:gridCol w="940158"/>
              </a:tblGrid>
              <a:tr h="435379">
                <a:tc>
                  <a:txBody>
                    <a:bodyPr/>
                    <a:lstStyle/>
                    <a:p>
                      <a:r>
                        <a:rPr lang="zh-CN" altLang="en-US" sz="1200" dirty="0" smtClean="0"/>
                        <a:t>互动量占比</a:t>
                      </a:r>
                      <a:endParaRPr lang="zh-CN" altLang="en-US" sz="1200" dirty="0">
                        <a:solidFill>
                          <a:schemeClr val="tx1"/>
                        </a:solidFill>
                        <a:latin typeface="+mj-ea"/>
                        <a:ea typeface="+mj-ea"/>
                      </a:endParaRPr>
                    </a:p>
                  </a:txBody>
                  <a:tcPr anchor="ctr"/>
                </a:tc>
                <a:tc>
                  <a:txBody>
                    <a:bodyPr/>
                    <a:lstStyle/>
                    <a:p>
                      <a:pPr algn="ctr"/>
                      <a:r>
                        <a:rPr lang="en-US" altLang="zh-CN" sz="1400" dirty="0" smtClean="0"/>
                        <a:t>52%</a:t>
                      </a:r>
                      <a:endParaRPr lang="zh-CN" altLang="en-US" sz="1400" dirty="0">
                        <a:solidFill>
                          <a:schemeClr val="tx1"/>
                        </a:solidFill>
                        <a:latin typeface="+mj-ea"/>
                        <a:ea typeface="+mj-ea"/>
                      </a:endParaRPr>
                    </a:p>
                  </a:txBody>
                  <a:tcPr anchor="ctr"/>
                </a:tc>
                <a:tc>
                  <a:txBody>
                    <a:bodyPr/>
                    <a:lstStyle/>
                    <a:p>
                      <a:pPr algn="ctr"/>
                      <a:r>
                        <a:rPr lang="en-US" altLang="zh-CN" sz="1400" kern="1200" dirty="0" smtClean="0">
                          <a:solidFill>
                            <a:schemeClr val="tx1"/>
                          </a:solidFill>
                          <a:latin typeface="+mn-lt"/>
                          <a:ea typeface="+mn-ea"/>
                          <a:cs typeface="+mn-cs"/>
                        </a:rPr>
                        <a:t>76%</a:t>
                      </a:r>
                      <a:endParaRPr lang="zh-CN" altLang="en-US" sz="1400" kern="1200" dirty="0">
                        <a:solidFill>
                          <a:schemeClr val="tx1"/>
                        </a:solidFill>
                        <a:latin typeface="+mn-lt"/>
                        <a:ea typeface="+mn-ea"/>
                        <a:cs typeface="+mn-cs"/>
                      </a:endParaRPr>
                    </a:p>
                  </a:txBody>
                  <a:tcPr anchor="ctr"/>
                </a:tc>
                <a:tc>
                  <a:txBody>
                    <a:bodyPr/>
                    <a:lstStyle/>
                    <a:p>
                      <a:pPr algn="ctr"/>
                      <a:r>
                        <a:rPr lang="en-US" altLang="zh-CN" sz="1400" kern="1200" dirty="0" smtClean="0">
                          <a:solidFill>
                            <a:schemeClr val="tx1"/>
                          </a:solidFill>
                          <a:latin typeface="+mn-lt"/>
                          <a:ea typeface="+mn-ea"/>
                          <a:cs typeface="+mn-cs"/>
                        </a:rPr>
                        <a:t>60%</a:t>
                      </a:r>
                      <a:endParaRPr lang="zh-CN" altLang="en-US" sz="1400" kern="1200" dirty="0">
                        <a:solidFill>
                          <a:schemeClr val="tx1"/>
                        </a:solidFill>
                        <a:latin typeface="+mn-lt"/>
                        <a:ea typeface="+mn-ea"/>
                        <a:cs typeface="+mn-cs"/>
                      </a:endParaRPr>
                    </a:p>
                  </a:txBody>
                  <a:tcPr anchor="ctr"/>
                </a:tc>
                <a:tc>
                  <a:txBody>
                    <a:bodyPr/>
                    <a:lstStyle/>
                    <a:p>
                      <a:pPr algn="ctr"/>
                      <a:r>
                        <a:rPr lang="en-US" altLang="zh-CN" sz="1400" dirty="0" smtClean="0"/>
                        <a:t>46%</a:t>
                      </a:r>
                      <a:endParaRPr lang="zh-CN" altLang="en-US" sz="1400" dirty="0">
                        <a:solidFill>
                          <a:schemeClr val="tx1"/>
                        </a:solidFill>
                        <a:latin typeface="+mj-ea"/>
                        <a:ea typeface="+mj-ea"/>
                      </a:endParaRPr>
                    </a:p>
                  </a:txBody>
                  <a:tcPr anchor="ctr"/>
                </a:tc>
                <a:tc>
                  <a:txBody>
                    <a:bodyPr/>
                    <a:lstStyle/>
                    <a:p>
                      <a:pPr algn="ctr"/>
                      <a:endParaRPr lang="zh-CN" altLang="en-US" sz="1400" dirty="0">
                        <a:solidFill>
                          <a:schemeClr val="tx1"/>
                        </a:solidFill>
                        <a:latin typeface="+mj-ea"/>
                        <a:ea typeface="+mj-ea"/>
                      </a:endParaRPr>
                    </a:p>
                  </a:txBody>
                  <a:tcPr anchor="ctr"/>
                </a:tc>
                <a:tc>
                  <a:txBody>
                    <a:bodyPr/>
                    <a:lstStyle/>
                    <a:p>
                      <a:pPr algn="ctr"/>
                      <a:r>
                        <a:rPr lang="en-US" altLang="zh-CN" sz="1400" dirty="0" smtClean="0"/>
                        <a:t>59%</a:t>
                      </a:r>
                      <a:endParaRPr lang="zh-CN" altLang="en-US" sz="1400" dirty="0">
                        <a:solidFill>
                          <a:schemeClr val="tx1"/>
                        </a:solidFill>
                        <a:latin typeface="+mj-ea"/>
                        <a:ea typeface="+mj-ea"/>
                      </a:endParaRPr>
                    </a:p>
                  </a:txBody>
                  <a:tcPr anchor="ctr"/>
                </a:tc>
                <a:tc>
                  <a:txBody>
                    <a:bodyPr/>
                    <a:lstStyle/>
                    <a:p>
                      <a:pPr algn="ctr"/>
                      <a:r>
                        <a:rPr lang="en-US" altLang="zh-CN" sz="1400" dirty="0" smtClean="0"/>
                        <a:t>50%</a:t>
                      </a:r>
                      <a:endParaRPr lang="zh-CN" altLang="en-US" sz="1400" dirty="0">
                        <a:solidFill>
                          <a:schemeClr val="tx1"/>
                        </a:solidFill>
                        <a:latin typeface="+mj-ea"/>
                        <a:ea typeface="+mj-ea"/>
                      </a:endParaRPr>
                    </a:p>
                  </a:txBody>
                  <a:tcPr anchor="ctr"/>
                </a:tc>
                <a:tc>
                  <a:txBody>
                    <a:bodyPr/>
                    <a:lstStyle/>
                    <a:p>
                      <a:pPr algn="ctr"/>
                      <a:r>
                        <a:rPr lang="en-US" altLang="zh-CN" sz="1400" dirty="0" smtClean="0"/>
                        <a:t>65%</a:t>
                      </a:r>
                      <a:endParaRPr lang="zh-CN" altLang="en-US" sz="1400" dirty="0">
                        <a:solidFill>
                          <a:schemeClr val="tx1"/>
                        </a:solidFill>
                        <a:latin typeface="+mj-ea"/>
                        <a:ea typeface="+mj-ea"/>
                      </a:endParaRPr>
                    </a:p>
                  </a:txBody>
                  <a:tcPr anchor="ctr"/>
                </a:tc>
              </a:tr>
              <a:tr h="290253">
                <a:tc>
                  <a:txBody>
                    <a:bodyPr/>
                    <a:lstStyle/>
                    <a:p>
                      <a:r>
                        <a:rPr lang="zh-CN" altLang="en-US" sz="1200" dirty="0" smtClean="0"/>
                        <a:t>上线日期</a:t>
                      </a:r>
                      <a:endParaRPr lang="zh-CN" altLang="en-US" sz="1200" dirty="0">
                        <a:solidFill>
                          <a:schemeClr val="tx1"/>
                        </a:solidFill>
                        <a:latin typeface="+mj-ea"/>
                        <a:ea typeface="+mj-ea"/>
                      </a:endParaRPr>
                    </a:p>
                  </a:txBody>
                  <a:tcPr anchor="ctr"/>
                </a:tc>
                <a:tc>
                  <a:txBody>
                    <a:bodyPr/>
                    <a:lstStyle/>
                    <a:p>
                      <a:pPr algn="ctr"/>
                      <a:r>
                        <a:rPr lang="en-US" altLang="zh-CN" sz="1400" kern="1200" dirty="0" smtClean="0">
                          <a:effectLst/>
                        </a:rPr>
                        <a:t>2014/01</a:t>
                      </a:r>
                      <a:endParaRPr lang="zh-CN" altLang="en-US" sz="1400" dirty="0">
                        <a:solidFill>
                          <a:schemeClr val="tx1"/>
                        </a:solidFill>
                        <a:latin typeface="+mj-ea"/>
                        <a:ea typeface="+mj-ea"/>
                      </a:endParaRPr>
                    </a:p>
                  </a:txBody>
                  <a:tcPr anchor="ctr"/>
                </a:tc>
                <a:tc>
                  <a:txBody>
                    <a:bodyPr/>
                    <a:lstStyle/>
                    <a:p>
                      <a:pPr algn="ctr"/>
                      <a:r>
                        <a:rPr lang="en-US" altLang="zh-CN" sz="1400" kern="1200" dirty="0" smtClean="0">
                          <a:effectLst/>
                        </a:rPr>
                        <a:t>2013/06</a:t>
                      </a:r>
                      <a:endParaRPr lang="zh-CN" altLang="en-US" sz="1400" dirty="0">
                        <a:solidFill>
                          <a:schemeClr val="tx1"/>
                        </a:solidFill>
                        <a:latin typeface="+mj-ea"/>
                        <a:ea typeface="+mj-ea"/>
                      </a:endParaRPr>
                    </a:p>
                  </a:txBody>
                  <a:tcPr anchor="ctr"/>
                </a:tc>
                <a:tc>
                  <a:txBody>
                    <a:bodyPr/>
                    <a:lstStyle/>
                    <a:p>
                      <a:pPr algn="ctr"/>
                      <a:r>
                        <a:rPr lang="en-US" altLang="zh-CN" sz="1400" kern="1200" dirty="0" smtClean="0">
                          <a:effectLst/>
                        </a:rPr>
                        <a:t>2013/10</a:t>
                      </a:r>
                      <a:endParaRPr lang="zh-CN" altLang="en-US" sz="1400" dirty="0">
                        <a:solidFill>
                          <a:schemeClr val="tx1"/>
                        </a:solidFill>
                        <a:latin typeface="+mj-ea"/>
                        <a:ea typeface="+mj-ea"/>
                      </a:endParaRPr>
                    </a:p>
                  </a:txBody>
                  <a:tcPr anchor="ctr"/>
                </a:tc>
                <a:tc>
                  <a:txBody>
                    <a:bodyPr/>
                    <a:lstStyle/>
                    <a:p>
                      <a:pPr algn="ctr"/>
                      <a:r>
                        <a:rPr lang="en-US" altLang="zh-CN" sz="1400" kern="1200" dirty="0" smtClean="0">
                          <a:effectLst/>
                        </a:rPr>
                        <a:t>2015/05</a:t>
                      </a:r>
                      <a:endParaRPr lang="zh-CN" altLang="en-US" sz="1400" dirty="0">
                        <a:solidFill>
                          <a:schemeClr val="tx1"/>
                        </a:solidFill>
                        <a:latin typeface="+mj-ea"/>
                        <a:ea typeface="+mj-ea"/>
                      </a:endParaRPr>
                    </a:p>
                  </a:txBody>
                  <a:tcPr anchor="ctr"/>
                </a:tc>
                <a:tc>
                  <a:txBody>
                    <a:bodyPr/>
                    <a:lstStyle/>
                    <a:p>
                      <a:pPr algn="ctr"/>
                      <a:endParaRPr lang="zh-CN" altLang="en-US" sz="1400" dirty="0">
                        <a:solidFill>
                          <a:schemeClr val="tx1"/>
                        </a:solidFill>
                        <a:latin typeface="+mj-ea"/>
                        <a:ea typeface="+mj-ea"/>
                      </a:endParaRPr>
                    </a:p>
                  </a:txBody>
                  <a:tcPr anchor="ctr"/>
                </a:tc>
                <a:tc>
                  <a:txBody>
                    <a:bodyPr/>
                    <a:lstStyle/>
                    <a:p>
                      <a:pPr algn="ctr"/>
                      <a:r>
                        <a:rPr lang="en-US" altLang="zh-CN" sz="1400" kern="1200" dirty="0" smtClean="0">
                          <a:effectLst/>
                        </a:rPr>
                        <a:t>2012/03</a:t>
                      </a:r>
                      <a:endParaRPr lang="zh-CN" altLang="en-US" sz="1400" dirty="0">
                        <a:solidFill>
                          <a:schemeClr val="tx1"/>
                        </a:solidFill>
                        <a:latin typeface="+mj-ea"/>
                        <a:ea typeface="+mj-ea"/>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smtClean="0">
                          <a:solidFill>
                            <a:schemeClr val="tx1"/>
                          </a:solidFill>
                          <a:effectLst/>
                        </a:rPr>
                        <a:t>2016/08</a:t>
                      </a:r>
                      <a:endParaRPr lang="zh-CN" altLang="en-US" sz="1400" kern="1200" dirty="0" smtClean="0">
                        <a:solidFill>
                          <a:schemeClr val="tx1"/>
                        </a:solidFill>
                        <a:latin typeface="+mj-ea"/>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kern="1200" dirty="0" smtClean="0">
                          <a:effectLst/>
                        </a:rPr>
                        <a:t>2016/08</a:t>
                      </a:r>
                      <a:endParaRPr lang="zh-CN" altLang="en-US" sz="1400" kern="1200" dirty="0" smtClean="0">
                        <a:solidFill>
                          <a:schemeClr val="tx1"/>
                        </a:solidFill>
                        <a:latin typeface="+mj-ea"/>
                        <a:ea typeface="+mn-ea"/>
                        <a:cs typeface="+mn-cs"/>
                      </a:endParaRPr>
                    </a:p>
                  </a:txBody>
                  <a:tcPr anchor="ctr"/>
                </a:tc>
              </a:tr>
            </a:tbl>
          </a:graphicData>
        </a:graphic>
      </p:graphicFrame>
      <p:sp>
        <p:nvSpPr>
          <p:cNvPr id="7" name="文本框 6"/>
          <p:cNvSpPr txBox="1"/>
          <p:nvPr/>
        </p:nvSpPr>
        <p:spPr>
          <a:xfrm>
            <a:off x="3264794" y="1835519"/>
            <a:ext cx="5493812"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zh-CN" altLang="en-US" dirty="0" smtClean="0"/>
              <a:t>竞品过去</a:t>
            </a:r>
            <a:r>
              <a:rPr lang="en-US" altLang="zh-CN" dirty="0" smtClean="0"/>
              <a:t>1</a:t>
            </a:r>
            <a:r>
              <a:rPr lang="zh-CN" altLang="en-US" dirty="0" smtClean="0"/>
              <a:t>年品牌 总声量 </a:t>
            </a:r>
            <a:r>
              <a:rPr lang="en-US" altLang="zh-CN" dirty="0" smtClean="0"/>
              <a:t>&amp; </a:t>
            </a:r>
            <a:r>
              <a:rPr lang="zh-CN" altLang="en-US" dirty="0" smtClean="0"/>
              <a:t>互动量 对比 </a:t>
            </a:r>
            <a:r>
              <a:rPr lang="en-US" altLang="zh-CN" dirty="0" smtClean="0"/>
              <a:t>]</a:t>
            </a:r>
            <a:endParaRPr lang="zh-CN" altLang="en-US" dirty="0"/>
          </a:p>
        </p:txBody>
      </p:sp>
      <p:sp>
        <p:nvSpPr>
          <p:cNvPr id="8" name="文本框 7"/>
          <p:cNvSpPr txBox="1"/>
          <p:nvPr/>
        </p:nvSpPr>
        <p:spPr>
          <a:xfrm>
            <a:off x="5474879" y="2308133"/>
            <a:ext cx="1521570" cy="253916"/>
          </a:xfrm>
          <a:prstGeom prst="rect">
            <a:avLst/>
          </a:prstGeom>
          <a:noFill/>
        </p:spPr>
        <p:txBody>
          <a:bodyPr wrap="none" rtlCol="0">
            <a:spAutoFit/>
          </a:bodyPr>
          <a:lstStyle/>
          <a:p>
            <a:r>
              <a:rPr lang="en-US" altLang="zh-CN" sz="1050" dirty="0" smtClean="0"/>
              <a:t>(2016.5.24-2017.5.24)</a:t>
            </a:r>
            <a:endParaRPr lang="zh-CN" altLang="en-US" sz="1050" dirty="0"/>
          </a:p>
        </p:txBody>
      </p:sp>
      <p:pic>
        <p:nvPicPr>
          <p:cNvPr id="13"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5" name="圆角矩形 4"/>
          <p:cNvSpPr/>
          <p:nvPr/>
        </p:nvSpPr>
        <p:spPr>
          <a:xfrm>
            <a:off x="7512676" y="3684134"/>
            <a:ext cx="3357093" cy="2496897"/>
          </a:xfrm>
          <a:prstGeom prst="roundRect">
            <a:avLst>
              <a:gd name="adj" fmla="val 7997"/>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367349" y="3865106"/>
            <a:ext cx="1647746" cy="307777"/>
          </a:xfrm>
          <a:prstGeom prst="rect">
            <a:avLst/>
          </a:prstGeom>
          <a:noFill/>
        </p:spPr>
        <p:txBody>
          <a:bodyPr wrap="square" rtlCol="0">
            <a:spAutoFit/>
          </a:bodyPr>
          <a:lstStyle/>
          <a:p>
            <a:pPr algn="ctr"/>
            <a:r>
              <a:rPr lang="zh-CN" altLang="en-US" sz="1400" dirty="0" smtClean="0">
                <a:solidFill>
                  <a:srgbClr val="C00000"/>
                </a:solidFill>
              </a:rPr>
              <a:t>金融背景理财平台</a:t>
            </a:r>
            <a:endParaRPr lang="zh-CN" altLang="en-US" sz="1400" dirty="0">
              <a:solidFill>
                <a:srgbClr val="C00000"/>
              </a:solidFill>
            </a:endParaRPr>
          </a:p>
        </p:txBody>
      </p:sp>
      <p:sp>
        <p:nvSpPr>
          <p:cNvPr id="17" name="文本框 16"/>
          <p:cNvSpPr txBox="1"/>
          <p:nvPr/>
        </p:nvSpPr>
        <p:spPr>
          <a:xfrm>
            <a:off x="988499" y="6390652"/>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cxnSp>
        <p:nvCxnSpPr>
          <p:cNvPr id="9" name="直接连接符 8"/>
          <p:cNvCxnSpPr/>
          <p:nvPr/>
        </p:nvCxnSpPr>
        <p:spPr>
          <a:xfrm flipV="1">
            <a:off x="3026535" y="2833353"/>
            <a:ext cx="476518"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928749" y="3726607"/>
            <a:ext cx="646331" cy="276999"/>
          </a:xfrm>
          <a:prstGeom prst="rect">
            <a:avLst/>
          </a:prstGeom>
          <a:noFill/>
        </p:spPr>
        <p:txBody>
          <a:bodyPr wrap="none" rtlCol="0">
            <a:spAutoFit/>
          </a:bodyPr>
          <a:lstStyle/>
          <a:p>
            <a:r>
              <a:rPr lang="zh-CN" altLang="en-US" sz="1200" dirty="0" smtClean="0"/>
              <a:t>余额宝</a:t>
            </a:r>
            <a:endParaRPr lang="zh-CN" altLang="en-US" sz="1200" dirty="0"/>
          </a:p>
        </p:txBody>
      </p:sp>
      <p:sp>
        <p:nvSpPr>
          <p:cNvPr id="20" name="文本框 19"/>
          <p:cNvSpPr txBox="1"/>
          <p:nvPr/>
        </p:nvSpPr>
        <p:spPr>
          <a:xfrm>
            <a:off x="2103661" y="2689372"/>
            <a:ext cx="1045479" cy="276999"/>
          </a:xfrm>
          <a:prstGeom prst="rect">
            <a:avLst/>
          </a:prstGeom>
          <a:noFill/>
        </p:spPr>
        <p:txBody>
          <a:bodyPr wrap="none" rtlCol="0">
            <a:spAutoFit/>
          </a:bodyPr>
          <a:lstStyle/>
          <a:p>
            <a:r>
              <a:rPr lang="zh-CN" altLang="en-US" sz="1200" dirty="0" smtClean="0"/>
              <a:t>（</a:t>
            </a:r>
            <a:r>
              <a:rPr lang="en-US" altLang="zh-CN" sz="1200" dirty="0" smtClean="0"/>
              <a:t>552,258</a:t>
            </a:r>
            <a:r>
              <a:rPr lang="zh-CN" altLang="en-US" sz="1200" dirty="0" smtClean="0"/>
              <a:t>）</a:t>
            </a:r>
            <a:endParaRPr lang="zh-CN" altLang="en-US" sz="1200" dirty="0"/>
          </a:p>
        </p:txBody>
      </p:sp>
      <p:sp>
        <p:nvSpPr>
          <p:cNvPr id="18" name="圆角矩形 17"/>
          <p:cNvSpPr/>
          <p:nvPr/>
        </p:nvSpPr>
        <p:spPr>
          <a:xfrm>
            <a:off x="1789274" y="5388146"/>
            <a:ext cx="670592" cy="378701"/>
          </a:xfrm>
          <a:prstGeom prst="roundRect">
            <a:avLst>
              <a:gd name="adj" fmla="val 0"/>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31112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0472" y="184780"/>
            <a:ext cx="9782198" cy="1025074"/>
          </a:xfrm>
        </p:spPr>
        <p:txBody>
          <a:bodyPr/>
          <a:lstStyle/>
          <a:p>
            <a:pPr>
              <a:lnSpc>
                <a:spcPts val="3400"/>
              </a:lnSpc>
            </a:pPr>
            <a:r>
              <a:rPr lang="zh-CN" altLang="en-US" sz="2600" dirty="0" smtClean="0">
                <a:solidFill>
                  <a:schemeClr val="tx1"/>
                </a:solidFill>
              </a:rPr>
              <a:t>理财通</a:t>
            </a:r>
            <a:r>
              <a:rPr lang="zh-CN" altLang="en-US" sz="2600" dirty="0">
                <a:solidFill>
                  <a:schemeClr val="tx1"/>
                </a:solidFill>
              </a:rPr>
              <a:t>声</a:t>
            </a:r>
            <a:r>
              <a:rPr lang="zh-CN" altLang="en-US" sz="2600" dirty="0" smtClean="0">
                <a:solidFill>
                  <a:schemeClr val="tx1"/>
                </a:solidFill>
              </a:rPr>
              <a:t>量在宣布刘涛代言时达到高峰。与华为和周大福合作的活动也使声量达到当月高点。</a:t>
            </a:r>
            <a:endParaRPr lang="zh-CN" altLang="en-US" sz="2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8</a:t>
            </a:fld>
            <a:endParaRPr lang="zh-CN" altLang="en-US">
              <a:solidFill>
                <a:srgbClr val="2B2929"/>
              </a:solidFill>
            </a:endParaRPr>
          </a:p>
        </p:txBody>
      </p:sp>
      <p:graphicFrame>
        <p:nvGraphicFramePr>
          <p:cNvPr id="6" name="图表 5"/>
          <p:cNvGraphicFramePr/>
          <p:nvPr>
            <p:extLst>
              <p:ext uri="{D42A27DB-BD31-4B8C-83A1-F6EECF244321}">
                <p14:modId xmlns:p14="http://schemas.microsoft.com/office/powerpoint/2010/main" val="3479326494"/>
              </p:ext>
            </p:extLst>
          </p:nvPr>
        </p:nvGraphicFramePr>
        <p:xfrm>
          <a:off x="838200" y="2373601"/>
          <a:ext cx="10118725" cy="3430102"/>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p:cNvSpPr txBox="1"/>
          <p:nvPr/>
        </p:nvSpPr>
        <p:spPr>
          <a:xfrm>
            <a:off x="3554278" y="1884985"/>
            <a:ext cx="5083443"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zh-CN" altLang="en-US" dirty="0" smtClean="0"/>
              <a:t>竞品过去</a:t>
            </a:r>
            <a:r>
              <a:rPr lang="en-US" altLang="zh-CN" dirty="0" smtClean="0"/>
              <a:t>1</a:t>
            </a:r>
            <a:r>
              <a:rPr lang="zh-CN" altLang="en-US" dirty="0" smtClean="0"/>
              <a:t>年品牌总声量</a:t>
            </a:r>
            <a:r>
              <a:rPr lang="en-US" altLang="zh-CN" dirty="0" smtClean="0"/>
              <a:t>---</a:t>
            </a:r>
            <a:r>
              <a:rPr lang="zh-CN" altLang="en-US" dirty="0" smtClean="0"/>
              <a:t>分月对比 </a:t>
            </a:r>
            <a:r>
              <a:rPr lang="en-US" altLang="zh-CN" dirty="0" smtClean="0"/>
              <a:t>]</a:t>
            </a:r>
            <a:endParaRPr lang="zh-CN" altLang="en-US" dirty="0"/>
          </a:p>
        </p:txBody>
      </p:sp>
      <p:pic>
        <p:nvPicPr>
          <p:cNvPr id="11"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12" name="文本框 11"/>
          <p:cNvSpPr txBox="1"/>
          <p:nvPr/>
        </p:nvSpPr>
        <p:spPr>
          <a:xfrm>
            <a:off x="882910" y="6227141"/>
            <a:ext cx="3147015" cy="261610"/>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a:p>
        </p:txBody>
      </p:sp>
      <p:sp>
        <p:nvSpPr>
          <p:cNvPr id="15" name="文本框 14"/>
          <p:cNvSpPr txBox="1"/>
          <p:nvPr/>
        </p:nvSpPr>
        <p:spPr>
          <a:xfrm>
            <a:off x="2472744" y="2586045"/>
            <a:ext cx="1390919" cy="484684"/>
          </a:xfrm>
          <a:prstGeom prst="rect">
            <a:avLst/>
          </a:prstGeom>
          <a:noFill/>
        </p:spPr>
        <p:txBody>
          <a:bodyPr wrap="square" rtlCol="0">
            <a:spAutoFit/>
          </a:bodyPr>
          <a:lstStyle/>
          <a:p>
            <a:pPr algn="ctr">
              <a:lnSpc>
                <a:spcPts val="1600"/>
              </a:lnSpc>
            </a:pPr>
            <a:r>
              <a:rPr lang="en-US" altLang="zh-CN" sz="1100" dirty="0" smtClean="0">
                <a:solidFill>
                  <a:srgbClr val="C00000"/>
                </a:solidFill>
              </a:rPr>
              <a:t>#</a:t>
            </a:r>
            <a:r>
              <a:rPr lang="zh-CN" altLang="en-US" sz="1100" dirty="0" smtClean="0">
                <a:solidFill>
                  <a:srgbClr val="C00000"/>
                </a:solidFill>
              </a:rPr>
              <a:t>荣耀</a:t>
            </a:r>
            <a:r>
              <a:rPr lang="en-US" altLang="zh-CN" sz="1100" dirty="0" smtClean="0">
                <a:solidFill>
                  <a:srgbClr val="C00000"/>
                </a:solidFill>
              </a:rPr>
              <a:t>NOTE8#</a:t>
            </a:r>
          </a:p>
          <a:p>
            <a:pPr algn="ctr">
              <a:lnSpc>
                <a:spcPts val="1600"/>
              </a:lnSpc>
            </a:pPr>
            <a:r>
              <a:rPr lang="en-US" altLang="zh-CN" sz="1100" dirty="0">
                <a:solidFill>
                  <a:srgbClr val="C00000"/>
                </a:solidFill>
              </a:rPr>
              <a:t>#</a:t>
            </a:r>
            <a:r>
              <a:rPr lang="zh-CN" altLang="en-US" sz="1100" dirty="0">
                <a:solidFill>
                  <a:srgbClr val="C00000"/>
                </a:solidFill>
              </a:rPr>
              <a:t>理</a:t>
            </a:r>
            <a:r>
              <a:rPr lang="zh-CN" altLang="en-US" sz="1100" dirty="0" smtClean="0">
                <a:solidFill>
                  <a:srgbClr val="C00000"/>
                </a:solidFill>
              </a:rPr>
              <a:t>出金</a:t>
            </a:r>
            <a:r>
              <a:rPr lang="zh-CN" altLang="en-US" sz="1100" dirty="0">
                <a:solidFill>
                  <a:srgbClr val="C00000"/>
                </a:solidFill>
              </a:rPr>
              <a:t>喜</a:t>
            </a:r>
            <a:r>
              <a:rPr lang="en-US" altLang="zh-CN" sz="1100" dirty="0" smtClean="0">
                <a:solidFill>
                  <a:srgbClr val="C00000"/>
                </a:solidFill>
              </a:rPr>
              <a:t>#</a:t>
            </a:r>
            <a:endParaRPr lang="zh-CN" altLang="en-US" sz="1100" dirty="0">
              <a:solidFill>
                <a:srgbClr val="C00000"/>
              </a:solidFill>
            </a:endParaRPr>
          </a:p>
        </p:txBody>
      </p:sp>
      <p:sp>
        <p:nvSpPr>
          <p:cNvPr id="17" name="文本框 16"/>
          <p:cNvSpPr txBox="1"/>
          <p:nvPr/>
        </p:nvSpPr>
        <p:spPr>
          <a:xfrm>
            <a:off x="6037251" y="2634065"/>
            <a:ext cx="915362" cy="430887"/>
          </a:xfrm>
          <a:prstGeom prst="rect">
            <a:avLst/>
          </a:prstGeom>
          <a:noFill/>
        </p:spPr>
        <p:txBody>
          <a:bodyPr wrap="square" rtlCol="0">
            <a:spAutoFit/>
          </a:bodyPr>
          <a:lstStyle/>
          <a:p>
            <a:pPr algn="ctr"/>
            <a:r>
              <a:rPr lang="en-US" altLang="zh-CN" sz="1100" dirty="0">
                <a:solidFill>
                  <a:srgbClr val="C00000"/>
                </a:solidFill>
              </a:rPr>
              <a:t>#</a:t>
            </a:r>
            <a:r>
              <a:rPr lang="zh-CN" altLang="en-US" sz="1100" dirty="0" smtClean="0">
                <a:solidFill>
                  <a:srgbClr val="C00000"/>
                </a:solidFill>
              </a:rPr>
              <a:t>刘涛代言理财通</a:t>
            </a:r>
            <a:r>
              <a:rPr lang="en-US" altLang="zh-CN" sz="1100" dirty="0" smtClean="0">
                <a:solidFill>
                  <a:srgbClr val="C00000"/>
                </a:solidFill>
              </a:rPr>
              <a:t>#</a:t>
            </a:r>
            <a:endParaRPr lang="zh-CN" altLang="en-US" sz="1100" dirty="0">
              <a:solidFill>
                <a:srgbClr val="C00000"/>
              </a:solidFill>
            </a:endParaRPr>
          </a:p>
        </p:txBody>
      </p:sp>
      <p:sp>
        <p:nvSpPr>
          <p:cNvPr id="18" name="矩形 17"/>
          <p:cNvSpPr/>
          <p:nvPr/>
        </p:nvSpPr>
        <p:spPr>
          <a:xfrm>
            <a:off x="7398125" y="2737790"/>
            <a:ext cx="922047" cy="261610"/>
          </a:xfrm>
          <a:prstGeom prst="rect">
            <a:avLst/>
          </a:prstGeom>
        </p:spPr>
        <p:txBody>
          <a:bodyPr wrap="none">
            <a:spAutoFit/>
          </a:bodyPr>
          <a:lstStyle/>
          <a:p>
            <a:r>
              <a:rPr lang="en-US" altLang="zh-CN" sz="1100" dirty="0">
                <a:solidFill>
                  <a:srgbClr val="C00000"/>
                </a:solidFill>
              </a:rPr>
              <a:t>#</a:t>
            </a:r>
            <a:r>
              <a:rPr lang="zh-CN" altLang="en-US" sz="1100" dirty="0">
                <a:solidFill>
                  <a:srgbClr val="C00000"/>
                </a:solidFill>
              </a:rPr>
              <a:t>福陆</a:t>
            </a:r>
            <a:r>
              <a:rPr lang="en-US" altLang="zh-CN" sz="1100" dirty="0">
                <a:solidFill>
                  <a:srgbClr val="C00000"/>
                </a:solidFill>
              </a:rPr>
              <a:t>17</a:t>
            </a:r>
            <a:r>
              <a:rPr lang="zh-CN" altLang="en-US" sz="1100" dirty="0" smtClean="0">
                <a:solidFill>
                  <a:srgbClr val="C00000"/>
                </a:solidFill>
              </a:rPr>
              <a:t>到</a:t>
            </a:r>
            <a:r>
              <a:rPr lang="en-US" altLang="zh-CN" sz="1100" dirty="0" smtClean="0">
                <a:solidFill>
                  <a:srgbClr val="C00000"/>
                </a:solidFill>
              </a:rPr>
              <a:t>#</a:t>
            </a:r>
            <a:endParaRPr lang="zh-CN" altLang="en-US" sz="1100" dirty="0"/>
          </a:p>
        </p:txBody>
      </p:sp>
      <p:sp>
        <p:nvSpPr>
          <p:cNvPr id="19" name="文本框 18"/>
          <p:cNvSpPr txBox="1"/>
          <p:nvPr/>
        </p:nvSpPr>
        <p:spPr>
          <a:xfrm>
            <a:off x="2308493" y="3803764"/>
            <a:ext cx="885468" cy="430887"/>
          </a:xfrm>
          <a:prstGeom prst="rect">
            <a:avLst/>
          </a:prstGeom>
          <a:noFill/>
        </p:spPr>
        <p:txBody>
          <a:bodyPr wrap="square" rtlCol="0">
            <a:spAutoFit/>
          </a:bodyPr>
          <a:lstStyle/>
          <a:p>
            <a:pPr algn="ctr"/>
            <a:r>
              <a:rPr lang="en-US" altLang="zh-CN" sz="1100" dirty="0" smtClean="0">
                <a:solidFill>
                  <a:srgbClr val="C00000"/>
                </a:solidFill>
              </a:rPr>
              <a:t>#</a:t>
            </a:r>
            <a:r>
              <a:rPr lang="zh-CN" altLang="en-US" sz="1100" dirty="0" smtClean="0">
                <a:solidFill>
                  <a:srgbClr val="C00000"/>
                </a:solidFill>
              </a:rPr>
              <a:t>拥有体造句大赛</a:t>
            </a:r>
            <a:r>
              <a:rPr lang="en-US" altLang="zh-CN" sz="1100" dirty="0" smtClean="0">
                <a:solidFill>
                  <a:srgbClr val="C00000"/>
                </a:solidFill>
              </a:rPr>
              <a:t>#*</a:t>
            </a:r>
            <a:endParaRPr lang="zh-CN" altLang="en-US" sz="1100" dirty="0">
              <a:solidFill>
                <a:srgbClr val="C00000"/>
              </a:solidFill>
            </a:endParaRPr>
          </a:p>
        </p:txBody>
      </p:sp>
      <p:sp>
        <p:nvSpPr>
          <p:cNvPr id="20" name="文本框 19"/>
          <p:cNvSpPr txBox="1"/>
          <p:nvPr/>
        </p:nvSpPr>
        <p:spPr>
          <a:xfrm>
            <a:off x="1605282" y="3926871"/>
            <a:ext cx="703211" cy="430887"/>
          </a:xfrm>
          <a:prstGeom prst="rect">
            <a:avLst/>
          </a:prstGeom>
          <a:noFill/>
        </p:spPr>
        <p:txBody>
          <a:bodyPr wrap="square" rtlCol="0">
            <a:spAutoFit/>
          </a:bodyPr>
          <a:lstStyle/>
          <a:p>
            <a:pPr algn="ctr"/>
            <a:r>
              <a:rPr lang="en-US" altLang="zh-CN" sz="1100" dirty="0">
                <a:solidFill>
                  <a:srgbClr val="C00000"/>
                </a:solidFill>
              </a:rPr>
              <a:t>#</a:t>
            </a:r>
            <a:r>
              <a:rPr lang="zh-CN" altLang="en-US" sz="1100" dirty="0">
                <a:solidFill>
                  <a:srgbClr val="C00000"/>
                </a:solidFill>
              </a:rPr>
              <a:t>一起来炫父</a:t>
            </a:r>
            <a:r>
              <a:rPr lang="en-US" altLang="zh-CN" sz="1100" dirty="0" smtClean="0">
                <a:solidFill>
                  <a:srgbClr val="C00000"/>
                </a:solidFill>
              </a:rPr>
              <a:t>#</a:t>
            </a:r>
          </a:p>
        </p:txBody>
      </p:sp>
      <p:sp>
        <p:nvSpPr>
          <p:cNvPr id="21" name="文本框 20"/>
          <p:cNvSpPr txBox="1"/>
          <p:nvPr/>
        </p:nvSpPr>
        <p:spPr>
          <a:xfrm>
            <a:off x="9053044" y="2621513"/>
            <a:ext cx="934049" cy="261610"/>
          </a:xfrm>
          <a:prstGeom prst="rect">
            <a:avLst/>
          </a:prstGeom>
          <a:noFill/>
        </p:spPr>
        <p:txBody>
          <a:bodyPr wrap="square" rtlCol="0">
            <a:spAutoFit/>
          </a:bodyPr>
          <a:lstStyle/>
          <a:p>
            <a:pPr algn="ctr"/>
            <a:r>
              <a:rPr lang="en-US" altLang="zh-CN" sz="1100" dirty="0" smtClean="0">
                <a:solidFill>
                  <a:srgbClr val="C00000"/>
                </a:solidFill>
              </a:rPr>
              <a:t>#</a:t>
            </a:r>
            <a:r>
              <a:rPr lang="zh-CN" altLang="en-US" sz="1100" dirty="0" smtClean="0">
                <a:solidFill>
                  <a:srgbClr val="C00000"/>
                </a:solidFill>
              </a:rPr>
              <a:t>纸团挑战</a:t>
            </a:r>
            <a:r>
              <a:rPr lang="en-US" altLang="zh-CN" sz="1100" dirty="0" smtClean="0">
                <a:solidFill>
                  <a:srgbClr val="C00000"/>
                </a:solidFill>
              </a:rPr>
              <a:t>#</a:t>
            </a:r>
            <a:endParaRPr lang="zh-CN" altLang="en-US" sz="1100" dirty="0">
              <a:solidFill>
                <a:srgbClr val="C00000"/>
              </a:solidFill>
            </a:endParaRPr>
          </a:p>
        </p:txBody>
      </p:sp>
      <p:sp>
        <p:nvSpPr>
          <p:cNvPr id="22" name="文本框 21"/>
          <p:cNvSpPr txBox="1"/>
          <p:nvPr/>
        </p:nvSpPr>
        <p:spPr>
          <a:xfrm>
            <a:off x="4598599" y="2580378"/>
            <a:ext cx="746133" cy="430887"/>
          </a:xfrm>
          <a:prstGeom prst="rect">
            <a:avLst/>
          </a:prstGeom>
          <a:noFill/>
        </p:spPr>
        <p:txBody>
          <a:bodyPr wrap="square" rtlCol="0">
            <a:spAutoFit/>
          </a:bodyPr>
          <a:lstStyle/>
          <a:p>
            <a:pPr algn="ctr"/>
            <a:r>
              <a:rPr lang="zh-CN" altLang="en-US" sz="1100" dirty="0" smtClean="0">
                <a:solidFill>
                  <a:srgbClr val="C00000"/>
                </a:solidFill>
              </a:rPr>
              <a:t>支付宝提现收费</a:t>
            </a:r>
            <a:endParaRPr lang="zh-CN" altLang="en-US" sz="1100" dirty="0">
              <a:solidFill>
                <a:srgbClr val="C00000"/>
              </a:solidFill>
            </a:endParaRPr>
          </a:p>
        </p:txBody>
      </p:sp>
      <p:sp>
        <p:nvSpPr>
          <p:cNvPr id="23" name="文本框 22"/>
          <p:cNvSpPr txBox="1"/>
          <p:nvPr/>
        </p:nvSpPr>
        <p:spPr>
          <a:xfrm>
            <a:off x="9948455" y="3286679"/>
            <a:ext cx="1281921" cy="430887"/>
          </a:xfrm>
          <a:prstGeom prst="rect">
            <a:avLst/>
          </a:prstGeom>
          <a:noFill/>
        </p:spPr>
        <p:txBody>
          <a:bodyPr wrap="square" rtlCol="0">
            <a:spAutoFit/>
          </a:bodyPr>
          <a:lstStyle/>
          <a:p>
            <a:pPr algn="ctr"/>
            <a:r>
              <a:rPr lang="zh-CN" altLang="en-US" sz="1100" dirty="0">
                <a:solidFill>
                  <a:srgbClr val="C00000"/>
                </a:solidFill>
              </a:rPr>
              <a:t>余额宝七日年化收益重回</a:t>
            </a:r>
            <a:r>
              <a:rPr lang="en-US" altLang="zh-CN" sz="1100" dirty="0">
                <a:solidFill>
                  <a:srgbClr val="C00000"/>
                </a:solidFill>
              </a:rPr>
              <a:t>4%</a:t>
            </a:r>
            <a:endParaRPr lang="zh-CN" altLang="en-US" sz="1100" dirty="0">
              <a:solidFill>
                <a:srgbClr val="C00000"/>
              </a:solidFill>
            </a:endParaRPr>
          </a:p>
        </p:txBody>
      </p:sp>
      <p:sp>
        <p:nvSpPr>
          <p:cNvPr id="24" name="内容占位符 2"/>
          <p:cNvSpPr txBox="1">
            <a:spLocks/>
          </p:cNvSpPr>
          <p:nvPr/>
        </p:nvSpPr>
        <p:spPr>
          <a:xfrm>
            <a:off x="826926" y="1291790"/>
            <a:ext cx="10029964" cy="451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smtClean="0">
                <a:latin typeface="微软雅黑"/>
              </a:rPr>
              <a:t>京东金融新年伊始的</a:t>
            </a:r>
            <a:r>
              <a:rPr lang="en-US" altLang="zh-CN" sz="1400" dirty="0" smtClean="0">
                <a:latin typeface="微软雅黑"/>
              </a:rPr>
              <a:t>#</a:t>
            </a:r>
            <a:r>
              <a:rPr lang="zh-CN" altLang="en-US" sz="1400" dirty="0" smtClean="0">
                <a:latin typeface="微软雅黑"/>
              </a:rPr>
              <a:t>福禄</a:t>
            </a:r>
            <a:r>
              <a:rPr lang="en-US" altLang="zh-CN" sz="1400" dirty="0" smtClean="0">
                <a:latin typeface="微软雅黑"/>
              </a:rPr>
              <a:t>17</a:t>
            </a:r>
            <a:r>
              <a:rPr lang="zh-CN" altLang="en-US" sz="1400" dirty="0" smtClean="0">
                <a:latin typeface="微软雅黑"/>
              </a:rPr>
              <a:t>到</a:t>
            </a:r>
            <a:r>
              <a:rPr lang="en-US" altLang="zh-CN" sz="1400" dirty="0" smtClean="0">
                <a:latin typeface="微软雅黑"/>
              </a:rPr>
              <a:t>#</a:t>
            </a:r>
            <a:r>
              <a:rPr lang="zh-CN" altLang="en-US" sz="1400" dirty="0" smtClean="0">
                <a:latin typeface="微软雅黑"/>
              </a:rPr>
              <a:t>和</a:t>
            </a:r>
            <a:r>
              <a:rPr lang="en-US" altLang="zh-CN" sz="1400" dirty="0" smtClean="0">
                <a:latin typeface="微软雅黑"/>
              </a:rPr>
              <a:t>#</a:t>
            </a:r>
            <a:r>
              <a:rPr lang="zh-CN" altLang="en-US" sz="1400" dirty="0" smtClean="0">
                <a:latin typeface="微软雅黑"/>
              </a:rPr>
              <a:t>纸团挑战</a:t>
            </a:r>
            <a:r>
              <a:rPr lang="en-US" altLang="zh-CN" sz="1400" dirty="0" smtClean="0">
                <a:latin typeface="微软雅黑"/>
              </a:rPr>
              <a:t>#</a:t>
            </a:r>
            <a:r>
              <a:rPr lang="zh-CN" altLang="en-US" sz="1400" dirty="0" smtClean="0">
                <a:latin typeface="微软雅黑"/>
              </a:rPr>
              <a:t>与理财通活动声量不相上下。</a:t>
            </a:r>
            <a:endParaRPr lang="en-US" altLang="zh-CN" sz="1400" dirty="0" smtClean="0">
              <a:latin typeface="微软雅黑"/>
            </a:endParaRPr>
          </a:p>
        </p:txBody>
      </p:sp>
      <p:sp>
        <p:nvSpPr>
          <p:cNvPr id="25" name="文本框 24"/>
          <p:cNvSpPr txBox="1"/>
          <p:nvPr/>
        </p:nvSpPr>
        <p:spPr>
          <a:xfrm>
            <a:off x="882910" y="6458044"/>
            <a:ext cx="2621230" cy="246221"/>
          </a:xfrm>
          <a:prstGeom prst="rect">
            <a:avLst/>
          </a:prstGeom>
          <a:noFill/>
        </p:spPr>
        <p:txBody>
          <a:bodyPr wrap="none" rtlCol="0">
            <a:spAutoFit/>
          </a:bodyPr>
          <a:lstStyle/>
          <a:p>
            <a:r>
              <a:rPr lang="zh-CN" altLang="en-US" sz="1000" dirty="0" smtClean="0"/>
              <a:t>注：声量计算以提及理财通品牌为计算标准</a:t>
            </a:r>
            <a:endParaRPr lang="zh-CN" altLang="en-US" sz="1000" dirty="0"/>
          </a:p>
        </p:txBody>
      </p:sp>
    </p:spTree>
    <p:extLst>
      <p:ext uri="{BB962C8B-B14F-4D97-AF65-F5344CB8AC3E}">
        <p14:creationId xmlns:p14="http://schemas.microsoft.com/office/powerpoint/2010/main" val="1999532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89716" y="139601"/>
            <a:ext cx="10030697" cy="1019498"/>
          </a:xfrm>
        </p:spPr>
        <p:txBody>
          <a:bodyPr/>
          <a:lstStyle/>
          <a:p>
            <a:pPr>
              <a:lnSpc>
                <a:spcPts val="3600"/>
              </a:lnSpc>
            </a:pPr>
            <a:r>
              <a:rPr lang="zh-CN" altLang="en-US" sz="2600" dirty="0" smtClean="0">
                <a:solidFill>
                  <a:schemeClr val="tx1"/>
                </a:solidFill>
              </a:rPr>
              <a:t>理财通紧跟时尚主题，与不同品牌合作形成声量高峰。京东金融的声量高峰集中在王大陆的</a:t>
            </a:r>
            <a:r>
              <a:rPr lang="en-US" altLang="zh-CN" sz="2600" dirty="0" smtClean="0">
                <a:solidFill>
                  <a:schemeClr val="tx1"/>
                </a:solidFill>
              </a:rPr>
              <a:t>#</a:t>
            </a:r>
            <a:r>
              <a:rPr lang="zh-CN" altLang="en-US" sz="2600" dirty="0" smtClean="0">
                <a:solidFill>
                  <a:schemeClr val="tx1"/>
                </a:solidFill>
              </a:rPr>
              <a:t>福禄</a:t>
            </a:r>
            <a:r>
              <a:rPr lang="en-US" altLang="zh-CN" sz="2600" dirty="0" smtClean="0">
                <a:solidFill>
                  <a:schemeClr val="tx1"/>
                </a:solidFill>
              </a:rPr>
              <a:t>17</a:t>
            </a:r>
            <a:r>
              <a:rPr lang="zh-CN" altLang="en-US" sz="2600" dirty="0" smtClean="0">
                <a:solidFill>
                  <a:schemeClr val="tx1"/>
                </a:solidFill>
              </a:rPr>
              <a:t>到</a:t>
            </a:r>
            <a:r>
              <a:rPr lang="en-US" altLang="zh-CN" sz="2600" dirty="0" smtClean="0">
                <a:solidFill>
                  <a:schemeClr val="tx1"/>
                </a:solidFill>
              </a:rPr>
              <a:t>#</a:t>
            </a:r>
            <a:r>
              <a:rPr lang="zh-CN" altLang="en-US" sz="2600" dirty="0" smtClean="0">
                <a:solidFill>
                  <a:schemeClr val="tx1"/>
                </a:solidFill>
              </a:rPr>
              <a:t>及运动员为主的</a:t>
            </a:r>
            <a:r>
              <a:rPr lang="en-US" altLang="zh-CN" sz="2600" dirty="0" smtClean="0">
                <a:solidFill>
                  <a:schemeClr val="tx1"/>
                </a:solidFill>
              </a:rPr>
              <a:t>#</a:t>
            </a:r>
            <a:r>
              <a:rPr lang="zh-CN" altLang="en-US" sz="2600" dirty="0" smtClean="0">
                <a:solidFill>
                  <a:schemeClr val="tx1"/>
                </a:solidFill>
              </a:rPr>
              <a:t>纸团挑战</a:t>
            </a:r>
            <a:r>
              <a:rPr lang="en-US" altLang="zh-CN" sz="2600" dirty="0" smtClean="0">
                <a:solidFill>
                  <a:schemeClr val="tx1"/>
                </a:solidFill>
              </a:rPr>
              <a:t>#</a:t>
            </a:r>
            <a:endParaRPr lang="zh-CN" altLang="en-US" sz="2600" dirty="0"/>
          </a:p>
        </p:txBody>
      </p:sp>
      <p:sp>
        <p:nvSpPr>
          <p:cNvPr id="4" name="灯片编号占位符 3"/>
          <p:cNvSpPr>
            <a:spLocks noGrp="1"/>
          </p:cNvSpPr>
          <p:nvPr>
            <p:ph type="sldNum" sz="quarter" idx="4"/>
          </p:nvPr>
        </p:nvSpPr>
        <p:spPr/>
        <p:txBody>
          <a:bodyPr/>
          <a:lstStyle/>
          <a:p>
            <a:fld id="{64F88447-A4B7-484C-B988-09E293899426}" type="slidenum">
              <a:rPr lang="zh-CN" altLang="en-US" smtClean="0">
                <a:solidFill>
                  <a:srgbClr val="2B2929"/>
                </a:solidFill>
              </a:rPr>
              <a:pPr/>
              <a:t>9</a:t>
            </a:fld>
            <a:endParaRPr lang="zh-CN" altLang="en-US">
              <a:solidFill>
                <a:srgbClr val="2B2929"/>
              </a:solidFill>
            </a:endParaRPr>
          </a:p>
        </p:txBody>
      </p:sp>
      <p:graphicFrame>
        <p:nvGraphicFramePr>
          <p:cNvPr id="8" name="图表 7"/>
          <p:cNvGraphicFramePr/>
          <p:nvPr>
            <p:extLst>
              <p:ext uri="{D42A27DB-BD31-4B8C-83A1-F6EECF244321}">
                <p14:modId xmlns:p14="http://schemas.microsoft.com/office/powerpoint/2010/main" val="327068820"/>
              </p:ext>
            </p:extLst>
          </p:nvPr>
        </p:nvGraphicFramePr>
        <p:xfrm>
          <a:off x="874713" y="2331076"/>
          <a:ext cx="10334897" cy="3741941"/>
        </p:xfrm>
        <a:graphic>
          <a:graphicData uri="http://schemas.openxmlformats.org/drawingml/2006/chart">
            <c:chart xmlns:c="http://schemas.openxmlformats.org/drawingml/2006/chart" xmlns:r="http://schemas.openxmlformats.org/officeDocument/2006/relationships" r:id="rId2"/>
          </a:graphicData>
        </a:graphic>
      </p:graphicFrame>
      <p:pic>
        <p:nvPicPr>
          <p:cNvPr id="9" name="图片 8"/>
          <p:cNvPicPr>
            <a:picLocks noChangeAspect="1"/>
          </p:cNvPicPr>
          <p:nvPr/>
        </p:nvPicPr>
        <p:blipFill>
          <a:blip r:embed="rId3"/>
          <a:stretch>
            <a:fillRect/>
          </a:stretch>
        </p:blipFill>
        <p:spPr>
          <a:xfrm>
            <a:off x="5215520" y="2639917"/>
            <a:ext cx="649590" cy="465360"/>
          </a:xfrm>
          <a:prstGeom prst="rect">
            <a:avLst/>
          </a:prstGeom>
        </p:spPr>
      </p:pic>
      <p:sp>
        <p:nvSpPr>
          <p:cNvPr id="11" name="文本框 10"/>
          <p:cNvSpPr txBox="1"/>
          <p:nvPr/>
        </p:nvSpPr>
        <p:spPr>
          <a:xfrm>
            <a:off x="2692526" y="1873875"/>
            <a:ext cx="6789038" cy="369332"/>
          </a:xfrm>
          <a:prstGeom prst="rect">
            <a:avLst/>
          </a:prstGeom>
          <a:noFill/>
        </p:spPr>
        <p:txBody>
          <a:bodyPr wrap="none" rtlCol="0">
            <a:spAutoFit/>
          </a:bodyPr>
          <a:lstStyle/>
          <a:p>
            <a:r>
              <a:rPr lang="en-US" altLang="zh-CN" dirty="0" smtClean="0"/>
              <a:t>[ </a:t>
            </a:r>
            <a:r>
              <a:rPr lang="zh-CN" altLang="en-US" dirty="0" smtClean="0"/>
              <a:t>理财通 </a:t>
            </a:r>
            <a:r>
              <a:rPr lang="en-US" altLang="zh-CN" dirty="0" smtClean="0"/>
              <a:t>vs.</a:t>
            </a:r>
            <a:r>
              <a:rPr lang="zh-CN" altLang="en-US" dirty="0" smtClean="0"/>
              <a:t>竞品过去</a:t>
            </a:r>
            <a:r>
              <a:rPr lang="en-US" altLang="zh-CN" dirty="0" smtClean="0"/>
              <a:t>1</a:t>
            </a:r>
            <a:r>
              <a:rPr lang="zh-CN" altLang="en-US" dirty="0" smtClean="0"/>
              <a:t>年品牌总声量</a:t>
            </a:r>
            <a:r>
              <a:rPr lang="en-US" altLang="zh-CN" dirty="0" smtClean="0"/>
              <a:t>---</a:t>
            </a:r>
            <a:r>
              <a:rPr lang="zh-CN" altLang="en-US" dirty="0" smtClean="0"/>
              <a:t>分</a:t>
            </a:r>
            <a:r>
              <a:rPr lang="zh-CN" altLang="en-US" dirty="0"/>
              <a:t>天</a:t>
            </a:r>
            <a:r>
              <a:rPr lang="zh-CN" altLang="en-US" dirty="0" smtClean="0"/>
              <a:t>对比（大声量事件</a:t>
            </a:r>
            <a:r>
              <a:rPr lang="en-US" altLang="zh-CN" dirty="0" smtClean="0"/>
              <a:t>*</a:t>
            </a:r>
            <a:r>
              <a:rPr lang="zh-CN" altLang="en-US" dirty="0" smtClean="0"/>
              <a:t>） </a:t>
            </a:r>
            <a:r>
              <a:rPr lang="en-US" altLang="zh-CN" dirty="0" smtClean="0"/>
              <a:t>]</a:t>
            </a:r>
            <a:endParaRPr lang="zh-CN" altLang="en-US" dirty="0"/>
          </a:p>
        </p:txBody>
      </p:sp>
      <p:pic>
        <p:nvPicPr>
          <p:cNvPr id="1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6911" y="16200"/>
            <a:ext cx="1528176" cy="311402"/>
          </a:xfrm>
          <a:prstGeom prst="rect">
            <a:avLst/>
          </a:prstGeom>
        </p:spPr>
      </p:pic>
      <p:sp>
        <p:nvSpPr>
          <p:cNvPr id="13" name="文本框 12"/>
          <p:cNvSpPr txBox="1"/>
          <p:nvPr/>
        </p:nvSpPr>
        <p:spPr>
          <a:xfrm>
            <a:off x="885467" y="6184588"/>
            <a:ext cx="3147015" cy="430887"/>
          </a:xfrm>
          <a:prstGeom prst="rect">
            <a:avLst/>
          </a:prstGeom>
          <a:noFill/>
        </p:spPr>
        <p:txBody>
          <a:bodyPr wrap="none" rtlCol="0">
            <a:spAutoFit/>
          </a:bodyPr>
          <a:lstStyle/>
          <a:p>
            <a:r>
              <a:rPr lang="zh-CN" altLang="en-US" sz="1100" dirty="0" smtClean="0"/>
              <a:t>数据源</a:t>
            </a:r>
            <a:r>
              <a:rPr lang="zh-CN" altLang="en-US" sz="1100" dirty="0"/>
              <a:t>：微博、新闻、论坛、贴吧、问答、</a:t>
            </a:r>
            <a:r>
              <a:rPr lang="zh-CN" altLang="en-US" sz="1100" dirty="0" smtClean="0"/>
              <a:t>视频</a:t>
            </a:r>
            <a:endParaRPr lang="en-US" altLang="zh-CN" sz="1100" dirty="0" smtClean="0"/>
          </a:p>
          <a:p>
            <a:r>
              <a:rPr lang="en-US" altLang="zh-CN" sz="1100" dirty="0" smtClean="0"/>
              <a:t>* </a:t>
            </a:r>
            <a:r>
              <a:rPr lang="zh-CN" altLang="en-US" sz="1100" dirty="0" smtClean="0"/>
              <a:t>大声量事件指声量在</a:t>
            </a:r>
            <a:r>
              <a:rPr lang="en-US" altLang="zh-CN" sz="1100" dirty="0" smtClean="0"/>
              <a:t>15,000</a:t>
            </a:r>
            <a:r>
              <a:rPr lang="zh-CN" altLang="en-US" sz="1100" dirty="0" smtClean="0"/>
              <a:t>以上的事件</a:t>
            </a:r>
            <a:endParaRPr lang="en-US" altLang="zh-CN" sz="1100" dirty="0"/>
          </a:p>
        </p:txBody>
      </p:sp>
      <p:sp>
        <p:nvSpPr>
          <p:cNvPr id="16" name="文本框 15"/>
          <p:cNvSpPr txBox="1"/>
          <p:nvPr/>
        </p:nvSpPr>
        <p:spPr>
          <a:xfrm>
            <a:off x="854999" y="4132220"/>
            <a:ext cx="703211" cy="430887"/>
          </a:xfrm>
          <a:prstGeom prst="rect">
            <a:avLst/>
          </a:prstGeom>
          <a:noFill/>
        </p:spPr>
        <p:txBody>
          <a:bodyPr wrap="square" rtlCol="0">
            <a:spAutoFit/>
          </a:bodyPr>
          <a:lstStyle/>
          <a:p>
            <a:pPr algn="ctr"/>
            <a:r>
              <a:rPr lang="en-US" altLang="zh-CN" sz="1100" dirty="0" smtClean="0">
                <a:solidFill>
                  <a:srgbClr val="C00000"/>
                </a:solidFill>
              </a:rPr>
              <a:t>#</a:t>
            </a:r>
            <a:r>
              <a:rPr lang="zh-CN" altLang="en-US" sz="1100" dirty="0" smtClean="0">
                <a:solidFill>
                  <a:srgbClr val="C00000"/>
                </a:solidFill>
              </a:rPr>
              <a:t>六一</a:t>
            </a:r>
            <a:endParaRPr lang="en-US" altLang="zh-CN" sz="1100" dirty="0" smtClean="0">
              <a:solidFill>
                <a:srgbClr val="C00000"/>
              </a:solidFill>
            </a:endParaRPr>
          </a:p>
          <a:p>
            <a:pPr algn="ctr"/>
            <a:r>
              <a:rPr lang="zh-CN" altLang="en-US" sz="1100" dirty="0" smtClean="0">
                <a:solidFill>
                  <a:srgbClr val="C00000"/>
                </a:solidFill>
              </a:rPr>
              <a:t>儿童节</a:t>
            </a:r>
            <a:r>
              <a:rPr lang="en-US" altLang="zh-CN" sz="1100" dirty="0" smtClean="0">
                <a:solidFill>
                  <a:srgbClr val="C00000"/>
                </a:solidFill>
              </a:rPr>
              <a:t>#</a:t>
            </a:r>
            <a:endParaRPr lang="zh-CN" altLang="en-US" sz="1100" dirty="0">
              <a:solidFill>
                <a:srgbClr val="C00000"/>
              </a:solidFill>
            </a:endParaRPr>
          </a:p>
        </p:txBody>
      </p:sp>
      <p:pic>
        <p:nvPicPr>
          <p:cNvPr id="7" name="图片 6"/>
          <p:cNvPicPr>
            <a:picLocks noChangeAspect="1"/>
          </p:cNvPicPr>
          <p:nvPr/>
        </p:nvPicPr>
        <p:blipFill>
          <a:blip r:embed="rId5"/>
          <a:stretch>
            <a:fillRect/>
          </a:stretch>
        </p:blipFill>
        <p:spPr>
          <a:xfrm>
            <a:off x="1021239" y="4615085"/>
            <a:ext cx="345829" cy="622958"/>
          </a:xfrm>
          <a:prstGeom prst="rect">
            <a:avLst/>
          </a:prstGeom>
        </p:spPr>
      </p:pic>
      <p:sp>
        <p:nvSpPr>
          <p:cNvPr id="30" name="文本框 29"/>
          <p:cNvSpPr txBox="1"/>
          <p:nvPr/>
        </p:nvSpPr>
        <p:spPr>
          <a:xfrm>
            <a:off x="1451138" y="4094913"/>
            <a:ext cx="703211" cy="430887"/>
          </a:xfrm>
          <a:prstGeom prst="rect">
            <a:avLst/>
          </a:prstGeom>
          <a:noFill/>
        </p:spPr>
        <p:txBody>
          <a:bodyPr wrap="square" rtlCol="0">
            <a:spAutoFit/>
          </a:bodyPr>
          <a:lstStyle/>
          <a:p>
            <a:pPr algn="ctr"/>
            <a:r>
              <a:rPr lang="en-US" altLang="zh-CN" sz="1100" dirty="0">
                <a:solidFill>
                  <a:srgbClr val="C00000"/>
                </a:solidFill>
              </a:rPr>
              <a:t>#</a:t>
            </a:r>
            <a:r>
              <a:rPr lang="zh-CN" altLang="en-US" sz="1100" dirty="0">
                <a:solidFill>
                  <a:srgbClr val="C00000"/>
                </a:solidFill>
              </a:rPr>
              <a:t>一起来炫父</a:t>
            </a:r>
            <a:r>
              <a:rPr lang="en-US" altLang="zh-CN" sz="1100" dirty="0" smtClean="0">
                <a:solidFill>
                  <a:srgbClr val="C00000"/>
                </a:solidFill>
              </a:rPr>
              <a:t>#</a:t>
            </a:r>
          </a:p>
        </p:txBody>
      </p:sp>
      <p:pic>
        <p:nvPicPr>
          <p:cNvPr id="31" name="图片 30"/>
          <p:cNvPicPr>
            <a:picLocks noChangeAspect="1"/>
          </p:cNvPicPr>
          <p:nvPr/>
        </p:nvPicPr>
        <p:blipFill>
          <a:blip r:embed="rId6"/>
          <a:stretch>
            <a:fillRect/>
          </a:stretch>
        </p:blipFill>
        <p:spPr>
          <a:xfrm>
            <a:off x="1507294" y="4573709"/>
            <a:ext cx="352503" cy="636817"/>
          </a:xfrm>
          <a:prstGeom prst="rect">
            <a:avLst/>
          </a:prstGeom>
        </p:spPr>
      </p:pic>
      <p:pic>
        <p:nvPicPr>
          <p:cNvPr id="32" name="图片 31"/>
          <p:cNvPicPr>
            <a:picLocks noChangeAspect="1"/>
          </p:cNvPicPr>
          <p:nvPr/>
        </p:nvPicPr>
        <p:blipFill>
          <a:blip r:embed="rId7"/>
          <a:stretch>
            <a:fillRect/>
          </a:stretch>
        </p:blipFill>
        <p:spPr>
          <a:xfrm>
            <a:off x="1951660" y="4804798"/>
            <a:ext cx="968324" cy="404170"/>
          </a:xfrm>
          <a:prstGeom prst="rect">
            <a:avLst/>
          </a:prstGeom>
        </p:spPr>
      </p:pic>
      <p:sp>
        <p:nvSpPr>
          <p:cNvPr id="33" name="文本框 32"/>
          <p:cNvSpPr txBox="1"/>
          <p:nvPr/>
        </p:nvSpPr>
        <p:spPr>
          <a:xfrm>
            <a:off x="2004149" y="4425759"/>
            <a:ext cx="885468" cy="430887"/>
          </a:xfrm>
          <a:prstGeom prst="rect">
            <a:avLst/>
          </a:prstGeom>
          <a:noFill/>
        </p:spPr>
        <p:txBody>
          <a:bodyPr wrap="square" rtlCol="0">
            <a:spAutoFit/>
          </a:bodyPr>
          <a:lstStyle/>
          <a:p>
            <a:pPr algn="ctr"/>
            <a:r>
              <a:rPr lang="en-US" altLang="zh-CN" sz="1100" dirty="0" smtClean="0">
                <a:solidFill>
                  <a:srgbClr val="C00000"/>
                </a:solidFill>
              </a:rPr>
              <a:t>#</a:t>
            </a:r>
            <a:r>
              <a:rPr lang="zh-CN" altLang="en-US" sz="1100" dirty="0" smtClean="0">
                <a:solidFill>
                  <a:srgbClr val="C00000"/>
                </a:solidFill>
              </a:rPr>
              <a:t>拥有体造句大赛</a:t>
            </a:r>
            <a:r>
              <a:rPr lang="en-US" altLang="zh-CN" sz="1100" dirty="0" smtClean="0">
                <a:solidFill>
                  <a:srgbClr val="C00000"/>
                </a:solidFill>
              </a:rPr>
              <a:t>#</a:t>
            </a:r>
            <a:endParaRPr lang="zh-CN" altLang="en-US" sz="1100" dirty="0">
              <a:solidFill>
                <a:srgbClr val="C00000"/>
              </a:solidFill>
            </a:endParaRPr>
          </a:p>
        </p:txBody>
      </p:sp>
      <p:pic>
        <p:nvPicPr>
          <p:cNvPr id="34" name="图片 33"/>
          <p:cNvPicPr>
            <a:picLocks noChangeAspect="1"/>
          </p:cNvPicPr>
          <p:nvPr/>
        </p:nvPicPr>
        <p:blipFill>
          <a:blip r:embed="rId8"/>
          <a:stretch>
            <a:fillRect/>
          </a:stretch>
        </p:blipFill>
        <p:spPr>
          <a:xfrm>
            <a:off x="2776845" y="2916602"/>
            <a:ext cx="489156" cy="635903"/>
          </a:xfrm>
          <a:prstGeom prst="rect">
            <a:avLst/>
          </a:prstGeom>
        </p:spPr>
      </p:pic>
      <p:sp>
        <p:nvSpPr>
          <p:cNvPr id="35" name="文本框 34"/>
          <p:cNvSpPr txBox="1"/>
          <p:nvPr/>
        </p:nvSpPr>
        <p:spPr>
          <a:xfrm>
            <a:off x="2567403" y="2524669"/>
            <a:ext cx="797202" cy="430887"/>
          </a:xfrm>
          <a:prstGeom prst="rect">
            <a:avLst/>
          </a:prstGeom>
          <a:noFill/>
        </p:spPr>
        <p:txBody>
          <a:bodyPr wrap="square" rtlCol="0">
            <a:spAutoFit/>
          </a:bodyPr>
          <a:lstStyle/>
          <a:p>
            <a:pPr algn="ctr"/>
            <a:r>
              <a:rPr lang="en-US" altLang="zh-CN" sz="1100" dirty="0" smtClean="0">
                <a:solidFill>
                  <a:srgbClr val="C00000"/>
                </a:solidFill>
              </a:rPr>
              <a:t>#</a:t>
            </a:r>
            <a:r>
              <a:rPr lang="zh-CN" altLang="en-US" sz="1100" dirty="0" smtClean="0">
                <a:solidFill>
                  <a:srgbClr val="C00000"/>
                </a:solidFill>
              </a:rPr>
              <a:t>荣耀</a:t>
            </a:r>
            <a:r>
              <a:rPr lang="en-US" altLang="zh-CN" sz="1100" dirty="0" smtClean="0">
                <a:solidFill>
                  <a:srgbClr val="C00000"/>
                </a:solidFill>
              </a:rPr>
              <a:t>NOTE8#</a:t>
            </a:r>
            <a:endParaRPr lang="zh-CN" altLang="en-US" sz="1100" dirty="0">
              <a:solidFill>
                <a:srgbClr val="C00000"/>
              </a:solidFill>
            </a:endParaRPr>
          </a:p>
        </p:txBody>
      </p:sp>
      <p:sp>
        <p:nvSpPr>
          <p:cNvPr id="36" name="文本框 35"/>
          <p:cNvSpPr txBox="1"/>
          <p:nvPr/>
        </p:nvSpPr>
        <p:spPr>
          <a:xfrm>
            <a:off x="5697399" y="2330583"/>
            <a:ext cx="797202" cy="430887"/>
          </a:xfrm>
          <a:prstGeom prst="rect">
            <a:avLst/>
          </a:prstGeom>
          <a:noFill/>
        </p:spPr>
        <p:txBody>
          <a:bodyPr wrap="square" rtlCol="0">
            <a:spAutoFit/>
          </a:bodyPr>
          <a:lstStyle/>
          <a:p>
            <a:pPr algn="ctr"/>
            <a:r>
              <a:rPr lang="en-US" altLang="zh-CN" sz="1100" dirty="0" smtClean="0">
                <a:solidFill>
                  <a:srgbClr val="C00000"/>
                </a:solidFill>
              </a:rPr>
              <a:t>#</a:t>
            </a:r>
            <a:r>
              <a:rPr lang="zh-CN" altLang="en-US" sz="1100" dirty="0" smtClean="0">
                <a:solidFill>
                  <a:srgbClr val="C00000"/>
                </a:solidFill>
              </a:rPr>
              <a:t>刘涛的理财经</a:t>
            </a:r>
            <a:r>
              <a:rPr lang="en-US" altLang="zh-CN" sz="1100" dirty="0" smtClean="0">
                <a:solidFill>
                  <a:srgbClr val="C00000"/>
                </a:solidFill>
              </a:rPr>
              <a:t>#</a:t>
            </a:r>
            <a:endParaRPr lang="zh-CN" altLang="en-US" sz="1100" dirty="0">
              <a:solidFill>
                <a:srgbClr val="C00000"/>
              </a:solidFill>
            </a:endParaRPr>
          </a:p>
        </p:txBody>
      </p:sp>
      <p:sp>
        <p:nvSpPr>
          <p:cNvPr id="37" name="文本框 36"/>
          <p:cNvSpPr txBox="1"/>
          <p:nvPr/>
        </p:nvSpPr>
        <p:spPr>
          <a:xfrm>
            <a:off x="7281500" y="3962943"/>
            <a:ext cx="797202" cy="600164"/>
          </a:xfrm>
          <a:prstGeom prst="rect">
            <a:avLst/>
          </a:prstGeom>
          <a:noFill/>
        </p:spPr>
        <p:txBody>
          <a:bodyPr wrap="square" rtlCol="0">
            <a:spAutoFit/>
          </a:bodyPr>
          <a:lstStyle/>
          <a:p>
            <a:pPr algn="ctr"/>
            <a:r>
              <a:rPr lang="en-US" altLang="zh-CN" sz="1100" dirty="0">
                <a:solidFill>
                  <a:srgbClr val="C00000"/>
                </a:solidFill>
              </a:rPr>
              <a:t>#</a:t>
            </a:r>
            <a:r>
              <a:rPr lang="zh-CN" altLang="en-US" sz="1100" dirty="0" smtClean="0">
                <a:solidFill>
                  <a:srgbClr val="C00000"/>
                </a:solidFill>
              </a:rPr>
              <a:t>福禄</a:t>
            </a:r>
            <a:r>
              <a:rPr lang="en-US" altLang="zh-CN" sz="1100" dirty="0" smtClean="0">
                <a:solidFill>
                  <a:srgbClr val="C00000"/>
                </a:solidFill>
              </a:rPr>
              <a:t>17</a:t>
            </a:r>
            <a:r>
              <a:rPr lang="zh-CN" altLang="en-US" sz="1100" dirty="0">
                <a:solidFill>
                  <a:srgbClr val="C00000"/>
                </a:solidFill>
              </a:rPr>
              <a:t>到</a:t>
            </a:r>
            <a:r>
              <a:rPr lang="en-US" altLang="zh-CN" sz="1100" dirty="0">
                <a:solidFill>
                  <a:srgbClr val="C00000"/>
                </a:solidFill>
              </a:rPr>
              <a:t>##</a:t>
            </a:r>
            <a:r>
              <a:rPr lang="zh-CN" altLang="en-US" sz="1100" dirty="0">
                <a:solidFill>
                  <a:srgbClr val="C00000"/>
                </a:solidFill>
              </a:rPr>
              <a:t>又帅又有钱</a:t>
            </a:r>
            <a:r>
              <a:rPr lang="en-US" altLang="zh-CN" sz="1100" dirty="0">
                <a:solidFill>
                  <a:srgbClr val="C00000"/>
                </a:solidFill>
              </a:rPr>
              <a:t>#</a:t>
            </a:r>
            <a:endParaRPr lang="zh-CN" altLang="en-US" sz="1100" dirty="0">
              <a:solidFill>
                <a:srgbClr val="C00000"/>
              </a:solidFill>
            </a:endParaRPr>
          </a:p>
        </p:txBody>
      </p:sp>
      <p:sp>
        <p:nvSpPr>
          <p:cNvPr id="38" name="文本框 37"/>
          <p:cNvSpPr txBox="1"/>
          <p:nvPr/>
        </p:nvSpPr>
        <p:spPr>
          <a:xfrm>
            <a:off x="7858218" y="4080192"/>
            <a:ext cx="934049" cy="430887"/>
          </a:xfrm>
          <a:prstGeom prst="rect">
            <a:avLst/>
          </a:prstGeom>
          <a:noFill/>
        </p:spPr>
        <p:txBody>
          <a:bodyPr wrap="square" rtlCol="0">
            <a:spAutoFit/>
          </a:bodyPr>
          <a:lstStyle/>
          <a:p>
            <a:pPr algn="ctr"/>
            <a:r>
              <a:rPr lang="en-US" altLang="zh-CN" sz="1100" dirty="0">
                <a:solidFill>
                  <a:srgbClr val="C00000"/>
                </a:solidFill>
              </a:rPr>
              <a:t>#</a:t>
            </a:r>
            <a:r>
              <a:rPr lang="zh-CN" altLang="en-US" sz="1100" dirty="0" smtClean="0">
                <a:solidFill>
                  <a:srgbClr val="C00000"/>
                </a:solidFill>
              </a:rPr>
              <a:t>福禄到，财运</a:t>
            </a:r>
            <a:r>
              <a:rPr lang="en-US" altLang="zh-CN" sz="1100" dirty="0" smtClean="0">
                <a:solidFill>
                  <a:srgbClr val="C00000"/>
                </a:solidFill>
              </a:rPr>
              <a:t>17</a:t>
            </a:r>
            <a:r>
              <a:rPr lang="zh-CN" altLang="en-US" sz="1100" dirty="0" smtClean="0">
                <a:solidFill>
                  <a:srgbClr val="C00000"/>
                </a:solidFill>
              </a:rPr>
              <a:t>到</a:t>
            </a:r>
            <a:r>
              <a:rPr lang="en-US" altLang="zh-CN" sz="1100" dirty="0" smtClean="0">
                <a:solidFill>
                  <a:srgbClr val="C00000"/>
                </a:solidFill>
              </a:rPr>
              <a:t>#</a:t>
            </a:r>
            <a:endParaRPr lang="zh-CN" altLang="en-US" sz="1100" dirty="0">
              <a:solidFill>
                <a:srgbClr val="C00000"/>
              </a:solidFill>
            </a:endParaRPr>
          </a:p>
        </p:txBody>
      </p:sp>
      <p:sp>
        <p:nvSpPr>
          <p:cNvPr id="39" name="文本框 38"/>
          <p:cNvSpPr txBox="1"/>
          <p:nvPr/>
        </p:nvSpPr>
        <p:spPr>
          <a:xfrm>
            <a:off x="8267433" y="3182551"/>
            <a:ext cx="934049" cy="261610"/>
          </a:xfrm>
          <a:prstGeom prst="rect">
            <a:avLst/>
          </a:prstGeom>
          <a:noFill/>
        </p:spPr>
        <p:txBody>
          <a:bodyPr wrap="square" rtlCol="0">
            <a:spAutoFit/>
          </a:bodyPr>
          <a:lstStyle/>
          <a:p>
            <a:pPr algn="ctr"/>
            <a:r>
              <a:rPr lang="en-US" altLang="zh-CN" sz="1100" dirty="0" smtClean="0">
                <a:solidFill>
                  <a:srgbClr val="C00000"/>
                </a:solidFill>
              </a:rPr>
              <a:t>#</a:t>
            </a:r>
            <a:r>
              <a:rPr lang="zh-CN" altLang="en-US" sz="1100" dirty="0" smtClean="0">
                <a:solidFill>
                  <a:srgbClr val="C00000"/>
                </a:solidFill>
              </a:rPr>
              <a:t>纸团挑战</a:t>
            </a:r>
            <a:r>
              <a:rPr lang="en-US" altLang="zh-CN" sz="1100" dirty="0" smtClean="0">
                <a:solidFill>
                  <a:srgbClr val="C00000"/>
                </a:solidFill>
              </a:rPr>
              <a:t>#</a:t>
            </a:r>
            <a:endParaRPr lang="zh-CN" altLang="en-US" sz="1100" dirty="0">
              <a:solidFill>
                <a:srgbClr val="C00000"/>
              </a:solidFill>
            </a:endParaRPr>
          </a:p>
        </p:txBody>
      </p:sp>
      <p:sp>
        <p:nvSpPr>
          <p:cNvPr id="40" name="文本框 39"/>
          <p:cNvSpPr txBox="1"/>
          <p:nvPr/>
        </p:nvSpPr>
        <p:spPr>
          <a:xfrm>
            <a:off x="3222806" y="4856646"/>
            <a:ext cx="685610" cy="430887"/>
          </a:xfrm>
          <a:prstGeom prst="rect">
            <a:avLst/>
          </a:prstGeom>
          <a:noFill/>
        </p:spPr>
        <p:txBody>
          <a:bodyPr wrap="square" rtlCol="0">
            <a:spAutoFit/>
          </a:bodyPr>
          <a:lstStyle/>
          <a:p>
            <a:pPr algn="ctr"/>
            <a:r>
              <a:rPr lang="en-US" altLang="zh-CN" sz="1100" dirty="0" smtClean="0">
                <a:solidFill>
                  <a:srgbClr val="C00000"/>
                </a:solidFill>
              </a:rPr>
              <a:t>#</a:t>
            </a:r>
            <a:r>
              <a:rPr lang="zh-CN" altLang="en-US" sz="1100" dirty="0" smtClean="0">
                <a:solidFill>
                  <a:srgbClr val="C00000"/>
                </a:solidFill>
              </a:rPr>
              <a:t>理出</a:t>
            </a:r>
            <a:endParaRPr lang="en-US" altLang="zh-CN" sz="1100" dirty="0" smtClean="0">
              <a:solidFill>
                <a:srgbClr val="C00000"/>
              </a:solidFill>
            </a:endParaRPr>
          </a:p>
          <a:p>
            <a:pPr algn="ctr"/>
            <a:r>
              <a:rPr lang="zh-CN" altLang="en-US" sz="1100" dirty="0" smtClean="0">
                <a:solidFill>
                  <a:srgbClr val="C00000"/>
                </a:solidFill>
              </a:rPr>
              <a:t>金喜</a:t>
            </a:r>
            <a:r>
              <a:rPr lang="en-US" altLang="zh-CN" sz="1100" dirty="0" smtClean="0">
                <a:solidFill>
                  <a:srgbClr val="C00000"/>
                </a:solidFill>
              </a:rPr>
              <a:t>#</a:t>
            </a:r>
            <a:endParaRPr lang="zh-CN" altLang="en-US" sz="1100" dirty="0">
              <a:solidFill>
                <a:srgbClr val="C00000"/>
              </a:solidFill>
            </a:endParaRPr>
          </a:p>
        </p:txBody>
      </p:sp>
      <p:sp>
        <p:nvSpPr>
          <p:cNvPr id="41" name="文本框 40"/>
          <p:cNvSpPr txBox="1"/>
          <p:nvPr/>
        </p:nvSpPr>
        <p:spPr>
          <a:xfrm>
            <a:off x="4447682" y="4210315"/>
            <a:ext cx="932527" cy="430887"/>
          </a:xfrm>
          <a:prstGeom prst="rect">
            <a:avLst/>
          </a:prstGeom>
          <a:noFill/>
        </p:spPr>
        <p:txBody>
          <a:bodyPr wrap="square" rtlCol="0">
            <a:spAutoFit/>
          </a:bodyPr>
          <a:lstStyle/>
          <a:p>
            <a:pPr algn="ctr"/>
            <a:r>
              <a:rPr lang="zh-CN" altLang="en-US" sz="1100" dirty="0" smtClean="0">
                <a:solidFill>
                  <a:srgbClr val="C00000"/>
                </a:solidFill>
              </a:rPr>
              <a:t>支付宝提现正式收费</a:t>
            </a:r>
            <a:endParaRPr lang="zh-CN" altLang="en-US" sz="1100" dirty="0">
              <a:solidFill>
                <a:srgbClr val="C00000"/>
              </a:solidFill>
            </a:endParaRPr>
          </a:p>
        </p:txBody>
      </p:sp>
      <p:sp>
        <p:nvSpPr>
          <p:cNvPr id="42" name="文本框 41"/>
          <p:cNvSpPr txBox="1"/>
          <p:nvPr/>
        </p:nvSpPr>
        <p:spPr>
          <a:xfrm>
            <a:off x="3565611" y="4173398"/>
            <a:ext cx="932527" cy="430887"/>
          </a:xfrm>
          <a:prstGeom prst="rect">
            <a:avLst/>
          </a:prstGeom>
          <a:noFill/>
        </p:spPr>
        <p:txBody>
          <a:bodyPr wrap="square" rtlCol="0">
            <a:spAutoFit/>
          </a:bodyPr>
          <a:lstStyle/>
          <a:p>
            <a:pPr algn="ctr"/>
            <a:r>
              <a:rPr lang="zh-CN" altLang="en-US" sz="1100" dirty="0" smtClean="0">
                <a:solidFill>
                  <a:srgbClr val="C00000"/>
                </a:solidFill>
              </a:rPr>
              <a:t>宣布“支付宝提现收费”</a:t>
            </a:r>
            <a:endParaRPr lang="zh-CN" altLang="en-US" sz="1100" dirty="0">
              <a:solidFill>
                <a:srgbClr val="C00000"/>
              </a:solidFill>
            </a:endParaRPr>
          </a:p>
        </p:txBody>
      </p:sp>
      <p:sp>
        <p:nvSpPr>
          <p:cNvPr id="43" name="内容占位符 2"/>
          <p:cNvSpPr txBox="1">
            <a:spLocks/>
          </p:cNvSpPr>
          <p:nvPr/>
        </p:nvSpPr>
        <p:spPr>
          <a:xfrm>
            <a:off x="891321" y="1291790"/>
            <a:ext cx="10029964" cy="451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dirty="0" smtClean="0">
                <a:latin typeface="微软雅黑"/>
              </a:rPr>
              <a:t>理财通与多芬、华为、周大福的合作，提升了理财通“品牌有实力”的印象。</a:t>
            </a:r>
            <a:endParaRPr lang="en-US" altLang="zh-CN" sz="1400" dirty="0" smtClean="0">
              <a:latin typeface="微软雅黑"/>
            </a:endParaRPr>
          </a:p>
        </p:txBody>
      </p:sp>
    </p:spTree>
    <p:extLst>
      <p:ext uri="{BB962C8B-B14F-4D97-AF65-F5344CB8AC3E}">
        <p14:creationId xmlns:p14="http://schemas.microsoft.com/office/powerpoint/2010/main" val="1247702108"/>
      </p:ext>
    </p:extLst>
  </p:cSld>
  <p:clrMapOvr>
    <a:masterClrMapping/>
  </p:clrMapOvr>
  <p:timing>
    <p:tnLst>
      <p:par>
        <p:cTn id="1" dur="indefinite" restart="never" nodeType="tmRoot"/>
      </p:par>
    </p:tnLst>
  </p:timing>
</p:sld>
</file>

<file path=ppt/theme/theme1.xml><?xml version="1.0" encoding="utf-8"?>
<a:theme xmlns:a="http://schemas.openxmlformats.org/drawingml/2006/main" name="3_Office 主题​​">
  <a:themeElements>
    <a:clrScheme name="数说故事主题色">
      <a:dk1>
        <a:srgbClr val="2B2929"/>
      </a:dk1>
      <a:lt1>
        <a:srgbClr val="FFFFFF"/>
      </a:lt1>
      <a:dk2>
        <a:srgbClr val="3A3838"/>
      </a:dk2>
      <a:lt2>
        <a:srgbClr val="E7E6E6"/>
      </a:lt2>
      <a:accent1>
        <a:srgbClr val="6481DA"/>
      </a:accent1>
      <a:accent2>
        <a:srgbClr val="5EBDEA"/>
      </a:accent2>
      <a:accent3>
        <a:srgbClr val="BDD53C"/>
      </a:accent3>
      <a:accent4>
        <a:srgbClr val="F9C639"/>
      </a:accent4>
      <a:accent5>
        <a:srgbClr val="ED7D31"/>
      </a:accent5>
      <a:accent6>
        <a:srgbClr val="08B5AD"/>
      </a:accent6>
      <a:hlink>
        <a:srgbClr val="0563C1"/>
      </a:hlink>
      <a:folHlink>
        <a:srgbClr val="AA89E7"/>
      </a:folHlink>
    </a:clrScheme>
    <a:fontScheme name="数说故事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19554</TotalTime>
  <Words>9256</Words>
  <Application>Microsoft Office PowerPoint</Application>
  <PresentationFormat>宽屏</PresentationFormat>
  <Paragraphs>1532</Paragraphs>
  <Slides>61</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61</vt:i4>
      </vt:variant>
    </vt:vector>
  </HeadingPairs>
  <TitlesOfParts>
    <vt:vector size="71" baseType="lpstr">
      <vt:lpstr>等线</vt:lpstr>
      <vt:lpstr>等线</vt:lpstr>
      <vt:lpstr>宋体</vt:lpstr>
      <vt:lpstr>Microsoft YaHei</vt:lpstr>
      <vt:lpstr>Microsoft YaHei</vt:lpstr>
      <vt:lpstr>Arial</vt:lpstr>
      <vt:lpstr>Arial Rounded MT Bold</vt:lpstr>
      <vt:lpstr>Webdings</vt:lpstr>
      <vt:lpstr>Wingdings</vt:lpstr>
      <vt:lpstr>3_Office 主题​​</vt:lpstr>
      <vt:lpstr>PowerPoint 演示文稿</vt:lpstr>
      <vt:lpstr>项目背景及目的</vt:lpstr>
      <vt:lpstr>目录</vt:lpstr>
      <vt:lpstr>指标定义</vt:lpstr>
      <vt:lpstr>PowerPoint 演示文稿</vt:lpstr>
      <vt:lpstr>理财通健康度和声量均高于平均水平。腾讯背书和刘涛代言提升理财通声量及健康度</vt:lpstr>
      <vt:lpstr>理财通在品牌总声量上与蚂蚁聚宝和京东金融相比有差距。引发互动量的占比也低于蚂蚁聚宝和京东金融</vt:lpstr>
      <vt:lpstr>理财通声量在宣布刘涛代言时达到高峰。与华为和周大福合作的活动也使声量达到当月高点。</vt:lpstr>
      <vt:lpstr>理财通紧跟时尚主题，与不同品牌合作形成声量高峰。京东金融的声量高峰集中在王大陆的#福禄17到#及运动员为主的#纸团挑战#</vt:lpstr>
      <vt:lpstr>转发抽奖会引起声量小幅上升。但有关企业发展、安全、行业格局的内容同样能引发网友热议，从而提升总声量</vt:lpstr>
      <vt:lpstr>PowerPoint 演示文稿</vt:lpstr>
      <vt:lpstr>理财通在微博上引发较高互动，但在新闻渠道的互动量占比较低。蚂蚁聚宝的“提现收费”在新闻上引发较多讨论。</vt:lpstr>
      <vt:lpstr>理财通单条微博的总声量明显高于竞品。荣耀抽奖、刘涛的理财经、拥有体造句大赛是声量较高的活动 </vt:lpstr>
      <vt:lpstr>蚂蚁聚宝提现收费占据微信大部分声量。京东金融的微信内容以与品牌及IP合作为主。小米金融更多宣传产品，声量较低。</vt:lpstr>
      <vt:lpstr>蚂蚁聚宝的“提现收费”引起网民关注。关乎金融整合布局的宏观性内容较易引起网友互动。 </vt:lpstr>
      <vt:lpstr>企业发展、金融行业合作等内容的参与热情较高，容易引发互动 。</vt:lpstr>
      <vt:lpstr>小额理财、短期理财、微信与支付宝的对比分析在问答及论坛上较易引发互动量。 </vt:lpstr>
      <vt:lpstr>理财通在品牌健康度上的表现较好，优于其它品牌。蚂蚁聚宝“提现收费”降低了品牌健康度。</vt:lpstr>
      <vt:lpstr>理财通品牌表现</vt:lpstr>
      <vt:lpstr>PowerPoint 演示文稿</vt:lpstr>
      <vt:lpstr>运用以下评估框架评价理财通及竞品的品牌形象表现</vt:lpstr>
      <vt:lpstr>理财通品牌形象</vt:lpstr>
      <vt:lpstr>产品丰富、品牌实力及低交易门槛是互联网理财平台提及较多的因素。</vt:lpstr>
      <vt:lpstr>“交易门槛低”的健康度略低于平均值，显示网民对于小额理财、灵活便捷的需求。安全可靠则是互联网理财平台共同提升的方向。 </vt:lpstr>
      <vt:lpstr>就理财通自身表现来看，品牌实力、投资产品全和安全可靠是其优点，刘涛代言对声量及健康度提升均起到正面影响。</vt:lpstr>
      <vt:lpstr>余额宝、轻定投使蚂蚁聚宝具有低交易门槛的形象。符合网民对互联网理财产品需求。但在创新、口碑、流程迅速、安全可靠方面需要提升健康度</vt:lpstr>
      <vt:lpstr>京东在创新方面表现较好。但在安全可靠方面需要提升健康度</vt:lpstr>
      <vt:lpstr>小米金融在投资产品、创新、交易门槛方面均需要提升健康度</vt:lpstr>
      <vt:lpstr>PowerPoint 演示文稿</vt:lpstr>
      <vt:lpstr>除明星代言外，理财通在二级维度上的差异化优势不突出。</vt:lpstr>
      <vt:lpstr>收益率、大额度是对互联网理财的关注点。理财通在收益率上的优势不明显。但在针对性产品上有优势。</vt:lpstr>
      <vt:lpstr>理财通与大企业合作给消费者留下良好印象，有助提升品牌形象。</vt:lpstr>
      <vt:lpstr>理财通“1分钱理财”强化“投资门槛低”的形象。但在交易/提现手续费上则不如蚂蚁聚宝和京东金融有优势。</vt:lpstr>
      <vt:lpstr>投资去向和帐户安全性是网民关注的安全问题。</vt:lpstr>
      <vt:lpstr>互联网理财平台在流程便捷上均获得较好表现。</vt:lpstr>
      <vt:lpstr>PowerPoint 演示文稿</vt:lpstr>
      <vt:lpstr>PowerPoint 演示文稿</vt:lpstr>
      <vt:lpstr>理财通及京东金融人群对金融/理财的兴趣度明显。小米金融人群则展现出“米粉”特征 </vt:lpstr>
      <vt:lpstr>蚂蚁聚宝人群关注的KOL仍然呈现出年轻化特征</vt:lpstr>
      <vt:lpstr>PowerPoint 演示文稿</vt:lpstr>
      <vt:lpstr>理财通营销活动</vt:lpstr>
      <vt:lpstr>理财通近1年的营销活动数量多，且多与大品牌合作，同时使用较多的KOL。主题贴合节庆及热点。</vt:lpstr>
      <vt:lpstr>相比理财通，竞品营销活动数量不多，仍以明星+大V转发带来声量。京东金融活动配合电商进行， 同时兼顾校园、运动群体，小米则以游戏推广小米金融APP。</vt:lpstr>
      <vt:lpstr>刘涛及王大陆贡献较大声量。其它KOL缺乏持续性，因而引发声量较小。</vt:lpstr>
      <vt:lpstr>PowerPoint 演示文稿</vt:lpstr>
      <vt:lpstr>PowerPoint 演示文稿</vt:lpstr>
      <vt:lpstr>刘涛代言理财通及视频上线当天，通过刘涛微博转发获得声量峰值。</vt:lpstr>
      <vt:lpstr>活动粉丝与理财通粉丝相比，女性占比较大。活动更帮助理财通吸引更多23-39岁之间的粉丝群体。</vt:lpstr>
      <vt:lpstr>PowerPoint 演示文稿</vt:lpstr>
      <vt:lpstr>活动紧扣春节愿望，并有转发抽奖，在活动期间形成两个小高峰。第二次声量高峰由除夕当天刘涛拜年带来。</vt:lpstr>
      <vt:lpstr>活动粉丝与理财通粉丝相比，女性占比较大。活动人群中，23-39岁之间粉丝占比明显高于理财通群体。</vt:lpstr>
      <vt:lpstr>PowerPoint 演示文稿</vt:lpstr>
      <vt:lpstr>拥有体造句大赛仍紧扣“梦想”主题，沃尔沃转发形成第二个声量高峰。</vt:lpstr>
      <vt:lpstr>活动吸引更多女性群体参与。活动人群中，23-39岁之间粉丝占比明显高于理财通群体。</vt:lpstr>
      <vt:lpstr>研究小结(1)</vt:lpstr>
      <vt:lpstr>研究小结(2)</vt:lpstr>
      <vt:lpstr>研究小结(3)</vt:lpstr>
      <vt:lpstr>PowerPoint 演示文稿</vt:lpstr>
      <vt:lpstr>附录——理财通微信专题</vt:lpstr>
      <vt:lpstr>如何加大利用代言人？ ——与代言人自身热点结合，以王菲为例</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User</cp:lastModifiedBy>
  <cp:revision>2503</cp:revision>
  <cp:lastPrinted>2016-11-14T07:18:22Z</cp:lastPrinted>
  <dcterms:created xsi:type="dcterms:W3CDTF">2016-06-07T05:55:56Z</dcterms:created>
  <dcterms:modified xsi:type="dcterms:W3CDTF">2017-07-13T07:48:17Z</dcterms:modified>
</cp:coreProperties>
</file>